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4.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31" r:id="rId1"/>
  </p:sldMasterIdLst>
  <p:notesMasterIdLst>
    <p:notesMasterId r:id="rId45"/>
  </p:notesMasterIdLst>
  <p:handoutMasterIdLst>
    <p:handoutMasterId r:id="rId46"/>
  </p:handoutMasterIdLst>
  <p:sldIdLst>
    <p:sldId id="290" r:id="rId2"/>
    <p:sldId id="293" r:id="rId3"/>
    <p:sldId id="294" r:id="rId4"/>
    <p:sldId id="295" r:id="rId5"/>
    <p:sldId id="339" r:id="rId6"/>
    <p:sldId id="296" r:id="rId7"/>
    <p:sldId id="297" r:id="rId8"/>
    <p:sldId id="298" r:id="rId9"/>
    <p:sldId id="299" r:id="rId10"/>
    <p:sldId id="335" r:id="rId11"/>
    <p:sldId id="302" r:id="rId12"/>
    <p:sldId id="357" r:id="rId13"/>
    <p:sldId id="303" r:id="rId14"/>
    <p:sldId id="358" r:id="rId15"/>
    <p:sldId id="306" r:id="rId16"/>
    <p:sldId id="359" r:id="rId17"/>
    <p:sldId id="308" r:id="rId18"/>
    <p:sldId id="309" r:id="rId19"/>
    <p:sldId id="310" r:id="rId20"/>
    <p:sldId id="311" r:id="rId21"/>
    <p:sldId id="360" r:id="rId22"/>
    <p:sldId id="313" r:id="rId23"/>
    <p:sldId id="361" r:id="rId24"/>
    <p:sldId id="330" r:id="rId25"/>
    <p:sldId id="321" r:id="rId26"/>
    <p:sldId id="340" r:id="rId27"/>
    <p:sldId id="341" r:id="rId28"/>
    <p:sldId id="342" r:id="rId29"/>
    <p:sldId id="343" r:id="rId30"/>
    <p:sldId id="356" r:id="rId31"/>
    <p:sldId id="344" r:id="rId32"/>
    <p:sldId id="345" r:id="rId33"/>
    <p:sldId id="346" r:id="rId34"/>
    <p:sldId id="347" r:id="rId35"/>
    <p:sldId id="348" r:id="rId36"/>
    <p:sldId id="349" r:id="rId37"/>
    <p:sldId id="350" r:id="rId38"/>
    <p:sldId id="351" r:id="rId39"/>
    <p:sldId id="334" r:id="rId40"/>
    <p:sldId id="352" r:id="rId41"/>
    <p:sldId id="353" r:id="rId42"/>
    <p:sldId id="355" r:id="rId43"/>
    <p:sldId id="354" r:id="rId44"/>
  </p:sldIdLst>
  <p:sldSz cx="12188825" cy="6858000"/>
  <p:notesSz cx="7315200" cy="9601200"/>
  <p:custDataLst>
    <p:tags r:id="rId47"/>
  </p:custDataLst>
  <p:defaultTex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Default Section" id="{E5A18E03-44F0-A44A-805D-0A57E0337488}">
          <p14:sldIdLst>
            <p14:sldId id="290"/>
            <p14:sldId id="293"/>
          </p14:sldIdLst>
        </p14:section>
        <p14:section name="Why Microservices Mesh" id="{16FAC38E-753E-0E4E-A209-22CA634CF451}">
          <p14:sldIdLst>
            <p14:sldId id="294"/>
            <p14:sldId id="295"/>
            <p14:sldId id="339"/>
            <p14:sldId id="296"/>
            <p14:sldId id="297"/>
            <p14:sldId id="298"/>
          </p14:sldIdLst>
        </p14:section>
        <p14:section name="Common Functions of a Microservices Mesh" id="{6F3B32E0-FE99-2647-B97D-A072C5FC4072}">
          <p14:sldIdLst>
            <p14:sldId id="299"/>
            <p14:sldId id="335"/>
            <p14:sldId id="302"/>
            <p14:sldId id="357"/>
            <p14:sldId id="303"/>
            <p14:sldId id="358"/>
            <p14:sldId id="306"/>
            <p14:sldId id="359"/>
            <p14:sldId id="308"/>
            <p14:sldId id="309"/>
            <p14:sldId id="310"/>
          </p14:sldIdLst>
        </p14:section>
        <p14:section name="NetFlix OSS" id="{BF5BE81C-7D3D-534C-BB97-894400D29FE2}">
          <p14:sldIdLst>
            <p14:sldId id="311"/>
            <p14:sldId id="360"/>
            <p14:sldId id="313"/>
            <p14:sldId id="361"/>
          </p14:sldIdLst>
        </p14:section>
        <p14:section name="Istio" id="{C5C827B2-FBEA-404B-B295-8D33747AD1FC}">
          <p14:sldIdLst>
            <p14:sldId id="330"/>
            <p14:sldId id="321"/>
            <p14:sldId id="340"/>
            <p14:sldId id="341"/>
            <p14:sldId id="342"/>
            <p14:sldId id="343"/>
            <p14:sldId id="356"/>
            <p14:sldId id="344"/>
            <p14:sldId id="345"/>
            <p14:sldId id="346"/>
            <p14:sldId id="347"/>
            <p14:sldId id="348"/>
            <p14:sldId id="349"/>
            <p14:sldId id="350"/>
            <p14:sldId id="351"/>
          </p14:sldIdLst>
        </p14:section>
        <p14:section name="Conclusion" id="{413EF741-0861-5945-8BEB-35FD77CB5FBB}">
          <p14:sldIdLst>
            <p14:sldId id="334"/>
            <p14:sldId id="352"/>
            <p14:sldId id="353"/>
          </p14:sldIdLst>
        </p14:section>
        <p14:section name="Backup Slides" id="{A1624B53-7A1B-9440-8B6B-17C13BC4B015}">
          <p14:sldIdLst>
            <p14:sldId id="355"/>
            <p14:sldId id="354"/>
          </p14:sldIdLst>
        </p14:section>
      </p14:sectionLst>
    </p:ext>
    <p:ext uri="{EFAFB233-063F-42B5-8137-9DF3F51BA10A}">
      <p15:sldGuideLst xmlns:p15="http://schemas.microsoft.com/office/powerpoint/2012/main" xmlns="">
        <p15:guide id="1" orient="horz" pos="4265">
          <p15:clr>
            <a:srgbClr val="A4A3A4"/>
          </p15:clr>
        </p15:guide>
        <p15:guide id="2" pos="206">
          <p15:clr>
            <a:srgbClr val="A4A3A4"/>
          </p15:clr>
        </p15:guide>
        <p15:guide id="3" pos="275">
          <p15:clr>
            <a:srgbClr val="A4A3A4"/>
          </p15:clr>
        </p15:guide>
      </p15:sldGuideLst>
    </p:ext>
    <p:ext uri="{2D200454-40CA-4A62-9FC3-DE9A4176ACB9}">
      <p15:notes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Thiessen" initials="DT"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49D"/>
    <a:srgbClr val="E7EDF4"/>
    <a:srgbClr val="EEF6E2"/>
    <a:srgbClr val="5BA448"/>
    <a:srgbClr val="0B427B"/>
    <a:srgbClr val="496E7E"/>
    <a:srgbClr val="BADD8C"/>
    <a:srgbClr val="14CEDD"/>
    <a:srgbClr val="F7F7FF"/>
    <a:srgbClr val="C7D6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86917" autoAdjust="0"/>
  </p:normalViewPr>
  <p:slideViewPr>
    <p:cSldViewPr snapToGrid="0">
      <p:cViewPr>
        <p:scale>
          <a:sx n="82" d="100"/>
          <a:sy n="82" d="100"/>
        </p:scale>
        <p:origin x="-240" y="-48"/>
      </p:cViewPr>
      <p:guideLst>
        <p:guide orient="horz" pos="4265"/>
        <p:guide pos="206"/>
        <p:guide pos="275"/>
      </p:guideLst>
    </p:cSldViewPr>
  </p:slideViewPr>
  <p:notesTextViewPr>
    <p:cViewPr>
      <p:scale>
        <a:sx n="110" d="100"/>
        <a:sy n="110" d="100"/>
      </p:scale>
      <p:origin x="0" y="0"/>
    </p:cViewPr>
  </p:notesTextViewPr>
  <p:sorterViewPr>
    <p:cViewPr>
      <p:scale>
        <a:sx n="100" d="100"/>
        <a:sy n="100" d="100"/>
      </p:scale>
      <p:origin x="0" y="1416"/>
    </p:cViewPr>
  </p:sorterViewPr>
  <p:notesViewPr>
    <p:cSldViewPr snapToGrid="0">
      <p:cViewPr varScale="1">
        <p:scale>
          <a:sx n="52" d="100"/>
          <a:sy n="52" d="100"/>
        </p:scale>
        <p:origin x="1740" y="5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gs" Target="tags/tag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70238"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t" anchorCtr="0" compatLnSpc="1">
            <a:prstTxWarp prst="textNoShape">
              <a:avLst/>
            </a:prstTxWarp>
          </a:bodyPr>
          <a:lstStyle>
            <a:lvl1pPr algn="l" defTabSz="922338" eaLnBrk="1" hangingPunct="1">
              <a:buFontTx/>
              <a:buNone/>
              <a:defRPr sz="1786"/>
            </a:lvl1pPr>
          </a:lstStyle>
          <a:p>
            <a:pPr>
              <a:defRPr/>
            </a:pPr>
            <a:endParaRPr lang="en-US"/>
          </a:p>
        </p:txBody>
      </p:sp>
      <p:sp>
        <p:nvSpPr>
          <p:cNvPr id="109571" name="Rectangle 3"/>
          <p:cNvSpPr>
            <a:spLocks noGrp="1" noChangeArrowheads="1"/>
          </p:cNvSpPr>
          <p:nvPr>
            <p:ph type="dt" sz="quarter" idx="1"/>
          </p:nvPr>
        </p:nvSpPr>
        <p:spPr bwMode="auto">
          <a:xfrm>
            <a:off x="4144963" y="0"/>
            <a:ext cx="3167062"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t" anchorCtr="0" compatLnSpc="1">
            <a:prstTxWarp prst="textNoShape">
              <a:avLst/>
            </a:prstTxWarp>
          </a:bodyPr>
          <a:lstStyle>
            <a:lvl1pPr algn="r" defTabSz="922338" eaLnBrk="1" hangingPunct="1">
              <a:buFontTx/>
              <a:buNone/>
              <a:defRPr sz="1786"/>
            </a:lvl1pPr>
          </a:lstStyle>
          <a:p>
            <a:pPr>
              <a:defRPr/>
            </a:pPr>
            <a:fld id="{FB9A41D6-B4F7-4E1F-98A6-B52CB0459AC1}" type="datetime4">
              <a:rPr lang="en-US"/>
              <a:pPr>
                <a:defRPr/>
              </a:pPr>
              <a:t>November 8, 2017</a:t>
            </a:fld>
            <a:endParaRPr lang="en-US"/>
          </a:p>
        </p:txBody>
      </p:sp>
      <p:sp>
        <p:nvSpPr>
          <p:cNvPr id="109572" name="Rectangle 4"/>
          <p:cNvSpPr>
            <a:spLocks noGrp="1" noChangeArrowheads="1"/>
          </p:cNvSpPr>
          <p:nvPr>
            <p:ph type="ftr" sz="quarter" idx="2"/>
          </p:nvPr>
        </p:nvSpPr>
        <p:spPr bwMode="auto">
          <a:xfrm>
            <a:off x="0" y="9120188"/>
            <a:ext cx="3170238"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b" anchorCtr="0" compatLnSpc="1">
            <a:prstTxWarp prst="textNoShape">
              <a:avLst/>
            </a:prstTxWarp>
          </a:bodyPr>
          <a:lstStyle>
            <a:lvl1pPr algn="l" defTabSz="922338" eaLnBrk="1" hangingPunct="1">
              <a:buFontTx/>
              <a:buNone/>
              <a:defRPr sz="1786"/>
            </a:lvl1pPr>
          </a:lstStyle>
          <a:p>
            <a:pPr>
              <a:defRPr/>
            </a:pPr>
            <a:r>
              <a:rPr lang="en-US"/>
              <a:t>© Copyright IBM Corporation 2012</a:t>
            </a:r>
          </a:p>
        </p:txBody>
      </p:sp>
      <p:sp>
        <p:nvSpPr>
          <p:cNvPr id="109573" name="Rectangle 5"/>
          <p:cNvSpPr>
            <a:spLocks noGrp="1" noChangeArrowheads="1"/>
          </p:cNvSpPr>
          <p:nvPr>
            <p:ph type="sldNum" sz="quarter" idx="3"/>
          </p:nvPr>
        </p:nvSpPr>
        <p:spPr bwMode="auto">
          <a:xfrm>
            <a:off x="4144963" y="9120188"/>
            <a:ext cx="3167062"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b" anchorCtr="0" compatLnSpc="1">
            <a:prstTxWarp prst="textNoShape">
              <a:avLst/>
            </a:prstTxWarp>
          </a:bodyPr>
          <a:lstStyle>
            <a:lvl1pPr algn="r" defTabSz="922338" eaLnBrk="1" hangingPunct="1">
              <a:defRPr sz="1786"/>
            </a:lvl1pPr>
          </a:lstStyle>
          <a:p>
            <a:pPr>
              <a:defRPr/>
            </a:pPr>
            <a:fld id="{E050F059-04F2-47CB-87A1-BD280F7C8754}" type="slidenum">
              <a:rPr lang="en-US"/>
              <a:pPr>
                <a:defRPr/>
              </a:pPr>
              <a:t>‹#›</a:t>
            </a:fld>
            <a:endParaRPr lang="en-US"/>
          </a:p>
        </p:txBody>
      </p:sp>
    </p:spTree>
    <p:extLst>
      <p:ext uri="{BB962C8B-B14F-4D97-AF65-F5344CB8AC3E}">
        <p14:creationId xmlns:p14="http://schemas.microsoft.com/office/powerpoint/2010/main" val="42736021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618" name="Rectangle 2"/>
          <p:cNvSpPr>
            <a:spLocks noGrp="1" noChangeArrowheads="1"/>
          </p:cNvSpPr>
          <p:nvPr>
            <p:ph type="hdr" sz="quarter"/>
          </p:nvPr>
        </p:nvSpPr>
        <p:spPr bwMode="gray">
          <a:xfrm>
            <a:off x="741363" y="0"/>
            <a:ext cx="4752975" cy="20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02841" rIns="0" bIns="0" numCol="1" anchor="t" anchorCtr="0" compatLnSpc="1">
            <a:prstTxWarp prst="textNoShape">
              <a:avLst/>
            </a:prstTxWarp>
          </a:bodyPr>
          <a:lstStyle>
            <a:lvl1pPr algn="l" defTabSz="922338" eaLnBrk="1" hangingPunct="1">
              <a:buFontTx/>
              <a:buNone/>
              <a:defRPr sz="900"/>
            </a:lvl1pPr>
          </a:lstStyle>
          <a:p>
            <a:pPr>
              <a:defRPr/>
            </a:pPr>
            <a:endParaRPr lang="en-US"/>
          </a:p>
        </p:txBody>
      </p:sp>
      <p:sp>
        <p:nvSpPr>
          <p:cNvPr id="18435" name="Rectangle 4"/>
          <p:cNvSpPr>
            <a:spLocks noGrp="1" noRot="1" noChangeAspect="1" noChangeArrowheads="1" noTextEdit="1"/>
          </p:cNvSpPr>
          <p:nvPr>
            <p:ph type="sldImg" idx="2"/>
          </p:nvPr>
        </p:nvSpPr>
        <p:spPr bwMode="gray">
          <a:xfrm>
            <a:off x="-188913" y="274638"/>
            <a:ext cx="7697788" cy="4332287"/>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11621" name="Rectangle 5"/>
          <p:cNvSpPr>
            <a:spLocks noGrp="1" noChangeArrowheads="1"/>
          </p:cNvSpPr>
          <p:nvPr>
            <p:ph type="body" sz="quarter" idx="3"/>
          </p:nvPr>
        </p:nvSpPr>
        <p:spPr bwMode="gray">
          <a:xfrm>
            <a:off x="731838" y="4630738"/>
            <a:ext cx="5851525" cy="454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6023" rIns="92043" bIns="46023"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11622" name="Rectangle 6"/>
          <p:cNvSpPr>
            <a:spLocks noGrp="1" noChangeArrowheads="1"/>
          </p:cNvSpPr>
          <p:nvPr>
            <p:ph type="ftr" sz="quarter" idx="4"/>
          </p:nvPr>
        </p:nvSpPr>
        <p:spPr bwMode="gray">
          <a:xfrm>
            <a:off x="727075" y="9331325"/>
            <a:ext cx="5270500" cy="13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l" defTabSz="922338" eaLnBrk="1" hangingPunct="1">
              <a:buFontTx/>
              <a:buNone/>
              <a:defRPr sz="900"/>
            </a:lvl1pPr>
          </a:lstStyle>
          <a:p>
            <a:pPr>
              <a:defRPr/>
            </a:pPr>
            <a:r>
              <a:rPr lang="en-US" dirty="0" smtClean="0"/>
              <a:t>© Copyright IBM Corporation 2016</a:t>
            </a:r>
            <a:endParaRPr lang="en-US" dirty="0"/>
          </a:p>
        </p:txBody>
      </p:sp>
      <p:sp>
        <p:nvSpPr>
          <p:cNvPr id="111623" name="Rectangle 7"/>
          <p:cNvSpPr>
            <a:spLocks noGrp="1" noChangeArrowheads="1"/>
          </p:cNvSpPr>
          <p:nvPr>
            <p:ph type="sldNum" sz="quarter" idx="5"/>
          </p:nvPr>
        </p:nvSpPr>
        <p:spPr bwMode="gray">
          <a:xfrm>
            <a:off x="6116638" y="9323388"/>
            <a:ext cx="700087" cy="13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b" anchorCtr="0" compatLnSpc="1">
            <a:prstTxWarp prst="textNoShape">
              <a:avLst/>
            </a:prstTxWarp>
          </a:bodyPr>
          <a:lstStyle>
            <a:lvl1pPr algn="r" defTabSz="922338" eaLnBrk="1" hangingPunct="1">
              <a:defRPr sz="1000"/>
            </a:lvl1pPr>
          </a:lstStyle>
          <a:p>
            <a:pPr>
              <a:defRPr/>
            </a:pPr>
            <a:fld id="{45275DD5-0764-482C-9A5A-1DB6DE378BB8}" type="slidenum">
              <a:rPr lang="en-US"/>
              <a:pPr>
                <a:defRPr/>
              </a:pPr>
              <a:t>‹#›</a:t>
            </a:fld>
            <a:endParaRPr lang="en-US"/>
          </a:p>
        </p:txBody>
      </p:sp>
      <p:sp>
        <p:nvSpPr>
          <p:cNvPr id="5127" name="Line 10"/>
          <p:cNvSpPr>
            <a:spLocks noChangeShapeType="1"/>
          </p:cNvSpPr>
          <p:nvPr/>
        </p:nvSpPr>
        <p:spPr bwMode="gray">
          <a:xfrm>
            <a:off x="725488" y="9264650"/>
            <a:ext cx="6100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p>
            <a:pPr>
              <a:defRPr/>
            </a:pPr>
            <a:endParaRPr lang="en-GB" sz="1786"/>
          </a:p>
        </p:txBody>
      </p:sp>
      <p:sp>
        <p:nvSpPr>
          <p:cNvPr id="111627" name="Rectangle 11"/>
          <p:cNvSpPr>
            <a:spLocks noGrp="1" noChangeArrowheads="1"/>
          </p:cNvSpPr>
          <p:nvPr>
            <p:ph type="dt" idx="1"/>
          </p:nvPr>
        </p:nvSpPr>
        <p:spPr bwMode="gray">
          <a:xfrm>
            <a:off x="5537200" y="0"/>
            <a:ext cx="1279525" cy="20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04400" rIns="0" bIns="0" numCol="1" anchor="t" anchorCtr="0" compatLnSpc="1">
            <a:prstTxWarp prst="textNoShape">
              <a:avLst/>
            </a:prstTxWarp>
          </a:bodyPr>
          <a:lstStyle>
            <a:lvl1pPr algn="r" eaLnBrk="1" hangingPunct="1">
              <a:buFontTx/>
              <a:buNone/>
              <a:defRPr sz="900"/>
            </a:lvl1pPr>
          </a:lstStyle>
          <a:p>
            <a:pPr>
              <a:defRPr/>
            </a:pPr>
            <a:fld id="{EA8B60DD-9923-4BD1-9FF3-C1FEABD2F26C}" type="datetime4">
              <a:rPr lang="en-US"/>
              <a:pPr>
                <a:defRPr/>
              </a:pPr>
              <a:t>November 8, 2017</a:t>
            </a:fld>
            <a:endParaRPr lang="en-US"/>
          </a:p>
        </p:txBody>
      </p:sp>
    </p:spTree>
    <p:extLst>
      <p:ext uri="{BB962C8B-B14F-4D97-AF65-F5344CB8AC3E}">
        <p14:creationId xmlns:p14="http://schemas.microsoft.com/office/powerpoint/2010/main" val="2604514863"/>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400" kern="1200">
        <a:solidFill>
          <a:schemeClr val="tx1"/>
        </a:solidFill>
        <a:latin typeface="Arial" panose="020B0604020202020204" pitchFamily="34" charset="0"/>
        <a:ea typeface="+mn-ea"/>
        <a:cs typeface="+mn-cs"/>
      </a:defRPr>
    </a:lvl1pPr>
    <a:lvl2pPr marL="271463" algn="l" rtl="0" eaLnBrk="0" fontAlgn="base" hangingPunct="0">
      <a:spcBef>
        <a:spcPct val="30000"/>
      </a:spcBef>
      <a:spcAft>
        <a:spcPct val="0"/>
      </a:spcAft>
      <a:defRPr sz="1400" kern="1200">
        <a:solidFill>
          <a:schemeClr val="tx1"/>
        </a:solidFill>
        <a:latin typeface="Arial" panose="020B0604020202020204" pitchFamily="34" charset="0"/>
        <a:ea typeface="+mn-ea"/>
        <a:cs typeface="+mn-cs"/>
      </a:defRPr>
    </a:lvl2pPr>
    <a:lvl3pPr marL="538163" algn="l" rtl="0" eaLnBrk="0" fontAlgn="base" hangingPunct="0">
      <a:spcBef>
        <a:spcPct val="30000"/>
      </a:spcBef>
      <a:spcAft>
        <a:spcPct val="0"/>
      </a:spcAft>
      <a:defRPr sz="1400" kern="1200">
        <a:solidFill>
          <a:schemeClr val="tx1"/>
        </a:solidFill>
        <a:latin typeface="Arial" panose="020B0604020202020204" pitchFamily="34" charset="0"/>
        <a:ea typeface="+mn-ea"/>
        <a:cs typeface="+mn-cs"/>
      </a:defRPr>
    </a:lvl3pPr>
    <a:lvl4pPr marL="804863" algn="l" rtl="0" eaLnBrk="0" fontAlgn="base" hangingPunct="0">
      <a:spcBef>
        <a:spcPct val="30000"/>
      </a:spcBef>
      <a:spcAft>
        <a:spcPct val="0"/>
      </a:spcAft>
      <a:defRPr sz="1400" kern="1200">
        <a:solidFill>
          <a:schemeClr val="tx1"/>
        </a:solidFill>
        <a:latin typeface="Arial" panose="020B0604020202020204" pitchFamily="34" charset="0"/>
        <a:ea typeface="+mn-ea"/>
        <a:cs typeface="+mn-cs"/>
      </a:defRPr>
    </a:lvl4pPr>
    <a:lvl5pPr marL="1071563" algn="l" rtl="0" eaLnBrk="0" fontAlgn="base" hangingPunct="0">
      <a:spcBef>
        <a:spcPct val="30000"/>
      </a:spcBef>
      <a:spcAft>
        <a:spcPct val="0"/>
      </a:spcAft>
      <a:defRPr sz="1400" kern="1200">
        <a:solidFill>
          <a:schemeClr val="tx1"/>
        </a:solidFill>
        <a:latin typeface="Arial" panose="020B0604020202020204" pitchFamily="34" charset="0"/>
        <a:ea typeface="+mn-ea"/>
        <a:cs typeface="+mn-cs"/>
      </a:defRPr>
    </a:lvl5pPr>
    <a:lvl6pPr marL="3401351" algn="l" defTabSz="1360539" rtl="0" eaLnBrk="1" latinLnBrk="0" hangingPunct="1">
      <a:defRPr sz="1786" kern="1200">
        <a:solidFill>
          <a:schemeClr val="tx1"/>
        </a:solidFill>
        <a:latin typeface="+mn-lt"/>
        <a:ea typeface="+mn-ea"/>
        <a:cs typeface="+mn-cs"/>
      </a:defRPr>
    </a:lvl6pPr>
    <a:lvl7pPr marL="4081621" algn="l" defTabSz="1360539" rtl="0" eaLnBrk="1" latinLnBrk="0" hangingPunct="1">
      <a:defRPr sz="1786" kern="1200">
        <a:solidFill>
          <a:schemeClr val="tx1"/>
        </a:solidFill>
        <a:latin typeface="+mn-lt"/>
        <a:ea typeface="+mn-ea"/>
        <a:cs typeface="+mn-cs"/>
      </a:defRPr>
    </a:lvl7pPr>
    <a:lvl8pPr marL="4761890" algn="l" defTabSz="1360539" rtl="0" eaLnBrk="1" latinLnBrk="0" hangingPunct="1">
      <a:defRPr sz="1786" kern="1200">
        <a:solidFill>
          <a:schemeClr val="tx1"/>
        </a:solidFill>
        <a:latin typeface="+mn-lt"/>
        <a:ea typeface="+mn-ea"/>
        <a:cs typeface="+mn-cs"/>
      </a:defRPr>
    </a:lvl8pPr>
    <a:lvl9pPr marL="5442161" algn="l" defTabSz="1360539" rtl="0" eaLnBrk="1" latinLnBrk="0" hangingPunct="1">
      <a:defRPr sz="178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274638"/>
            <a:ext cx="7700963" cy="4332287"/>
          </a:xfrm>
        </p:spPr>
      </p:sp>
      <p:sp>
        <p:nvSpPr>
          <p:cNvPr id="3" name="Notes Placeholder 2"/>
          <p:cNvSpPr>
            <a:spLocks noGrp="1"/>
          </p:cNvSpPr>
          <p:nvPr>
            <p:ph type="body" idx="1"/>
          </p:nvPr>
        </p:nvSpPr>
        <p:spPr/>
        <p:txBody>
          <a:bodyPr/>
          <a:lstStyle/>
          <a:p>
            <a:pPr defTabSz="914319">
              <a:defRPr/>
            </a:pPr>
            <a:r>
              <a:rPr lang="en-US" dirty="0"/>
              <a:t>The aim of this presentation is to give you some introductory knowledge about the concept </a:t>
            </a:r>
            <a:r>
              <a:rPr lang="en-US" dirty="0" smtClean="0"/>
              <a:t>of</a:t>
            </a:r>
            <a:r>
              <a:rPr lang="en-US" baseline="0" dirty="0" smtClean="0"/>
              <a:t> a s</a:t>
            </a:r>
            <a:r>
              <a:rPr lang="en-US" dirty="0" smtClean="0"/>
              <a:t>ervice mesh. </a:t>
            </a:r>
            <a:r>
              <a:rPr lang="en-US" dirty="0"/>
              <a:t>You have probably done some reading and other research on the concept of </a:t>
            </a:r>
            <a:r>
              <a:rPr lang="en-US" dirty="0" err="1"/>
              <a:t>microservices</a:t>
            </a:r>
            <a:r>
              <a:rPr lang="en-US" dirty="0"/>
              <a:t>, what they are, and how they relate to other application models. You may know a little or a lot, but as long as you know something, you should be fine following what I have to say. </a:t>
            </a:r>
            <a:r>
              <a:rPr lang="en-US" dirty="0" err="1"/>
              <a:t>Microservices</a:t>
            </a:r>
            <a:r>
              <a:rPr lang="en-US" dirty="0"/>
              <a:t> </a:t>
            </a:r>
            <a:r>
              <a:rPr lang="en-US" dirty="0" smtClean="0"/>
              <a:t>mesh</a:t>
            </a:r>
            <a:r>
              <a:rPr lang="en-US" baseline="0" dirty="0" smtClean="0"/>
              <a:t> </a:t>
            </a:r>
            <a:r>
              <a:rPr lang="en-US" dirty="0" smtClean="0"/>
              <a:t>include </a:t>
            </a:r>
            <a:r>
              <a:rPr lang="en-US" dirty="0"/>
              <a:t>a set of functions that can help to address some of the challenges that </a:t>
            </a:r>
            <a:r>
              <a:rPr lang="en-US" dirty="0" err="1"/>
              <a:t>microservices</a:t>
            </a:r>
            <a:r>
              <a:rPr lang="en-US" dirty="0"/>
              <a:t> present. </a:t>
            </a:r>
          </a:p>
          <a:p>
            <a:endParaRPr lang="en-US" dirty="0"/>
          </a:p>
        </p:txBody>
      </p:sp>
      <p:sp>
        <p:nvSpPr>
          <p:cNvPr id="4" name="Slide Number Placeholder 3"/>
          <p:cNvSpPr>
            <a:spLocks noGrp="1"/>
          </p:cNvSpPr>
          <p:nvPr>
            <p:ph type="sldNum" sz="quarter" idx="10"/>
          </p:nvPr>
        </p:nvSpPr>
        <p:spPr/>
        <p:txBody>
          <a:bodyPr/>
          <a:lstStyle/>
          <a:p>
            <a:fld id="{7AC69760-6835-1D41-95CF-2D0CBAEFB196}" type="slidenum">
              <a:rPr lang="en-US" smtClean="0"/>
              <a:pPr/>
              <a:t>1</a:t>
            </a:fld>
            <a:endParaRPr lang="en-US" dirty="0"/>
          </a:p>
        </p:txBody>
      </p:sp>
    </p:spTree>
    <p:extLst>
      <p:ext uri="{BB962C8B-B14F-4D97-AF65-F5344CB8AC3E}">
        <p14:creationId xmlns:p14="http://schemas.microsoft.com/office/powerpoint/2010/main" val="3612829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274638"/>
            <a:ext cx="7699375" cy="4332287"/>
          </a:xfrm>
        </p:spPr>
      </p:sp>
      <p:sp>
        <p:nvSpPr>
          <p:cNvPr id="3" name="Notes Placeholder 2"/>
          <p:cNvSpPr>
            <a:spLocks noGrp="1"/>
          </p:cNvSpPr>
          <p:nvPr>
            <p:ph type="body" idx="1"/>
          </p:nvPr>
        </p:nvSpPr>
        <p:spPr/>
        <p:txBody>
          <a:bodyPr/>
          <a:lstStyle/>
          <a:p>
            <a:r>
              <a:rPr lang="en-US" dirty="0"/>
              <a:t>The heart of any </a:t>
            </a:r>
            <a:r>
              <a:rPr lang="en-US" dirty="0" err="1"/>
              <a:t>microservices</a:t>
            </a:r>
            <a:r>
              <a:rPr lang="en-US" dirty="0"/>
              <a:t> </a:t>
            </a:r>
            <a:r>
              <a:rPr lang="en-US" dirty="0" smtClean="0"/>
              <a:t>mesh </a:t>
            </a:r>
            <a:r>
              <a:rPr lang="en-US" dirty="0"/>
              <a:t>or </a:t>
            </a:r>
            <a:r>
              <a:rPr lang="en-US" dirty="0" smtClean="0"/>
              <a:t>mesh </a:t>
            </a:r>
            <a:r>
              <a:rPr lang="en-US" dirty="0"/>
              <a:t>is the service registry and service discovery functions. These are the functions that enable each service to find and connect with the other services it needs to do its work. The source of all knowledge is the service registry. The service registry maintains a list of all service instances and their locations. As each service instance starts up, it checks in with the service registry, providing its name and location. After this initial check-in, each service registry implementation will have some kind of heartbeat mechanism to keep its list current, removing any instances it can no longer contact. Depending on the overall design of the application, each service instance could either be a service client, requesting data or functions from other services, a service provider, providing data or functions to service clients, or both. Whenever a service needs another service, it uses the service discovery function to find an instance of that service. The service discovery function works with the service registry function to make this happen. There are two basic types of service discovery functions that a given </a:t>
            </a:r>
            <a:r>
              <a:rPr lang="en-US" dirty="0" smtClean="0"/>
              <a:t>mesh </a:t>
            </a:r>
            <a:r>
              <a:rPr lang="en-US" dirty="0"/>
              <a:t>could employ, client-side or server-side. I will describe each of these and how it works in the charts that follow. Looking at the picture on the right, it actually illustrates both types of service discovery and various ways of accomplishing each, so don’t expect to be able to understand or explain it now. You can come back to it after you have heard the rest of the presentation, and then you will be able to understand and explain it to your friends.</a:t>
            </a:r>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12</a:t>
            </a:fld>
            <a:endParaRPr lang="en-US" dirty="0"/>
          </a:p>
        </p:txBody>
      </p:sp>
    </p:spTree>
    <p:extLst>
      <p:ext uri="{BB962C8B-B14F-4D97-AF65-F5344CB8AC3E}">
        <p14:creationId xmlns:p14="http://schemas.microsoft.com/office/powerpoint/2010/main" val="1608156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274638"/>
            <a:ext cx="7700963" cy="4332287"/>
          </a:xfrm>
        </p:spPr>
      </p:sp>
      <p:sp>
        <p:nvSpPr>
          <p:cNvPr id="3" name="Notes Placeholder 2"/>
          <p:cNvSpPr>
            <a:spLocks noGrp="1"/>
          </p:cNvSpPr>
          <p:nvPr>
            <p:ph type="body" idx="1"/>
          </p:nvPr>
        </p:nvSpPr>
        <p:spPr/>
        <p:txBody>
          <a:bodyPr/>
          <a:lstStyle/>
          <a:p>
            <a:pPr defTabSz="914319">
              <a:defRPr/>
            </a:pPr>
            <a:r>
              <a:rPr lang="en-US" dirty="0"/>
              <a:t>The first type of service discovery we will talk about is client-side discovery. Using this method, the requesting service, or service client, works directly with the service registry to determine all the available instances of the service it needs, and then is also responsible for deciding which of those service instances it will use for its request. As I mentioned previously, there are several possible rules you could want to use to decide which instance to go to. You might be simply using round robin load balancing, where you spread each request evenly across all the instances, sending each request to the next instance in the list. Instead of that, you might be using a different kind of rule, having certain clients access certain provider instances, in order to test new versions or for some other reason. In any case, the point is that, with client-side discovery, the client service is responsible for making that decision itself, and following the decision to contact the appropriate service instance. The client will use some client code to make that happen. In the example box, you see that the Netflix Ribbon IPC Client, working with the Netflix Eureka service registry, is an example implementation of client-side service discovery. In the picture on the right, you see that the requesting service instance A on the left has found out from the service registry that there are 3 instances of the service it needs, shown on the right. Using whatever rule it has used to decide, the requesting service has decided to contact service instance B on the right for its request.</a:t>
            </a:r>
          </a:p>
          <a:p>
            <a:endParaRPr lang="en-US" dirty="0"/>
          </a:p>
        </p:txBody>
      </p:sp>
      <p:sp>
        <p:nvSpPr>
          <p:cNvPr id="4" name="Footer Placeholder 3"/>
          <p:cNvSpPr>
            <a:spLocks noGrp="1"/>
          </p:cNvSpPr>
          <p:nvPr>
            <p:ph type="ftr" sz="quarter" idx="10"/>
          </p:nvPr>
        </p:nvSpPr>
        <p:spPr/>
        <p:txBody>
          <a:bodyPr/>
          <a:lstStyle/>
          <a:p>
            <a:pPr>
              <a:defRPr/>
            </a:pPr>
            <a:r>
              <a:rPr lang="en-US" smtClean="0"/>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13</a:t>
            </a:fld>
            <a:endParaRPr lang="en-US"/>
          </a:p>
        </p:txBody>
      </p:sp>
    </p:spTree>
    <p:extLst>
      <p:ext uri="{BB962C8B-B14F-4D97-AF65-F5344CB8AC3E}">
        <p14:creationId xmlns:p14="http://schemas.microsoft.com/office/powerpoint/2010/main" val="4107989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274638"/>
            <a:ext cx="7700963" cy="4332287"/>
          </a:xfrm>
        </p:spPr>
      </p:sp>
      <p:sp>
        <p:nvSpPr>
          <p:cNvPr id="3" name="Notes Placeholder 2"/>
          <p:cNvSpPr>
            <a:spLocks noGrp="1"/>
          </p:cNvSpPr>
          <p:nvPr>
            <p:ph type="body" idx="1"/>
          </p:nvPr>
        </p:nvSpPr>
        <p:spPr/>
        <p:txBody>
          <a:bodyPr/>
          <a:lstStyle/>
          <a:p>
            <a:pPr defTabSz="914319">
              <a:defRPr/>
            </a:pPr>
            <a:r>
              <a:rPr lang="en-US" dirty="0"/>
              <a:t>The second type of service discovery you will see is called server-side discovery. This method introduces another component, labelled the load balancer in the picture on the right, and also commonly called the service proxy in the </a:t>
            </a:r>
            <a:r>
              <a:rPr lang="en-US" dirty="0" err="1"/>
              <a:t>microservices</a:t>
            </a:r>
            <a:r>
              <a:rPr lang="en-US" dirty="0"/>
              <a:t> discussions. The task of querying the service registry and directing a request to the appropriate service instance is now delegated to the load balancer. In some implementations, such as </a:t>
            </a:r>
            <a:r>
              <a:rPr lang="en-US" dirty="0" err="1" smtClean="0"/>
              <a:t>Istio</a:t>
            </a:r>
            <a:r>
              <a:rPr lang="en-US" dirty="0" smtClean="0"/>
              <a:t>, </a:t>
            </a:r>
            <a:r>
              <a:rPr lang="en-US" dirty="0"/>
              <a:t>the load balancer can be programmed with specific rules to govern its choice of service instance, beyond just using round robin load balancing. Some examples of this type of implementation are shown in the example box. You will find the NGINX load balancer built in to several </a:t>
            </a:r>
            <a:r>
              <a:rPr lang="en-US" dirty="0" smtClean="0"/>
              <a:t>mesh </a:t>
            </a:r>
            <a:r>
              <a:rPr lang="en-US" dirty="0"/>
              <a:t>you might read about in the marketplace. A major benefit of this approach is that you only need to have the function of querying the service registry and directing requests to service instances implemented once, in the load balancer, rather than having to implement it in each service client and in each language. A possible drawback would be that the load balancer would be one more component for you to manage unless it is provided by your </a:t>
            </a:r>
            <a:r>
              <a:rPr lang="en-US" dirty="0" smtClean="0"/>
              <a:t>mesh. </a:t>
            </a:r>
            <a:r>
              <a:rPr lang="en-US" dirty="0"/>
              <a:t>In most cases I’ve seen this is not a problem because the load balancer is provided by the </a:t>
            </a:r>
            <a:r>
              <a:rPr lang="en-US" dirty="0" smtClean="0"/>
              <a:t>mesh.</a:t>
            </a:r>
            <a:endParaRPr lang="en-US" dirty="0"/>
          </a:p>
          <a:p>
            <a:endParaRPr lang="en-US" dirty="0"/>
          </a:p>
        </p:txBody>
      </p:sp>
      <p:sp>
        <p:nvSpPr>
          <p:cNvPr id="4" name="Footer Placeholder 3"/>
          <p:cNvSpPr>
            <a:spLocks noGrp="1"/>
          </p:cNvSpPr>
          <p:nvPr>
            <p:ph type="ftr" sz="quarter" idx="10"/>
          </p:nvPr>
        </p:nvSpPr>
        <p:spPr/>
        <p:txBody>
          <a:bodyPr/>
          <a:lstStyle/>
          <a:p>
            <a:pPr>
              <a:defRPr/>
            </a:pPr>
            <a:r>
              <a:rPr lang="en-US" smtClean="0"/>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14</a:t>
            </a:fld>
            <a:endParaRPr lang="en-US"/>
          </a:p>
        </p:txBody>
      </p:sp>
    </p:spTree>
    <p:extLst>
      <p:ext uri="{BB962C8B-B14F-4D97-AF65-F5344CB8AC3E}">
        <p14:creationId xmlns:p14="http://schemas.microsoft.com/office/powerpoint/2010/main" val="1404882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274638"/>
            <a:ext cx="7699375" cy="4332287"/>
          </a:xfrm>
        </p:spPr>
      </p:sp>
      <p:sp>
        <p:nvSpPr>
          <p:cNvPr id="3" name="Notes Placeholder 2"/>
          <p:cNvSpPr>
            <a:spLocks noGrp="1"/>
          </p:cNvSpPr>
          <p:nvPr>
            <p:ph type="body" idx="1"/>
          </p:nvPr>
        </p:nvSpPr>
        <p:spPr/>
        <p:txBody>
          <a:bodyPr/>
          <a:lstStyle/>
          <a:p>
            <a:r>
              <a:rPr lang="en-US" dirty="0"/>
              <a:t>Granted, this is a little bit off topic. However, if you think about what you have probably learned by now about the Cloud Foundry architecture and Cloud Foundry runtimes, you will recognize that the functions of service registry and service discovery are really built in, even though they are not given those names. The Cloud Controller and the Router act as the service registry and load balancer. As applications are deployed with the number of instances requested, they are registered with the Cloud Controller. The Health Manager keeps track of the status of instances, reporting to the Cloud Controller. When an instance fails, the Cloud Controller acts to start up another instance to replace it. This is really the role of the service registry, actually a superset, since the Cloud Controller automatically replaces failed instances. The Cloud Foundry router acts as a server-side service discovery or service proxy, in that it distributes the load across the various instances. The blue-green deployment capability also can be used to support multiple versions of a multi-service. So, if you are working within a single </a:t>
            </a:r>
            <a:r>
              <a:rPr lang="en-US" dirty="0" err="1"/>
              <a:t>Bluemix</a:t>
            </a:r>
            <a:r>
              <a:rPr lang="en-US" dirty="0"/>
              <a:t> region, you have a little </a:t>
            </a:r>
            <a:r>
              <a:rPr lang="en-US" dirty="0" err="1"/>
              <a:t>microservices</a:t>
            </a:r>
            <a:r>
              <a:rPr lang="en-US" dirty="0"/>
              <a:t> </a:t>
            </a:r>
            <a:r>
              <a:rPr lang="en-US" dirty="0" smtClean="0"/>
              <a:t>mesh </a:t>
            </a:r>
            <a:r>
              <a:rPr lang="en-US" dirty="0"/>
              <a:t>or fabric built in. </a:t>
            </a:r>
          </a:p>
          <a:p>
            <a:r>
              <a:rPr lang="en-US" dirty="0"/>
              <a:t>As the chart also says, if you want to expand the reach of your service beyond a single region, then you need to employ an external service registry such as Netflix Eureka or Apache Zookeeper. You can use the user-provided service capability of </a:t>
            </a:r>
            <a:r>
              <a:rPr lang="en-US" dirty="0" err="1"/>
              <a:t>Bluemix</a:t>
            </a:r>
            <a:r>
              <a:rPr lang="en-US" dirty="0"/>
              <a:t> to “bridge” your service running in the Cloud Foundry runtime to external services running in other </a:t>
            </a:r>
            <a:r>
              <a:rPr lang="en-US" dirty="0" err="1"/>
              <a:t>Bluemix</a:t>
            </a:r>
            <a:r>
              <a:rPr lang="en-US" dirty="0"/>
              <a:t> regions or elsewhere in the cloud.</a:t>
            </a:r>
          </a:p>
          <a:p>
            <a:endParaRPr lang="en-US" dirty="0"/>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15</a:t>
            </a:fld>
            <a:endParaRPr lang="en-US" dirty="0"/>
          </a:p>
        </p:txBody>
      </p:sp>
    </p:spTree>
    <p:extLst>
      <p:ext uri="{BB962C8B-B14F-4D97-AF65-F5344CB8AC3E}">
        <p14:creationId xmlns:p14="http://schemas.microsoft.com/office/powerpoint/2010/main" val="4218845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274638"/>
            <a:ext cx="7699375" cy="4332287"/>
          </a:xfrm>
        </p:spPr>
      </p:sp>
      <p:sp>
        <p:nvSpPr>
          <p:cNvPr id="3" name="Notes Placeholder 2"/>
          <p:cNvSpPr>
            <a:spLocks noGrp="1"/>
          </p:cNvSpPr>
          <p:nvPr>
            <p:ph type="body" idx="1"/>
          </p:nvPr>
        </p:nvSpPr>
        <p:spPr/>
        <p:txBody>
          <a:bodyPr/>
          <a:lstStyle/>
          <a:p>
            <a:r>
              <a:rPr lang="en-US" dirty="0"/>
              <a:t>One of the premises of cloud native application development as well as </a:t>
            </a:r>
            <a:r>
              <a:rPr lang="en-US" dirty="0" err="1"/>
              <a:t>microservices</a:t>
            </a:r>
            <a:r>
              <a:rPr lang="en-US" dirty="0"/>
              <a:t> is that they should be designed to run on un-reliable systems. That is, you should expect components to fail and build resiliency into your applications such that they can withstand those failures. One of the basic design points of this strategy is to always have more than one instance of any given service, such that your application can survive the failure of a given instance and continue to function while that instance is restarted. There are other techniques to enhance resiliency, such as circuit breakers and bulkheads, which we will discuss in the following charts.</a:t>
            </a:r>
          </a:p>
          <a:p>
            <a:r>
              <a:rPr lang="en-US" dirty="0"/>
              <a:t>Another very useful tool in ensuring the resiliency of your </a:t>
            </a:r>
            <a:r>
              <a:rPr lang="en-US" dirty="0" err="1"/>
              <a:t>microservices</a:t>
            </a:r>
            <a:r>
              <a:rPr lang="en-US" dirty="0"/>
              <a:t> application is automated testing tools. Some examples of these are Netflix Chaos Monkey, the Netflix Simian Army and </a:t>
            </a:r>
            <a:r>
              <a:rPr lang="en-US" dirty="0" smtClean="0"/>
              <a:t>the</a:t>
            </a:r>
            <a:r>
              <a:rPr lang="en-US" baseline="0" dirty="0" smtClean="0"/>
              <a:t> features built into </a:t>
            </a:r>
            <a:r>
              <a:rPr lang="en-US" baseline="0" dirty="0" err="1" smtClean="0"/>
              <a:t>Istio</a:t>
            </a:r>
            <a:r>
              <a:rPr lang="en-US" baseline="0" dirty="0" smtClean="0"/>
              <a:t> that you will see later</a:t>
            </a:r>
            <a:r>
              <a:rPr lang="en-US" dirty="0" smtClean="0"/>
              <a:t>. </a:t>
            </a:r>
            <a:r>
              <a:rPr lang="en-US" dirty="0"/>
              <a:t>A good place to start learning about Netflix Chaos Monkey and the Netflix Simian Army is the Netflix Tech Blog web site. The link to this site is provided on the Resources chart at the end of Part 3 of this presentation. Here is a brief description. Chaos Monkey is a testing tool that was originally designed to work with Amazon Web Services or AWS for short, but can be adapted to work in other environments. AWS has a facility called auto-scaling groups, or ASGs, in which multiple instances of a given service can be run and restarted on failure. Chaos Monkey can be pointed at one of these ASGs such that it will randomly terminate one of its instances, so you can make sure your application can continue to function. Chaos Monkey can be configured to only cause termination during regular business hours so that you make sure you have your full support staff on hand when the failure occurs. With the success of Chaos Monkey, Netflix has added a set of other monkeys to what it calls the Simian Army, including monkeys that test for conformity to corporate standards and shut down offending services, a latency monkey that adds network delays and tests for the application’s response, and a janitor monkey that looks for unused resources and shuts them down.</a:t>
            </a:r>
          </a:p>
          <a:p>
            <a:r>
              <a:rPr lang="en-US" dirty="0" smtClean="0"/>
              <a:t>.</a:t>
            </a:r>
            <a:endParaRPr lang="en-US" dirty="0"/>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16</a:t>
            </a:fld>
            <a:endParaRPr lang="en-US" dirty="0"/>
          </a:p>
        </p:txBody>
      </p:sp>
    </p:spTree>
    <p:extLst>
      <p:ext uri="{BB962C8B-B14F-4D97-AF65-F5344CB8AC3E}">
        <p14:creationId xmlns:p14="http://schemas.microsoft.com/office/powerpoint/2010/main" val="1543902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274638"/>
            <a:ext cx="7699375" cy="4332287"/>
          </a:xfrm>
        </p:spPr>
      </p:sp>
      <p:sp>
        <p:nvSpPr>
          <p:cNvPr id="3" name="Notes Placeholder 2"/>
          <p:cNvSpPr>
            <a:spLocks noGrp="1"/>
          </p:cNvSpPr>
          <p:nvPr>
            <p:ph type="body" idx="1"/>
          </p:nvPr>
        </p:nvSpPr>
        <p:spPr/>
        <p:txBody>
          <a:bodyPr/>
          <a:lstStyle/>
          <a:p>
            <a:r>
              <a:rPr lang="en-US" dirty="0"/>
              <a:t>The circuit breaker pattern is a programming tool included with Netflix </a:t>
            </a:r>
            <a:r>
              <a:rPr lang="en-US" dirty="0" err="1"/>
              <a:t>Hystrix</a:t>
            </a:r>
            <a:r>
              <a:rPr lang="en-US" dirty="0"/>
              <a:t> that works to prevent response delays from a given service dependency, caused by failure or latency, from causing broader latencies and failures throughout the application. It allows you to set timeout thresholds and failure thresholds that allow you to “fail fast” from such situations, with the expectation of building a “Plan B” into your application.  It works as shown in the diagram. Once you have defined your threshold numbers for timeout and timed out requests, if you make your service calls through </a:t>
            </a:r>
            <a:r>
              <a:rPr lang="en-US" dirty="0" err="1"/>
              <a:t>Hystrix</a:t>
            </a:r>
            <a:r>
              <a:rPr lang="en-US" dirty="0"/>
              <a:t>, and the thresholds are exceeded, the circuit trips and subsequent requests fail immediately, allowing you to follow the Plan B that you have hopefully built in to your application. You also configure a value for how long a recovery time you allow before opening the circuit again, trying a call to the service again, and testing your thresholds.</a:t>
            </a:r>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17</a:t>
            </a:fld>
            <a:endParaRPr lang="en-US" dirty="0"/>
          </a:p>
        </p:txBody>
      </p:sp>
    </p:spTree>
    <p:extLst>
      <p:ext uri="{BB962C8B-B14F-4D97-AF65-F5344CB8AC3E}">
        <p14:creationId xmlns:p14="http://schemas.microsoft.com/office/powerpoint/2010/main" val="4218845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274638"/>
            <a:ext cx="7700963" cy="4332287"/>
          </a:xfrm>
        </p:spPr>
      </p:sp>
      <p:sp>
        <p:nvSpPr>
          <p:cNvPr id="3" name="Notes Placeholder 2"/>
          <p:cNvSpPr>
            <a:spLocks noGrp="1"/>
          </p:cNvSpPr>
          <p:nvPr>
            <p:ph type="body" idx="1"/>
          </p:nvPr>
        </p:nvSpPr>
        <p:spPr/>
        <p:txBody>
          <a:bodyPr/>
          <a:lstStyle/>
          <a:p>
            <a:r>
              <a:rPr lang="en-US" dirty="0"/>
              <a:t>The Bulkhead pattern is another tool included with Netflix </a:t>
            </a:r>
            <a:r>
              <a:rPr lang="en-US" dirty="0" err="1"/>
              <a:t>Hystrix</a:t>
            </a:r>
            <a:r>
              <a:rPr lang="en-US" dirty="0"/>
              <a:t> that also prevents response delays from a given service call from causing wider problems throughout the application. This is accomplished by using separate thread pools for connection attempts to other systems, such that delays called by latency or failure of a given service are isolated to that service and do not end up using all the threads for the application as more and more requests are made. By using separate connection pools for each dependent service, failure on any service is isolated to that service and does not cause broader issues in the application.</a:t>
            </a:r>
          </a:p>
          <a:p>
            <a:r>
              <a:rPr lang="en-US" dirty="0"/>
              <a:t>There are very good descriptions and examples of how circuit breakers and bulkheads work in the </a:t>
            </a:r>
            <a:r>
              <a:rPr lang="en-US" dirty="0" err="1"/>
              <a:t>Github</a:t>
            </a:r>
            <a:r>
              <a:rPr lang="en-US" dirty="0"/>
              <a:t> repository for Netflix </a:t>
            </a:r>
            <a:r>
              <a:rPr lang="en-US" dirty="0" err="1"/>
              <a:t>Hystrix</a:t>
            </a:r>
            <a:r>
              <a:rPr lang="en-US" dirty="0"/>
              <a:t>.</a:t>
            </a:r>
          </a:p>
          <a:p>
            <a:r>
              <a:rPr lang="en-US" dirty="0"/>
              <a:t>This concludes part 2 of the presentation, where we went through the generic functions that you will typically find in a </a:t>
            </a:r>
            <a:r>
              <a:rPr lang="en-US" dirty="0" err="1"/>
              <a:t>microservices</a:t>
            </a:r>
            <a:r>
              <a:rPr lang="en-US" dirty="0"/>
              <a:t> </a:t>
            </a:r>
            <a:r>
              <a:rPr lang="en-US" dirty="0" smtClean="0"/>
              <a:t>mesh </a:t>
            </a:r>
            <a:r>
              <a:rPr lang="en-US" dirty="0"/>
              <a:t>or fabric. Not all </a:t>
            </a:r>
            <a:r>
              <a:rPr lang="en-US" dirty="0" smtClean="0"/>
              <a:t>mesh </a:t>
            </a:r>
            <a:r>
              <a:rPr lang="en-US" dirty="0"/>
              <a:t>have all functions, but you are always free to mix and match, to use the functions from whatever </a:t>
            </a:r>
            <a:r>
              <a:rPr lang="en-US" dirty="0" smtClean="0"/>
              <a:t>mesh </a:t>
            </a:r>
            <a:r>
              <a:rPr lang="en-US" dirty="0"/>
              <a:t>that best fit the requirements of your application.</a:t>
            </a:r>
          </a:p>
          <a:p>
            <a:r>
              <a:rPr lang="en-US" dirty="0"/>
              <a:t>In part 3 of this presentation, I will take a closer look at 2 implementations of </a:t>
            </a:r>
            <a:r>
              <a:rPr lang="en-US" dirty="0" err="1"/>
              <a:t>microservice</a:t>
            </a:r>
            <a:r>
              <a:rPr lang="en-US" dirty="0"/>
              <a:t> </a:t>
            </a:r>
            <a:r>
              <a:rPr lang="en-US" dirty="0" smtClean="0"/>
              <a:t>mesh, </a:t>
            </a:r>
            <a:r>
              <a:rPr lang="en-US" dirty="0"/>
              <a:t>Netflix OSS and IBM Amalgam8. </a:t>
            </a:r>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18</a:t>
            </a:fld>
            <a:endParaRPr lang="en-US" dirty="0"/>
          </a:p>
        </p:txBody>
      </p:sp>
    </p:spTree>
    <p:extLst>
      <p:ext uri="{BB962C8B-B14F-4D97-AF65-F5344CB8AC3E}">
        <p14:creationId xmlns:p14="http://schemas.microsoft.com/office/powerpoint/2010/main" val="19772043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274638"/>
            <a:ext cx="7700963" cy="4332287"/>
          </a:xfrm>
        </p:spPr>
      </p:sp>
      <p:sp>
        <p:nvSpPr>
          <p:cNvPr id="3" name="Notes Placeholder 2"/>
          <p:cNvSpPr>
            <a:spLocks noGrp="1"/>
          </p:cNvSpPr>
          <p:nvPr>
            <p:ph type="body" idx="1"/>
          </p:nvPr>
        </p:nvSpPr>
        <p:spPr/>
        <p:txBody>
          <a:bodyPr/>
          <a:lstStyle/>
          <a:p>
            <a:pPr defTabSz="914319">
              <a:defRPr/>
            </a:pPr>
            <a:r>
              <a:rPr lang="en-US" dirty="0"/>
              <a:t>In this third and final part of the presentation, I will give you a brief introduction to </a:t>
            </a:r>
            <a:r>
              <a:rPr lang="en-US" dirty="0" smtClean="0"/>
              <a:t>some </a:t>
            </a:r>
            <a:r>
              <a:rPr lang="en-US" dirty="0"/>
              <a:t>example implementations of </a:t>
            </a:r>
            <a:r>
              <a:rPr lang="en-US" dirty="0" smtClean="0"/>
              <a:t>service mesh, </a:t>
            </a:r>
            <a:r>
              <a:rPr lang="en-US" dirty="0"/>
              <a:t>Netflix </a:t>
            </a:r>
            <a:r>
              <a:rPr lang="en-US" dirty="0" smtClean="0"/>
              <a:t>OSS</a:t>
            </a:r>
            <a:r>
              <a:rPr lang="en-US" baseline="0" dirty="0" smtClean="0"/>
              <a:t> </a:t>
            </a:r>
            <a:r>
              <a:rPr lang="en-US" dirty="0" smtClean="0"/>
              <a:t>and Istio.</a:t>
            </a:r>
            <a:endParaRPr lang="en-US" dirty="0"/>
          </a:p>
          <a:p>
            <a:endParaRPr lang="en-US" dirty="0"/>
          </a:p>
        </p:txBody>
      </p:sp>
      <p:sp>
        <p:nvSpPr>
          <p:cNvPr id="4" name="Footer Placeholder 3"/>
          <p:cNvSpPr>
            <a:spLocks noGrp="1"/>
          </p:cNvSpPr>
          <p:nvPr>
            <p:ph type="ftr" sz="quarter" idx="10"/>
          </p:nvPr>
        </p:nvSpPr>
        <p:spPr/>
        <p:txBody>
          <a:bodyPr/>
          <a:lstStyle/>
          <a:p>
            <a:pPr>
              <a:defRPr/>
            </a:pPr>
            <a:r>
              <a:rPr lang="en-US" smtClean="0"/>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19</a:t>
            </a:fld>
            <a:endParaRPr lang="en-US"/>
          </a:p>
        </p:txBody>
      </p:sp>
    </p:spTree>
    <p:extLst>
      <p:ext uri="{BB962C8B-B14F-4D97-AF65-F5344CB8AC3E}">
        <p14:creationId xmlns:p14="http://schemas.microsoft.com/office/powerpoint/2010/main" val="23451127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274638"/>
            <a:ext cx="7700963" cy="4332287"/>
          </a:xfrm>
        </p:spPr>
      </p:sp>
      <p:sp>
        <p:nvSpPr>
          <p:cNvPr id="3" name="Notes Placeholder 2"/>
          <p:cNvSpPr>
            <a:spLocks noGrp="1"/>
          </p:cNvSpPr>
          <p:nvPr>
            <p:ph type="body" idx="1"/>
          </p:nvPr>
        </p:nvSpPr>
        <p:spPr/>
        <p:txBody>
          <a:bodyPr/>
          <a:lstStyle/>
          <a:p>
            <a:pPr defTabSz="914319">
              <a:defRPr/>
            </a:pPr>
            <a:r>
              <a:rPr lang="en-US" dirty="0"/>
              <a:t>The first example is the Netflix Open Source Software set of tools. Netflix have been real trail blazers in the use of </a:t>
            </a:r>
            <a:r>
              <a:rPr lang="en-US" dirty="0" err="1"/>
              <a:t>microservices</a:t>
            </a:r>
            <a:r>
              <a:rPr lang="en-US" dirty="0"/>
              <a:t>, and they have open sourced many of the tools they used and continue to enhance.</a:t>
            </a:r>
          </a:p>
          <a:p>
            <a:endParaRPr lang="en-US" dirty="0"/>
          </a:p>
        </p:txBody>
      </p:sp>
      <p:sp>
        <p:nvSpPr>
          <p:cNvPr id="4" name="Footer Placeholder 3"/>
          <p:cNvSpPr>
            <a:spLocks noGrp="1"/>
          </p:cNvSpPr>
          <p:nvPr>
            <p:ph type="ftr" sz="quarter" idx="10"/>
          </p:nvPr>
        </p:nvSpPr>
        <p:spPr/>
        <p:txBody>
          <a:bodyPr/>
          <a:lstStyle/>
          <a:p>
            <a:pPr>
              <a:defRPr/>
            </a:pPr>
            <a:r>
              <a:rPr lang="en-US" smtClean="0"/>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20</a:t>
            </a:fld>
            <a:endParaRPr lang="en-US"/>
          </a:p>
        </p:txBody>
      </p:sp>
    </p:spTree>
    <p:extLst>
      <p:ext uri="{BB962C8B-B14F-4D97-AF65-F5344CB8AC3E}">
        <p14:creationId xmlns:p14="http://schemas.microsoft.com/office/powerpoint/2010/main" val="315552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274638"/>
            <a:ext cx="7700963" cy="4332287"/>
          </a:xfrm>
        </p:spPr>
      </p:sp>
      <p:sp>
        <p:nvSpPr>
          <p:cNvPr id="3" name="Notes Placeholder 2"/>
          <p:cNvSpPr>
            <a:spLocks noGrp="1"/>
          </p:cNvSpPr>
          <p:nvPr>
            <p:ph type="body" idx="1"/>
          </p:nvPr>
        </p:nvSpPr>
        <p:spPr/>
        <p:txBody>
          <a:bodyPr/>
          <a:lstStyle/>
          <a:p>
            <a:r>
              <a:rPr lang="en-US" dirty="0"/>
              <a:t>Netflix are widely considered to be the poster child of </a:t>
            </a:r>
            <a:r>
              <a:rPr lang="en-US" dirty="0" err="1"/>
              <a:t>microservices</a:t>
            </a:r>
            <a:r>
              <a:rPr lang="en-US" dirty="0"/>
              <a:t>. The highly personalized experience they are able to deliver from their site, when accessed from a variety of different devices, is really remarkable. They have open sourced and shared many of the tools they used to implement </a:t>
            </a:r>
            <a:r>
              <a:rPr lang="en-US" dirty="0" err="1"/>
              <a:t>microservices</a:t>
            </a:r>
            <a:r>
              <a:rPr lang="en-US" dirty="0"/>
              <a:t> at the Netflix Open Source Software Center site. Each of the tools is well described in their </a:t>
            </a:r>
            <a:r>
              <a:rPr lang="en-US" dirty="0" err="1"/>
              <a:t>Github</a:t>
            </a:r>
            <a:r>
              <a:rPr lang="en-US" dirty="0"/>
              <a:t> repository and also in the Netflix Tech Blog, which I reference at the end of the presentation.</a:t>
            </a:r>
          </a:p>
          <a:p>
            <a:r>
              <a:rPr lang="en-US" dirty="0" smtClean="0"/>
              <a:t>The </a:t>
            </a:r>
            <a:r>
              <a:rPr lang="en-US" dirty="0"/>
              <a:t>Netflix tools are probably the most popular set of </a:t>
            </a:r>
            <a:r>
              <a:rPr lang="en-US" dirty="0" err="1"/>
              <a:t>microservices</a:t>
            </a:r>
            <a:r>
              <a:rPr lang="en-US" dirty="0"/>
              <a:t> </a:t>
            </a:r>
            <a:r>
              <a:rPr lang="en-US" dirty="0" smtClean="0"/>
              <a:t>mesh </a:t>
            </a:r>
            <a:r>
              <a:rPr lang="en-US" dirty="0"/>
              <a:t>or fabric tools in use across the industry today. Here I will highlight just a small subset of the over 33 projects available.</a:t>
            </a:r>
          </a:p>
          <a:p>
            <a:endParaRPr lang="en-US" dirty="0"/>
          </a:p>
        </p:txBody>
      </p:sp>
      <p:sp>
        <p:nvSpPr>
          <p:cNvPr id="4" name="Footer Placeholder 3"/>
          <p:cNvSpPr>
            <a:spLocks noGrp="1"/>
          </p:cNvSpPr>
          <p:nvPr>
            <p:ph type="ftr" sz="quarter" idx="10"/>
          </p:nvPr>
        </p:nvSpPr>
        <p:spPr/>
        <p:txBody>
          <a:bodyPr/>
          <a:lstStyle/>
          <a:p>
            <a:pPr>
              <a:defRPr/>
            </a:pPr>
            <a:r>
              <a:rPr lang="en-US" smtClean="0"/>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21</a:t>
            </a:fld>
            <a:endParaRPr lang="en-US"/>
          </a:p>
        </p:txBody>
      </p:sp>
    </p:spTree>
    <p:extLst>
      <p:ext uri="{BB962C8B-B14F-4D97-AF65-F5344CB8AC3E}">
        <p14:creationId xmlns:p14="http://schemas.microsoft.com/office/powerpoint/2010/main" val="384256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6"/>
          <p:cNvSpPr>
            <a:spLocks noGrp="1" noChangeArrowheads="1"/>
          </p:cNvSpPr>
          <p:nvPr>
            <p:ph type="ftr" sz="quarter" idx="4"/>
          </p:nvPr>
        </p:nvSpPr>
        <p:spPr>
          <a:noFill/>
        </p:spPr>
        <p:txBody>
          <a:bodyPr/>
          <a:lstStyle>
            <a:lvl1pPr defTabSz="922256">
              <a:defRPr sz="1700">
                <a:solidFill>
                  <a:schemeClr val="tx1"/>
                </a:solidFill>
                <a:latin typeface="Arial" panose="020B0604020202020204" pitchFamily="34" charset="0"/>
              </a:defRPr>
            </a:lvl1pPr>
            <a:lvl2pPr marL="742883" indent="-285725" defTabSz="922256">
              <a:defRPr sz="1700">
                <a:solidFill>
                  <a:schemeClr val="tx1"/>
                </a:solidFill>
                <a:latin typeface="Arial" panose="020B0604020202020204" pitchFamily="34" charset="0"/>
              </a:defRPr>
            </a:lvl2pPr>
            <a:lvl3pPr marL="1142898" indent="-228580" defTabSz="922256">
              <a:defRPr sz="1700">
                <a:solidFill>
                  <a:schemeClr val="tx1"/>
                </a:solidFill>
                <a:latin typeface="Arial" panose="020B0604020202020204" pitchFamily="34" charset="0"/>
              </a:defRPr>
            </a:lvl3pPr>
            <a:lvl4pPr marL="1600057" indent="-228580" defTabSz="922256">
              <a:defRPr sz="1700">
                <a:solidFill>
                  <a:schemeClr val="tx1"/>
                </a:solidFill>
                <a:latin typeface="Arial" panose="020B0604020202020204" pitchFamily="34" charset="0"/>
              </a:defRPr>
            </a:lvl4pPr>
            <a:lvl5pPr marL="2057217" indent="-228580" defTabSz="922256">
              <a:defRPr sz="1700">
                <a:solidFill>
                  <a:schemeClr val="tx1"/>
                </a:solidFill>
                <a:latin typeface="Arial" panose="020B0604020202020204" pitchFamily="34" charset="0"/>
              </a:defRPr>
            </a:lvl5pPr>
            <a:lvl6pPr marL="2514376" indent="-228580" defTabSz="922256" eaLnBrk="0" fontAlgn="base" hangingPunct="0">
              <a:spcBef>
                <a:spcPct val="0"/>
              </a:spcBef>
              <a:spcAft>
                <a:spcPct val="0"/>
              </a:spcAft>
              <a:defRPr sz="1700">
                <a:solidFill>
                  <a:schemeClr val="tx1"/>
                </a:solidFill>
                <a:latin typeface="Arial" panose="020B0604020202020204" pitchFamily="34" charset="0"/>
              </a:defRPr>
            </a:lvl6pPr>
            <a:lvl7pPr marL="2971536" indent="-228580" defTabSz="922256" eaLnBrk="0" fontAlgn="base" hangingPunct="0">
              <a:spcBef>
                <a:spcPct val="0"/>
              </a:spcBef>
              <a:spcAft>
                <a:spcPct val="0"/>
              </a:spcAft>
              <a:defRPr sz="1700">
                <a:solidFill>
                  <a:schemeClr val="tx1"/>
                </a:solidFill>
                <a:latin typeface="Arial" panose="020B0604020202020204" pitchFamily="34" charset="0"/>
              </a:defRPr>
            </a:lvl7pPr>
            <a:lvl8pPr marL="3428694" indent="-228580" defTabSz="922256" eaLnBrk="0" fontAlgn="base" hangingPunct="0">
              <a:spcBef>
                <a:spcPct val="0"/>
              </a:spcBef>
              <a:spcAft>
                <a:spcPct val="0"/>
              </a:spcAft>
              <a:defRPr sz="1700">
                <a:solidFill>
                  <a:schemeClr val="tx1"/>
                </a:solidFill>
                <a:latin typeface="Arial" panose="020B0604020202020204" pitchFamily="34" charset="0"/>
              </a:defRPr>
            </a:lvl8pPr>
            <a:lvl9pPr marL="3885854" indent="-228580" defTabSz="922256" eaLnBrk="0" fontAlgn="base" hangingPunct="0">
              <a:spcBef>
                <a:spcPct val="0"/>
              </a:spcBef>
              <a:spcAft>
                <a:spcPct val="0"/>
              </a:spcAft>
              <a:defRPr sz="1700">
                <a:solidFill>
                  <a:schemeClr val="tx1"/>
                </a:solidFill>
                <a:latin typeface="Arial" panose="020B0604020202020204" pitchFamily="34" charset="0"/>
              </a:defRPr>
            </a:lvl9pPr>
          </a:lstStyle>
          <a:p>
            <a:r>
              <a:rPr lang="en-US" sz="1000"/>
              <a:t>© Copyright IBM Corporation 2012</a:t>
            </a:r>
          </a:p>
        </p:txBody>
      </p:sp>
      <p:sp>
        <p:nvSpPr>
          <p:cNvPr id="25603" name="Rectangle 7"/>
          <p:cNvSpPr>
            <a:spLocks noGrp="1" noChangeArrowheads="1"/>
          </p:cNvSpPr>
          <p:nvPr>
            <p:ph type="sldNum" sz="quarter" idx="5"/>
          </p:nvPr>
        </p:nvSpPr>
        <p:spPr>
          <a:noFill/>
        </p:spPr>
        <p:txBody>
          <a:bodyPr/>
          <a:lstStyle>
            <a:lvl1pPr defTabSz="922256">
              <a:defRPr sz="1700">
                <a:solidFill>
                  <a:schemeClr val="tx1"/>
                </a:solidFill>
                <a:latin typeface="Arial" panose="020B0604020202020204" pitchFamily="34" charset="0"/>
              </a:defRPr>
            </a:lvl1pPr>
            <a:lvl2pPr marL="742883" indent="-285725" defTabSz="922256">
              <a:defRPr sz="1700">
                <a:solidFill>
                  <a:schemeClr val="tx1"/>
                </a:solidFill>
                <a:latin typeface="Arial" panose="020B0604020202020204" pitchFamily="34" charset="0"/>
              </a:defRPr>
            </a:lvl2pPr>
            <a:lvl3pPr marL="1142898" indent="-228580" defTabSz="922256">
              <a:defRPr sz="1700">
                <a:solidFill>
                  <a:schemeClr val="tx1"/>
                </a:solidFill>
                <a:latin typeface="Arial" panose="020B0604020202020204" pitchFamily="34" charset="0"/>
              </a:defRPr>
            </a:lvl3pPr>
            <a:lvl4pPr marL="1600057" indent="-228580" defTabSz="922256">
              <a:defRPr sz="1700">
                <a:solidFill>
                  <a:schemeClr val="tx1"/>
                </a:solidFill>
                <a:latin typeface="Arial" panose="020B0604020202020204" pitchFamily="34" charset="0"/>
              </a:defRPr>
            </a:lvl4pPr>
            <a:lvl5pPr marL="2057217" indent="-228580" defTabSz="922256">
              <a:defRPr sz="1700">
                <a:solidFill>
                  <a:schemeClr val="tx1"/>
                </a:solidFill>
                <a:latin typeface="Arial" panose="020B0604020202020204" pitchFamily="34" charset="0"/>
              </a:defRPr>
            </a:lvl5pPr>
            <a:lvl6pPr marL="2514376" indent="-228580" defTabSz="922256" eaLnBrk="0" fontAlgn="base" hangingPunct="0">
              <a:spcBef>
                <a:spcPct val="0"/>
              </a:spcBef>
              <a:spcAft>
                <a:spcPct val="0"/>
              </a:spcAft>
              <a:defRPr sz="1700">
                <a:solidFill>
                  <a:schemeClr val="tx1"/>
                </a:solidFill>
                <a:latin typeface="Arial" panose="020B0604020202020204" pitchFamily="34" charset="0"/>
              </a:defRPr>
            </a:lvl6pPr>
            <a:lvl7pPr marL="2971536" indent="-228580" defTabSz="922256" eaLnBrk="0" fontAlgn="base" hangingPunct="0">
              <a:spcBef>
                <a:spcPct val="0"/>
              </a:spcBef>
              <a:spcAft>
                <a:spcPct val="0"/>
              </a:spcAft>
              <a:defRPr sz="1700">
                <a:solidFill>
                  <a:schemeClr val="tx1"/>
                </a:solidFill>
                <a:latin typeface="Arial" panose="020B0604020202020204" pitchFamily="34" charset="0"/>
              </a:defRPr>
            </a:lvl7pPr>
            <a:lvl8pPr marL="3428694" indent="-228580" defTabSz="922256" eaLnBrk="0" fontAlgn="base" hangingPunct="0">
              <a:spcBef>
                <a:spcPct val="0"/>
              </a:spcBef>
              <a:spcAft>
                <a:spcPct val="0"/>
              </a:spcAft>
              <a:defRPr sz="1700">
                <a:solidFill>
                  <a:schemeClr val="tx1"/>
                </a:solidFill>
                <a:latin typeface="Arial" panose="020B0604020202020204" pitchFamily="34" charset="0"/>
              </a:defRPr>
            </a:lvl8pPr>
            <a:lvl9pPr marL="3885854" indent="-228580" defTabSz="922256" eaLnBrk="0" fontAlgn="base" hangingPunct="0">
              <a:spcBef>
                <a:spcPct val="0"/>
              </a:spcBef>
              <a:spcAft>
                <a:spcPct val="0"/>
              </a:spcAft>
              <a:defRPr sz="1700">
                <a:solidFill>
                  <a:schemeClr val="tx1"/>
                </a:solidFill>
                <a:latin typeface="Arial" panose="020B0604020202020204" pitchFamily="34" charset="0"/>
              </a:defRPr>
            </a:lvl9pPr>
          </a:lstStyle>
          <a:p>
            <a:fld id="{64011506-0B2C-4ECF-8FFA-5F04225826C6}" type="slidenum">
              <a:rPr lang="en-US" sz="1000"/>
              <a:pPr/>
              <a:t>2</a:t>
            </a:fld>
            <a:endParaRPr lang="en-US" sz="1000"/>
          </a:p>
        </p:txBody>
      </p:sp>
      <p:sp>
        <p:nvSpPr>
          <p:cNvPr id="25604" name="Rectangle 2"/>
          <p:cNvSpPr>
            <a:spLocks noGrp="1" noRot="1" noChangeAspect="1" noChangeArrowheads="1" noTextEdit="1"/>
          </p:cNvSpPr>
          <p:nvPr>
            <p:ph type="sldImg"/>
          </p:nvPr>
        </p:nvSpPr>
        <p:spPr>
          <a:xfrm>
            <a:off x="-190500" y="274638"/>
            <a:ext cx="7699375" cy="4332287"/>
          </a:xfrm>
          <a:ln/>
        </p:spPr>
      </p:sp>
      <p:sp>
        <p:nvSpPr>
          <p:cNvPr id="12293" name="Rectangle 3"/>
          <p:cNvSpPr>
            <a:spLocks noGrp="1" noChangeArrowheads="1"/>
          </p:cNvSpPr>
          <p:nvPr>
            <p:ph type="body" idx="1"/>
          </p:nvPr>
        </p:nvSpPr>
        <p:spPr/>
        <p:txBody>
          <a:bodyPr/>
          <a:lstStyle/>
          <a:p>
            <a:pPr defTabSz="914319">
              <a:defRPr/>
            </a:pPr>
            <a:r>
              <a:rPr lang="en-US" dirty="0"/>
              <a:t>In this 3 part presentation, I will first define the set of challenges we are talking about. After that, I will describe, in general and hopefully simple terms, the most common set of functions that are typically provided by a </a:t>
            </a:r>
            <a:r>
              <a:rPr lang="en-US" dirty="0" err="1"/>
              <a:t>microservices</a:t>
            </a:r>
            <a:r>
              <a:rPr lang="en-US" dirty="0"/>
              <a:t> </a:t>
            </a:r>
            <a:r>
              <a:rPr lang="en-US" dirty="0" smtClean="0"/>
              <a:t>mesh, </a:t>
            </a:r>
            <a:r>
              <a:rPr lang="en-US" dirty="0"/>
              <a:t>so you have some way to understand and compare the various options out there. In the third segment, I will give an introductory but somewhat more detailed description of </a:t>
            </a:r>
            <a:r>
              <a:rPr lang="en-US" dirty="0" smtClean="0"/>
              <a:t>different mesh you </a:t>
            </a:r>
            <a:r>
              <a:rPr lang="en-US" dirty="0"/>
              <a:t>could use.</a:t>
            </a:r>
          </a:p>
          <a:p>
            <a:pPr eaLnBrk="1" hangingPunct="1">
              <a:defRPr/>
            </a:pPr>
            <a:endParaRPr lang="en-GB" sz="1500" dirty="0"/>
          </a:p>
        </p:txBody>
      </p:sp>
    </p:spTree>
    <p:extLst>
      <p:ext uri="{BB962C8B-B14F-4D97-AF65-F5344CB8AC3E}">
        <p14:creationId xmlns:p14="http://schemas.microsoft.com/office/powerpoint/2010/main" val="4470000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274638"/>
            <a:ext cx="7700963" cy="4332287"/>
          </a:xfrm>
        </p:spPr>
      </p:sp>
      <p:sp>
        <p:nvSpPr>
          <p:cNvPr id="3" name="Notes Placeholder 2"/>
          <p:cNvSpPr>
            <a:spLocks noGrp="1"/>
          </p:cNvSpPr>
          <p:nvPr>
            <p:ph type="body" idx="1"/>
          </p:nvPr>
        </p:nvSpPr>
        <p:spPr/>
        <p:txBody>
          <a:bodyPr/>
          <a:lstStyle/>
          <a:p>
            <a:pPr defTabSz="914319">
              <a:defRPr/>
            </a:pPr>
            <a:r>
              <a:rPr lang="en-US" dirty="0"/>
              <a:t>The Netflix collection of service discovery projects are probably the most prevalent in use today. In our previous description of service discovery, we mentioned Eureka service registry and the Ribbon IPC service discovery client. We have not yet talked about </a:t>
            </a:r>
            <a:r>
              <a:rPr lang="en-US" dirty="0" err="1"/>
              <a:t>Zuul</a:t>
            </a:r>
            <a:r>
              <a:rPr lang="en-US" dirty="0"/>
              <a:t>. </a:t>
            </a:r>
            <a:r>
              <a:rPr lang="en-US" dirty="0" err="1"/>
              <a:t>Zuul</a:t>
            </a:r>
            <a:r>
              <a:rPr lang="en-US" dirty="0"/>
              <a:t> is an edge service, designed to front end the Netflix API’s and servers. </a:t>
            </a:r>
            <a:r>
              <a:rPr lang="en-US" dirty="0" err="1"/>
              <a:t>Zuul</a:t>
            </a:r>
            <a:r>
              <a:rPr lang="en-US" dirty="0"/>
              <a:t> uses a set of filters to control and analyze the traffic that flows through it, and perform several useful functions. The filters are in 4 broad categories. Pre filters handle authentication, choosing servers to send requests to and collect debugging information. Routing filters actually route requests to the backing services. Post filters perform functions such as adding http headers to responses and collecting metrics. Error filters are triggered to handle error conditions. </a:t>
            </a:r>
            <a:r>
              <a:rPr lang="en-US" dirty="0" err="1"/>
              <a:t>Zuul</a:t>
            </a:r>
            <a:r>
              <a:rPr lang="en-US" dirty="0"/>
              <a:t> has a mechanism for filters of these 4 categories to be added and updated, providing a way to configure load balancing, A/B testing, routing around failures and performance analysis. Many applications, including the Netflix on </a:t>
            </a:r>
            <a:r>
              <a:rPr lang="en-US" dirty="0" err="1"/>
              <a:t>Bluemix</a:t>
            </a:r>
            <a:r>
              <a:rPr lang="en-US" dirty="0"/>
              <a:t> examples mentioned on the previous chart, are automatically integrated with Eureka service registry or are enabled to through the use of Spring Cloud enhancements.</a:t>
            </a:r>
          </a:p>
          <a:p>
            <a:endParaRPr lang="en-US" dirty="0"/>
          </a:p>
        </p:txBody>
      </p:sp>
      <p:sp>
        <p:nvSpPr>
          <p:cNvPr id="4" name="Footer Placeholder 3"/>
          <p:cNvSpPr>
            <a:spLocks noGrp="1"/>
          </p:cNvSpPr>
          <p:nvPr>
            <p:ph type="ftr" sz="quarter" idx="10"/>
          </p:nvPr>
        </p:nvSpPr>
        <p:spPr/>
        <p:txBody>
          <a:bodyPr/>
          <a:lstStyle/>
          <a:p>
            <a:pPr>
              <a:defRPr/>
            </a:pPr>
            <a:r>
              <a:rPr lang="en-US" smtClean="0"/>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22</a:t>
            </a:fld>
            <a:endParaRPr lang="en-US"/>
          </a:p>
        </p:txBody>
      </p:sp>
    </p:spTree>
    <p:extLst>
      <p:ext uri="{BB962C8B-B14F-4D97-AF65-F5344CB8AC3E}">
        <p14:creationId xmlns:p14="http://schemas.microsoft.com/office/powerpoint/2010/main" val="285839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274638"/>
            <a:ext cx="7700963" cy="4332287"/>
          </a:xfrm>
        </p:spPr>
      </p:sp>
      <p:sp>
        <p:nvSpPr>
          <p:cNvPr id="3" name="Notes Placeholder 2"/>
          <p:cNvSpPr>
            <a:spLocks noGrp="1"/>
          </p:cNvSpPr>
          <p:nvPr>
            <p:ph type="body" idx="1"/>
          </p:nvPr>
        </p:nvSpPr>
        <p:spPr/>
        <p:txBody>
          <a:bodyPr/>
          <a:lstStyle/>
          <a:p>
            <a:pPr defTabSz="914319">
              <a:defRPr/>
            </a:pPr>
            <a:r>
              <a:rPr lang="en-US" dirty="0"/>
              <a:t>We talked about the circuit breaker pattern included in Netflix </a:t>
            </a:r>
            <a:r>
              <a:rPr lang="en-US" dirty="0" err="1"/>
              <a:t>Hystrix</a:t>
            </a:r>
            <a:r>
              <a:rPr lang="en-US" dirty="0"/>
              <a:t> in the previous part of the presentation. You will remember that the circuit breaker enables you to configure and enforce timeout and retry thresholds for service calls that will prevent your application from blocking on repeated calls to a failed or low-performing service. The </a:t>
            </a:r>
            <a:r>
              <a:rPr lang="en-US" dirty="0" err="1"/>
              <a:t>Hystrix</a:t>
            </a:r>
            <a:r>
              <a:rPr lang="en-US" dirty="0"/>
              <a:t> Dashboard, and Turbine in the background, provide a visual view of the traffic volumes and performance to services. It also shows if a circuit breaker has been tripped as you can see on the right side of the dashboard display. Turbine works behind the scenes for the </a:t>
            </a:r>
            <a:r>
              <a:rPr lang="en-US" dirty="0" err="1"/>
              <a:t>Hystrix</a:t>
            </a:r>
            <a:r>
              <a:rPr lang="en-US" dirty="0"/>
              <a:t> dashboard, aggregating results for a given service call from multiple servers or clusters of servers to achieve a single result on the dashboard. As you can see, </a:t>
            </a:r>
            <a:r>
              <a:rPr lang="en-US" dirty="0" err="1"/>
              <a:t>Hystrix</a:t>
            </a:r>
            <a:r>
              <a:rPr lang="en-US" dirty="0"/>
              <a:t>, through its circuit breaker and bulkhead patterns we previously described, and through its dashboard that you see on this chart, is a very useful tool for enhancing and visualizing the resiliency of your </a:t>
            </a:r>
            <a:r>
              <a:rPr lang="en-US" dirty="0" err="1"/>
              <a:t>microservices</a:t>
            </a:r>
            <a:r>
              <a:rPr lang="en-US" dirty="0"/>
              <a:t> application.</a:t>
            </a:r>
          </a:p>
          <a:p>
            <a:endParaRPr lang="en-US" dirty="0"/>
          </a:p>
        </p:txBody>
      </p:sp>
      <p:sp>
        <p:nvSpPr>
          <p:cNvPr id="4" name="Footer Placeholder 3"/>
          <p:cNvSpPr>
            <a:spLocks noGrp="1"/>
          </p:cNvSpPr>
          <p:nvPr>
            <p:ph type="ftr" sz="quarter" idx="10"/>
          </p:nvPr>
        </p:nvSpPr>
        <p:spPr/>
        <p:txBody>
          <a:bodyPr/>
          <a:lstStyle/>
          <a:p>
            <a:pPr>
              <a:defRPr/>
            </a:pPr>
            <a:r>
              <a:rPr lang="en-US" smtClean="0"/>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23</a:t>
            </a:fld>
            <a:endParaRPr lang="en-US"/>
          </a:p>
        </p:txBody>
      </p:sp>
    </p:spTree>
    <p:extLst>
      <p:ext uri="{BB962C8B-B14F-4D97-AF65-F5344CB8AC3E}">
        <p14:creationId xmlns:p14="http://schemas.microsoft.com/office/powerpoint/2010/main" val="12252662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we will learn about the emerging service mesh project that IBM is a contributor to, </a:t>
            </a:r>
            <a:r>
              <a:rPr lang="en-US" baseline="0" dirty="0" err="1" smtClean="0"/>
              <a:t>Istio</a:t>
            </a:r>
            <a:r>
              <a:rPr lang="en-US" baseline="0" dirty="0" smtClean="0"/>
              <a:t>. </a:t>
            </a:r>
            <a:r>
              <a:rPr lang="en-US" baseline="0" dirty="0" err="1" smtClean="0"/>
              <a:t>Istio</a:t>
            </a:r>
            <a:r>
              <a:rPr lang="en-US" baseline="0" dirty="0" smtClean="0"/>
              <a:t> is a Greek word meaning to sail. This fits well with the nautical imagery associated with Kubernetes container orchestrator, which is the first platform where </a:t>
            </a:r>
            <a:r>
              <a:rPr lang="en-US" baseline="0" dirty="0" err="1" smtClean="0"/>
              <a:t>Istio</a:t>
            </a:r>
            <a:r>
              <a:rPr lang="en-US" baseline="0" dirty="0" smtClean="0"/>
              <a:t> is implemented.</a:t>
            </a:r>
            <a:endParaRPr lang="en-US" dirty="0"/>
          </a:p>
        </p:txBody>
      </p:sp>
      <p:sp>
        <p:nvSpPr>
          <p:cNvPr id="4" name="Footer Placeholder 3"/>
          <p:cNvSpPr>
            <a:spLocks noGrp="1"/>
          </p:cNvSpPr>
          <p:nvPr>
            <p:ph type="ftr" sz="quarter" idx="10"/>
          </p:nvPr>
        </p:nvSpPr>
        <p:spPr/>
        <p:txBody>
          <a:bodyPr/>
          <a:lstStyle/>
          <a:p>
            <a:pPr>
              <a:defRPr/>
            </a:pPr>
            <a:r>
              <a:rPr lang="en-US" smtClean="0"/>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24</a:t>
            </a:fld>
            <a:endParaRPr lang="en-US"/>
          </a:p>
        </p:txBody>
      </p:sp>
    </p:spTree>
    <p:extLst>
      <p:ext uri="{BB962C8B-B14F-4D97-AF65-F5344CB8AC3E}">
        <p14:creationId xmlns:p14="http://schemas.microsoft.com/office/powerpoint/2010/main" val="12656107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Istio</a:t>
            </a:r>
            <a:r>
              <a:rPr lang="en-US" dirty="0" smtClean="0"/>
              <a:t> is an open source service mesh project where IBM</a:t>
            </a:r>
            <a:r>
              <a:rPr lang="en-US" baseline="0" dirty="0" smtClean="0"/>
              <a:t> is a major contributor, along with Google and Lyft. In mid-2016, IBM was working on a service mesh project called Amalgam8. Some discussions between IBM and Google representatives revealed that Google was working on some similar projects with a similar mindset, with a focus on security and visibility of activity within a container cluster. At the same time, Lyft, as part of their </a:t>
            </a:r>
            <a:r>
              <a:rPr lang="en-US" baseline="0" dirty="0" err="1" smtClean="0"/>
              <a:t>microservices</a:t>
            </a:r>
            <a:r>
              <a:rPr lang="en-US" baseline="0" dirty="0" smtClean="0"/>
              <a:t> implementation, had developed a high performing and functional application traffic router or proxy called Envoy. IBM, Google and Lyft decided to join forces, and in May of 2017 publicly announced the </a:t>
            </a:r>
            <a:r>
              <a:rPr lang="en-US" baseline="0" dirty="0" err="1" smtClean="0"/>
              <a:t>Istio</a:t>
            </a:r>
            <a:r>
              <a:rPr lang="en-US" baseline="0" dirty="0" smtClean="0"/>
              <a:t> project. Since then, there has been a tremendous amount of interest and contributions from various sources.</a:t>
            </a:r>
            <a:endParaRPr lang="en-US" dirty="0"/>
          </a:p>
        </p:txBody>
      </p:sp>
      <p:sp>
        <p:nvSpPr>
          <p:cNvPr id="4" name="Footer Placeholder 3"/>
          <p:cNvSpPr>
            <a:spLocks noGrp="1"/>
          </p:cNvSpPr>
          <p:nvPr>
            <p:ph type="ftr" sz="quarter" idx="10"/>
          </p:nvPr>
        </p:nvSpPr>
        <p:spPr/>
        <p:txBody>
          <a:bodyPr/>
          <a:lstStyle/>
          <a:p>
            <a:pPr>
              <a:defRPr/>
            </a:pPr>
            <a:r>
              <a:rPr lang="en-US" smtClean="0"/>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25</a:t>
            </a:fld>
            <a:endParaRPr lang="en-US"/>
          </a:p>
        </p:txBody>
      </p:sp>
    </p:spTree>
    <p:extLst>
      <p:ext uri="{BB962C8B-B14F-4D97-AF65-F5344CB8AC3E}">
        <p14:creationId xmlns:p14="http://schemas.microsoft.com/office/powerpoint/2010/main" val="6358078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does </a:t>
            </a:r>
            <a:r>
              <a:rPr lang="en-US" dirty="0" err="1" smtClean="0"/>
              <a:t>Istio</a:t>
            </a:r>
            <a:r>
              <a:rPr lang="en-US" dirty="0" smtClean="0"/>
              <a:t> give you?</a:t>
            </a:r>
            <a:r>
              <a:rPr lang="en-US" baseline="0" dirty="0" smtClean="0"/>
              <a:t> It provides you with the ability to intelligently control the routing of messages and requests between services in your application, and to do that using policy. You can implement a policy or policies in a single place that controls how services find and talk to another. No configuration is required at the level of the service, in fact the service does not even know about the existence of the mesh. Your policy can implement a variety of different policies. For instance you can maintain multiple versions or flavors of a certain service. You can direct the traffic from one source or set of sources to one version and from other sources to another. The source can be identified by geographic origin, device type, or any variety of other characteristics. You can also direct a certain blanket percentage of the traffic to one version versus another version. You can see how powerful this capability can be and how easily a change in policy can be implemented across the many services that might comprise your application. One of the common uses would be in red/black deployments, where you could incrementally introduce and test a new version of a service while maintaining the original version in place.</a:t>
            </a:r>
            <a:endParaRPr lang="en-US" dirty="0"/>
          </a:p>
        </p:txBody>
      </p:sp>
      <p:sp>
        <p:nvSpPr>
          <p:cNvPr id="4" name="Footer Placeholder 3"/>
          <p:cNvSpPr>
            <a:spLocks noGrp="1"/>
          </p:cNvSpPr>
          <p:nvPr>
            <p:ph type="ftr" sz="quarter" idx="10"/>
          </p:nvPr>
        </p:nvSpPr>
        <p:spPr/>
        <p:txBody>
          <a:bodyPr/>
          <a:lstStyle/>
          <a:p>
            <a:pPr>
              <a:defRPr/>
            </a:pPr>
            <a:r>
              <a:rPr lang="en-US" smtClean="0"/>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26</a:t>
            </a:fld>
            <a:endParaRPr lang="en-US"/>
          </a:p>
        </p:txBody>
      </p:sp>
    </p:spTree>
    <p:extLst>
      <p:ext uri="{BB962C8B-B14F-4D97-AF65-F5344CB8AC3E}">
        <p14:creationId xmlns:p14="http://schemas.microsoft.com/office/powerpoint/2010/main" val="3916260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a:t>
            </a:r>
            <a:r>
              <a:rPr lang="en-US" baseline="0" dirty="0" smtClean="0"/>
              <a:t> actually 2 ideas on this chart, resiliency and language independence. We will talk about language first. One of the design points of </a:t>
            </a:r>
            <a:r>
              <a:rPr lang="en-US" baseline="0" dirty="0" err="1" smtClean="0"/>
              <a:t>Istio</a:t>
            </a:r>
            <a:r>
              <a:rPr lang="en-US" baseline="0" dirty="0" smtClean="0"/>
              <a:t> was to make it language agnostic. That is, it could work no matter what languages the services it manages were written in. In contrast to Netflix OSS, which is implemented as code libraries and mostly is restricted to Java applications, </a:t>
            </a:r>
            <a:r>
              <a:rPr lang="en-US" baseline="0" dirty="0" err="1" smtClean="0"/>
              <a:t>Istio</a:t>
            </a:r>
            <a:r>
              <a:rPr lang="en-US" baseline="0" dirty="0" smtClean="0"/>
              <a:t> is implemented in Kubernetes by the use of companion containers called sidecars. More about sidecars later. The sidecars intercept the communications between the containers housing the services, and direct those communications based on the policy that has been loaded. It doesn’t matter what language the service is written in, or how many languages are used across the application. The mesh performs its function through the sidecars the same way.</a:t>
            </a:r>
          </a:p>
          <a:p>
            <a:r>
              <a:rPr lang="en-US" baseline="0" dirty="0" smtClean="0"/>
              <a:t>The second point on this chart is about resilience. One of the realities in </a:t>
            </a:r>
            <a:r>
              <a:rPr lang="en-US" baseline="0" dirty="0" err="1" smtClean="0"/>
              <a:t>microservice</a:t>
            </a:r>
            <a:r>
              <a:rPr lang="en-US" baseline="0" dirty="0" smtClean="0"/>
              <a:t> applications is occasional failures or network delays between services. With </a:t>
            </a:r>
            <a:r>
              <a:rPr lang="en-US" baseline="0" dirty="0" err="1" smtClean="0"/>
              <a:t>Istio</a:t>
            </a:r>
            <a:r>
              <a:rPr lang="en-US" baseline="0" dirty="0" smtClean="0"/>
              <a:t>, you can implement the circuit breaker pattern to deal with service timeouts and failures, and you can inject artificial delays in communications to test that your service timeouts are compatible with each other. That as a whole, the application is </a:t>
            </a:r>
            <a:r>
              <a:rPr lang="en-US" baseline="0" dirty="0" err="1" smtClean="0"/>
              <a:t>resilent</a:t>
            </a:r>
            <a:r>
              <a:rPr lang="en-US" baseline="0" dirty="0" smtClean="0"/>
              <a:t> in </a:t>
            </a:r>
            <a:r>
              <a:rPr lang="en-US" baseline="0" dirty="0" err="1" smtClean="0"/>
              <a:t>fhe</a:t>
            </a:r>
            <a:r>
              <a:rPr lang="en-US" baseline="0" dirty="0" smtClean="0"/>
              <a:t> face of these failures and delays,</a:t>
            </a:r>
            <a:endParaRPr lang="en-US" dirty="0"/>
          </a:p>
        </p:txBody>
      </p:sp>
      <p:sp>
        <p:nvSpPr>
          <p:cNvPr id="4" name="Footer Placeholder 3"/>
          <p:cNvSpPr>
            <a:spLocks noGrp="1"/>
          </p:cNvSpPr>
          <p:nvPr>
            <p:ph type="ftr" sz="quarter" idx="10"/>
          </p:nvPr>
        </p:nvSpPr>
        <p:spPr/>
        <p:txBody>
          <a:bodyPr/>
          <a:lstStyle/>
          <a:p>
            <a:pPr>
              <a:defRPr/>
            </a:pPr>
            <a:r>
              <a:rPr lang="en-US" smtClean="0"/>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27</a:t>
            </a:fld>
            <a:endParaRPr lang="en-US"/>
          </a:p>
        </p:txBody>
      </p:sp>
    </p:spTree>
    <p:extLst>
      <p:ext uri="{BB962C8B-B14F-4D97-AF65-F5344CB8AC3E}">
        <p14:creationId xmlns:p14="http://schemas.microsoft.com/office/powerpoint/2010/main" val="7467901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Istio</a:t>
            </a:r>
            <a:r>
              <a:rPr lang="en-US" dirty="0" smtClean="0"/>
              <a:t> provides you with fleet</a:t>
            </a:r>
            <a:r>
              <a:rPr lang="en-US" baseline="0" dirty="0" smtClean="0"/>
              <a:t> wide policy enforcement. This is a very powerful idea and capability. The fact that the policy is implemented across the board, external from the code of any of the services, means that you can easily enforce a consistent policy across the breadth of your application. It also avoids the potential duplication and inconsistency of each service developer needing to build these policies into their code.</a:t>
            </a:r>
            <a:endParaRPr lang="en-US" dirty="0"/>
          </a:p>
        </p:txBody>
      </p:sp>
      <p:sp>
        <p:nvSpPr>
          <p:cNvPr id="4" name="Footer Placeholder 3"/>
          <p:cNvSpPr>
            <a:spLocks noGrp="1"/>
          </p:cNvSpPr>
          <p:nvPr>
            <p:ph type="ftr" sz="quarter" idx="10"/>
          </p:nvPr>
        </p:nvSpPr>
        <p:spPr/>
        <p:txBody>
          <a:bodyPr/>
          <a:lstStyle/>
          <a:p>
            <a:pPr>
              <a:defRPr/>
            </a:pPr>
            <a:r>
              <a:rPr lang="en-US" smtClean="0"/>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28</a:t>
            </a:fld>
            <a:endParaRPr lang="en-US"/>
          </a:p>
        </p:txBody>
      </p:sp>
    </p:spTree>
    <p:extLst>
      <p:ext uri="{BB962C8B-B14F-4D97-AF65-F5344CB8AC3E}">
        <p14:creationId xmlns:p14="http://schemas.microsoft.com/office/powerpoint/2010/main" val="12278022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274638"/>
            <a:ext cx="7700963" cy="4332287"/>
          </a:xfrm>
        </p:spPr>
      </p:sp>
      <p:sp>
        <p:nvSpPr>
          <p:cNvPr id="3" name="Notes Placeholder 2"/>
          <p:cNvSpPr>
            <a:spLocks noGrp="1"/>
          </p:cNvSpPr>
          <p:nvPr>
            <p:ph type="body" idx="1"/>
          </p:nvPr>
        </p:nvSpPr>
        <p:spPr/>
        <p:txBody>
          <a:bodyPr/>
          <a:lstStyle/>
          <a:p>
            <a:r>
              <a:rPr lang="en-US" dirty="0" smtClean="0"/>
              <a:t>The final</a:t>
            </a:r>
            <a:r>
              <a:rPr lang="en-US" baseline="0" dirty="0" smtClean="0"/>
              <a:t> major benefit that </a:t>
            </a:r>
            <a:r>
              <a:rPr lang="en-US" baseline="0" dirty="0" err="1" smtClean="0"/>
              <a:t>Istio</a:t>
            </a:r>
            <a:r>
              <a:rPr lang="en-US" baseline="0" dirty="0" smtClean="0"/>
              <a:t> deliveries is the built-in ability to get visibility and reporting of the performance of services and the flow of traffic between them. There are graphical views and other reporting that can be turned on to display the metrics of the interactions between services, information that can be reported back to the control plane by the sidecars.</a:t>
            </a:r>
            <a:endParaRPr lang="en-US" dirty="0"/>
          </a:p>
        </p:txBody>
      </p:sp>
      <p:sp>
        <p:nvSpPr>
          <p:cNvPr id="4" name="Slide Number Placeholder 3"/>
          <p:cNvSpPr>
            <a:spLocks noGrp="1"/>
          </p:cNvSpPr>
          <p:nvPr>
            <p:ph type="sldNum" sz="quarter" idx="10"/>
          </p:nvPr>
        </p:nvSpPr>
        <p:spPr/>
        <p:txBody>
          <a:bodyPr/>
          <a:lstStyle/>
          <a:p>
            <a:fld id="{0529C4E9-9815-2C4B-8773-F08204D37298}" type="slidenum">
              <a:rPr lang="en-US" smtClean="0"/>
              <a:t>29</a:t>
            </a:fld>
            <a:endParaRPr lang="en-US" dirty="0"/>
          </a:p>
        </p:txBody>
      </p:sp>
    </p:spTree>
    <p:extLst>
      <p:ext uri="{BB962C8B-B14F-4D97-AF65-F5344CB8AC3E}">
        <p14:creationId xmlns:p14="http://schemas.microsoft.com/office/powerpoint/2010/main" val="14157608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set of definitions that will</a:t>
            </a:r>
            <a:r>
              <a:rPr lang="en-US" baseline="0" dirty="0" smtClean="0"/>
              <a:t> make it easier to understand how </a:t>
            </a:r>
            <a:r>
              <a:rPr lang="en-US" baseline="0" dirty="0" err="1" smtClean="0"/>
              <a:t>Istio</a:t>
            </a:r>
            <a:r>
              <a:rPr lang="en-US" baseline="0" dirty="0" smtClean="0"/>
              <a:t> works. The first thing to say is that the first implementation of </a:t>
            </a:r>
            <a:r>
              <a:rPr lang="en-US" baseline="0" dirty="0" err="1" smtClean="0"/>
              <a:t>Istio</a:t>
            </a:r>
            <a:r>
              <a:rPr lang="en-US" baseline="0" dirty="0" smtClean="0"/>
              <a:t> is in the Kubernetes container orchestration project. The implementation details will align with the capabilities of Kubernetes.</a:t>
            </a:r>
          </a:p>
          <a:p>
            <a:r>
              <a:rPr lang="en-US" baseline="0" dirty="0" smtClean="0"/>
              <a:t>As we have said before, a service mesh provides its value by managing the interactions between services. If you know anything about Kubernetes, there is a capability within Kubernetes called “services”. This is not what we are talking about here. When we say “services” in this context, we are talking about the generic services that make up an overall cloud-native application. Usually these services are also referred to as </a:t>
            </a:r>
            <a:r>
              <a:rPr lang="en-US" baseline="0" dirty="0" err="1" smtClean="0"/>
              <a:t>microservices</a:t>
            </a:r>
            <a:r>
              <a:rPr lang="en-US" baseline="0" dirty="0" smtClean="0"/>
              <a:t>. The way </a:t>
            </a:r>
            <a:r>
              <a:rPr lang="en-US" baseline="0" dirty="0" err="1" smtClean="0"/>
              <a:t>Istio</a:t>
            </a:r>
            <a:r>
              <a:rPr lang="en-US" baseline="0" dirty="0" smtClean="0"/>
              <a:t> provides its value is by managing the interaction between these services by use of a proxy. </a:t>
            </a:r>
          </a:p>
          <a:p>
            <a:r>
              <a:rPr lang="en-US" baseline="0" dirty="0" smtClean="0"/>
              <a:t>A proxy intercepts messages between services and applies one or more policies to the way they are delivered. The actual services do know know about the existence of the proxy. They just make their requests and receive their results without any knowledge of what the proxy is doing. The power of this approach is that you can modify the policy without ever having to change any of the code or logic of the services themselves.</a:t>
            </a:r>
          </a:p>
          <a:p>
            <a:r>
              <a:rPr lang="en-US" baseline="0" dirty="0" smtClean="0"/>
              <a:t>A pod is the mechanism that Kubernetes uses to deploy containers. In Kubernetes, each application service is deployed as a container into a pod. Each pod typically has one application container and could have one or more “sidecar” containers. Sidecar containers are used to apply some kind of management function to the behavior of the application container. Sidecar containers can be used for monitoring, logging, or other management functions. In the case of </a:t>
            </a:r>
            <a:r>
              <a:rPr lang="en-US" baseline="0" dirty="0" err="1" smtClean="0"/>
              <a:t>Istio</a:t>
            </a:r>
            <a:r>
              <a:rPr lang="en-US" baseline="0" dirty="0" smtClean="0"/>
              <a:t>, the proxy function is implemented by use of a sidecar.</a:t>
            </a:r>
          </a:p>
          <a:p>
            <a:r>
              <a:rPr lang="en-US" baseline="0" dirty="0" smtClean="0"/>
              <a:t>As a mesh member, the application container (labeled as “service” in the picture) has its communications intercepted by the proxy, which applies the appropriate policy as it delivers the communication to the target service.</a:t>
            </a:r>
          </a:p>
          <a:p>
            <a:r>
              <a:rPr lang="en-US" baseline="0" dirty="0" smtClean="0"/>
              <a:t>Later in the presentation, we will be showing some examples of what these policies could be. For now, just understand that policies can be applied and modified without any knowledge of the “mesh member” services. This separation is achieved by implementing the proxy function as a sidecar in the pods that house each application service instance.</a:t>
            </a:r>
            <a:endParaRPr lang="en-US" dirty="0"/>
          </a:p>
        </p:txBody>
      </p:sp>
      <p:sp>
        <p:nvSpPr>
          <p:cNvPr id="4" name="Footer Placeholder 3"/>
          <p:cNvSpPr>
            <a:spLocks noGrp="1"/>
          </p:cNvSpPr>
          <p:nvPr>
            <p:ph type="ftr" sz="quarter" idx="10"/>
          </p:nvPr>
        </p:nvSpPr>
        <p:spPr/>
        <p:txBody>
          <a:bodyPr/>
          <a:lstStyle/>
          <a:p>
            <a:pPr>
              <a:defRPr/>
            </a:pPr>
            <a:r>
              <a:rPr lang="en-US" smtClean="0"/>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30</a:t>
            </a:fld>
            <a:endParaRPr lang="en-US"/>
          </a:p>
        </p:txBody>
      </p:sp>
    </p:spTree>
    <p:extLst>
      <p:ext uri="{BB962C8B-B14F-4D97-AF65-F5344CB8AC3E}">
        <p14:creationId xmlns:p14="http://schemas.microsoft.com/office/powerpoint/2010/main" val="2371150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458788" y="720725"/>
            <a:ext cx="6397625"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731520" y="4560570"/>
            <a:ext cx="5852160" cy="4320540"/>
          </a:xfrm>
          <a:prstGeom prst="rect">
            <a:avLst/>
          </a:prstGeom>
        </p:spPr>
        <p:txBody>
          <a:bodyPr wrap="square" lIns="96645" tIns="96645" rIns="96645" bIns="96645" anchor="t" anchorCtr="0">
            <a:noAutofit/>
          </a:bodyPr>
          <a:lstStyle/>
          <a:p>
            <a:pPr>
              <a:spcBef>
                <a:spcPts val="0"/>
              </a:spcBef>
            </a:pPr>
            <a:r>
              <a:rPr lang="en-US" dirty="0" smtClean="0"/>
              <a:t>As</a:t>
            </a:r>
            <a:r>
              <a:rPr lang="en-US" baseline="0" dirty="0" smtClean="0"/>
              <a:t> we said before, the</a:t>
            </a:r>
            <a:r>
              <a:rPr lang="en" dirty="0" smtClean="0"/>
              <a:t> mesh </a:t>
            </a:r>
            <a:r>
              <a:rPr lang="en-US" dirty="0" smtClean="0"/>
              <a:t>is implemented </a:t>
            </a:r>
            <a:r>
              <a:rPr lang="en" dirty="0" smtClean="0"/>
              <a:t>using </a:t>
            </a:r>
            <a:r>
              <a:rPr lang="en-US" dirty="0" smtClean="0"/>
              <a:t>proxies</a:t>
            </a:r>
            <a:r>
              <a:rPr lang="en" dirty="0" smtClean="0"/>
              <a:t>. You want your </a:t>
            </a:r>
            <a:r>
              <a:rPr lang="en-US" dirty="0" smtClean="0"/>
              <a:t>proxies</a:t>
            </a:r>
            <a:r>
              <a:rPr lang="en" dirty="0" smtClean="0"/>
              <a:t> to handle both ingress and egress traffic to a service. </a:t>
            </a:r>
            <a:r>
              <a:rPr lang="en-US" dirty="0" smtClean="0"/>
              <a:t>Ingress and egress are terms that originate in real estate law. They refer</a:t>
            </a:r>
            <a:r>
              <a:rPr lang="en-US" baseline="0" dirty="0" smtClean="0"/>
              <a:t> to the rights of a person to enter and leave a property. In a similar way, the </a:t>
            </a:r>
            <a:r>
              <a:rPr lang="en-US" baseline="0" dirty="0" err="1" smtClean="0"/>
              <a:t>Istio</a:t>
            </a:r>
            <a:r>
              <a:rPr lang="en-US" baseline="0" dirty="0" smtClean="0"/>
              <a:t> mesh manages the communications of services and users under its control.</a:t>
            </a:r>
          </a:p>
          <a:p>
            <a:pPr>
              <a:spcBef>
                <a:spcPts val="0"/>
              </a:spcBef>
            </a:pPr>
            <a:r>
              <a:rPr lang="en" dirty="0" err="1" smtClean="0"/>
              <a:t>Th</a:t>
            </a:r>
            <a:r>
              <a:rPr lang="en-US" dirty="0" smtClean="0"/>
              <a:t>e</a:t>
            </a:r>
            <a:r>
              <a:rPr lang="en-US" baseline="0" dirty="0" smtClean="0"/>
              <a:t> use of proxies</a:t>
            </a:r>
            <a:r>
              <a:rPr lang="en" dirty="0" smtClean="0"/>
              <a:t> allows you to bake several desirable properties into the service mesh:</a:t>
            </a:r>
          </a:p>
          <a:p>
            <a:pPr marL="483306" indent="-315491">
              <a:spcBef>
                <a:spcPts val="0"/>
              </a:spcBef>
              <a:buClr>
                <a:schemeClr val="dk1"/>
              </a:buClr>
              <a:buSzPct val="100000"/>
              <a:buChar char="-"/>
            </a:pPr>
            <a:r>
              <a:rPr lang="en" dirty="0" smtClean="0">
                <a:solidFill>
                  <a:schemeClr val="dk1"/>
                </a:solidFill>
              </a:rPr>
              <a:t>You </a:t>
            </a:r>
            <a:r>
              <a:rPr lang="en" dirty="0">
                <a:solidFill>
                  <a:schemeClr val="dk1"/>
                </a:solidFill>
              </a:rPr>
              <a:t>can </a:t>
            </a:r>
            <a:r>
              <a:rPr lang="en" b="1" dirty="0">
                <a:solidFill>
                  <a:schemeClr val="dk1"/>
                </a:solidFill>
              </a:rPr>
              <a:t>offload common functions</a:t>
            </a:r>
            <a:r>
              <a:rPr lang="en" dirty="0">
                <a:solidFill>
                  <a:schemeClr val="dk1"/>
                </a:solidFill>
              </a:rPr>
              <a:t> performed inside the application code into the </a:t>
            </a:r>
            <a:r>
              <a:rPr lang="en-US" dirty="0" smtClean="0">
                <a:solidFill>
                  <a:schemeClr val="dk1"/>
                </a:solidFill>
              </a:rPr>
              <a:t>proxy</a:t>
            </a:r>
            <a:r>
              <a:rPr lang="en" dirty="0" smtClean="0">
                <a:solidFill>
                  <a:schemeClr val="dk1"/>
                </a:solidFill>
              </a:rPr>
              <a:t> </a:t>
            </a:r>
            <a:r>
              <a:rPr lang="en" dirty="0">
                <a:solidFill>
                  <a:schemeClr val="dk1"/>
                </a:solidFill>
              </a:rPr>
              <a:t>(such as telemetry, distributed tracing, TLS termination/initiation, etc.).</a:t>
            </a:r>
          </a:p>
          <a:p>
            <a:pPr marL="483306" indent="-315491">
              <a:spcBef>
                <a:spcPts val="0"/>
              </a:spcBef>
              <a:buClr>
                <a:schemeClr val="dk1"/>
              </a:buClr>
              <a:buSzPct val="100000"/>
              <a:buChar char="-"/>
            </a:pPr>
            <a:r>
              <a:rPr lang="en" dirty="0">
                <a:solidFill>
                  <a:schemeClr val="dk1"/>
                </a:solidFill>
              </a:rPr>
              <a:t>You can also add more </a:t>
            </a:r>
            <a:r>
              <a:rPr lang="en" b="1" dirty="0">
                <a:solidFill>
                  <a:schemeClr val="dk1"/>
                </a:solidFill>
              </a:rPr>
              <a:t>useful features</a:t>
            </a:r>
            <a:r>
              <a:rPr lang="en" dirty="0">
                <a:solidFill>
                  <a:schemeClr val="dk1"/>
                </a:solidFill>
              </a:rPr>
              <a:t> in the </a:t>
            </a:r>
            <a:r>
              <a:rPr lang="en-US" dirty="0" smtClean="0">
                <a:solidFill>
                  <a:schemeClr val="dk1"/>
                </a:solidFill>
              </a:rPr>
              <a:t>proxy</a:t>
            </a:r>
            <a:r>
              <a:rPr lang="en" dirty="0" smtClean="0">
                <a:solidFill>
                  <a:schemeClr val="dk1"/>
                </a:solidFill>
              </a:rPr>
              <a:t>, </a:t>
            </a:r>
            <a:r>
              <a:rPr lang="en" dirty="0">
                <a:solidFill>
                  <a:schemeClr val="dk1"/>
                </a:solidFill>
              </a:rPr>
              <a:t>such as circuit breakers, rate limits, intelligent routing for A/B testing, canary releases, etc.</a:t>
            </a:r>
          </a:p>
          <a:p>
            <a:pPr>
              <a:spcBef>
                <a:spcPts val="0"/>
              </a:spcBef>
            </a:pPr>
            <a:endParaRPr sz="1500" dirty="0">
              <a:solidFill>
                <a:schemeClr val="dk1"/>
              </a:solidFill>
            </a:endParaRPr>
          </a:p>
          <a:p>
            <a:pPr>
              <a:spcBef>
                <a:spcPts val="0"/>
              </a:spcBef>
            </a:pPr>
            <a:endParaRPr sz="1500" dirty="0">
              <a:solidFill>
                <a:schemeClr val="dk1"/>
              </a:solidFill>
            </a:endParaRPr>
          </a:p>
        </p:txBody>
      </p:sp>
    </p:spTree>
    <p:extLst>
      <p:ext uri="{BB962C8B-B14F-4D97-AF65-F5344CB8AC3E}">
        <p14:creationId xmlns:p14="http://schemas.microsoft.com/office/powerpoint/2010/main" val="1148242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274638"/>
            <a:ext cx="7700963" cy="4332287"/>
          </a:xfrm>
        </p:spPr>
      </p:sp>
      <p:sp>
        <p:nvSpPr>
          <p:cNvPr id="3" name="Notes Placeholder 2"/>
          <p:cNvSpPr>
            <a:spLocks noGrp="1"/>
          </p:cNvSpPr>
          <p:nvPr>
            <p:ph type="body" idx="1"/>
          </p:nvPr>
        </p:nvSpPr>
        <p:spPr/>
        <p:txBody>
          <a:bodyPr/>
          <a:lstStyle/>
          <a:p>
            <a:pPr defTabSz="914319">
              <a:defRPr/>
            </a:pPr>
            <a:r>
              <a:rPr lang="en-US" dirty="0"/>
              <a:t>So we will get started now addressing the question of why </a:t>
            </a:r>
            <a:r>
              <a:rPr lang="en-US" dirty="0" smtClean="0"/>
              <a:t>services meshes were </a:t>
            </a:r>
            <a:r>
              <a:rPr lang="en-US" dirty="0"/>
              <a:t>built and why they are useful.</a:t>
            </a:r>
          </a:p>
          <a:p>
            <a:endParaRPr lang="en-US" dirty="0"/>
          </a:p>
        </p:txBody>
      </p:sp>
      <p:sp>
        <p:nvSpPr>
          <p:cNvPr id="4" name="Footer Placeholder 3"/>
          <p:cNvSpPr>
            <a:spLocks noGrp="1"/>
          </p:cNvSpPr>
          <p:nvPr>
            <p:ph type="ftr" sz="quarter" idx="10"/>
          </p:nvPr>
        </p:nvSpPr>
        <p:spPr/>
        <p:txBody>
          <a:bodyPr/>
          <a:lstStyle/>
          <a:p>
            <a:pPr>
              <a:defRPr/>
            </a:pPr>
            <a:r>
              <a:rPr lang="en-US" smtClean="0"/>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3</a:t>
            </a:fld>
            <a:endParaRPr lang="en-US"/>
          </a:p>
        </p:txBody>
      </p:sp>
    </p:spTree>
    <p:extLst>
      <p:ext uri="{BB962C8B-B14F-4D97-AF65-F5344CB8AC3E}">
        <p14:creationId xmlns:p14="http://schemas.microsoft.com/office/powerpoint/2010/main" val="22401302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 name="Shape 790"/>
          <p:cNvSpPr>
            <a:spLocks noGrp="1" noRot="1" noChangeAspect="1"/>
          </p:cNvSpPr>
          <p:nvPr>
            <p:ph type="sldImg"/>
          </p:nvPr>
        </p:nvSpPr>
        <p:spPr>
          <a:xfrm>
            <a:off x="-190500" y="274638"/>
            <a:ext cx="7700963" cy="4332287"/>
          </a:xfrm>
          <a:prstGeom prst="rect">
            <a:avLst/>
          </a:prstGeom>
        </p:spPr>
        <p:txBody>
          <a:bodyPr lIns="96661" tIns="48331" rIns="96661" bIns="48331"/>
          <a:lstStyle/>
          <a:p>
            <a:endParaRPr/>
          </a:p>
        </p:txBody>
      </p:sp>
      <p:sp>
        <p:nvSpPr>
          <p:cNvPr id="791" name="Shape 791"/>
          <p:cNvSpPr>
            <a:spLocks noGrp="1"/>
          </p:cNvSpPr>
          <p:nvPr>
            <p:ph type="body" sz="quarter" idx="1"/>
          </p:nvPr>
        </p:nvSpPr>
        <p:spPr>
          <a:prstGeom prst="rect">
            <a:avLst/>
          </a:prstGeom>
        </p:spPr>
        <p:txBody>
          <a:bodyPr/>
          <a:lstStyle/>
          <a:p>
            <a:pPr>
              <a:defRPr sz="1100"/>
            </a:pPr>
            <a:endParaRPr dirty="0"/>
          </a:p>
          <a:p>
            <a:pPr>
              <a:defRPr sz="1100"/>
            </a:pPr>
            <a:r>
              <a:rPr lang="en-US" dirty="0" smtClean="0"/>
              <a:t>We</a:t>
            </a:r>
            <a:r>
              <a:rPr lang="en-US" baseline="0" dirty="0" smtClean="0"/>
              <a:t> d</a:t>
            </a:r>
            <a:r>
              <a:rPr dirty="0" smtClean="0"/>
              <a:t>ecided </a:t>
            </a:r>
            <a:r>
              <a:rPr dirty="0"/>
              <a:t>to build our service mesh on top of </a:t>
            </a:r>
            <a:r>
              <a:rPr b="1" dirty="0"/>
              <a:t>Envoy</a:t>
            </a:r>
            <a:r>
              <a:rPr dirty="0"/>
              <a:t>, </a:t>
            </a:r>
            <a:r>
              <a:rPr dirty="0" smtClean="0"/>
              <a:t>the</a:t>
            </a:r>
            <a:r>
              <a:rPr lang="en-US" baseline="0" dirty="0" smtClean="0"/>
              <a:t> proxy </a:t>
            </a:r>
            <a:r>
              <a:rPr dirty="0" smtClean="0"/>
              <a:t>built </a:t>
            </a:r>
            <a:r>
              <a:rPr dirty="0"/>
              <a:t>by the folks </a:t>
            </a:r>
            <a:r>
              <a:rPr dirty="0" smtClean="0"/>
              <a:t>at</a:t>
            </a:r>
            <a:r>
              <a:rPr lang="en-US" dirty="0" smtClean="0"/>
              <a:t> the ridesharing</a:t>
            </a:r>
            <a:r>
              <a:rPr lang="en-US" baseline="0" dirty="0" smtClean="0"/>
              <a:t> company</a:t>
            </a:r>
            <a:r>
              <a:rPr dirty="0" smtClean="0"/>
              <a:t> </a:t>
            </a:r>
            <a:r>
              <a:rPr b="1" dirty="0"/>
              <a:t>Lyft</a:t>
            </a:r>
            <a:r>
              <a:rPr dirty="0"/>
              <a:t>. </a:t>
            </a:r>
            <a:r>
              <a:rPr lang="en-US" dirty="0" smtClean="0"/>
              <a:t>Lyft</a:t>
            </a:r>
            <a:r>
              <a:rPr lang="en-US" baseline="0" dirty="0" smtClean="0"/>
              <a:t> </a:t>
            </a:r>
            <a:r>
              <a:rPr dirty="0" smtClean="0"/>
              <a:t>ha</a:t>
            </a:r>
            <a:r>
              <a:rPr lang="en-US" dirty="0" smtClean="0"/>
              <a:t>d</a:t>
            </a:r>
            <a:r>
              <a:rPr dirty="0" smtClean="0"/>
              <a:t> </a:t>
            </a:r>
            <a:r>
              <a:rPr dirty="0"/>
              <a:t>been operating </a:t>
            </a:r>
            <a:r>
              <a:rPr lang="en-US" dirty="0" smtClean="0"/>
              <a:t>their own </a:t>
            </a:r>
            <a:r>
              <a:rPr lang="en-US" dirty="0" err="1" smtClean="0"/>
              <a:t>microservices</a:t>
            </a:r>
            <a:r>
              <a:rPr lang="en-US" dirty="0" smtClean="0"/>
              <a:t> application using Envoy </a:t>
            </a:r>
            <a:r>
              <a:rPr dirty="0" smtClean="0"/>
              <a:t>at </a:t>
            </a:r>
            <a:r>
              <a:rPr dirty="0"/>
              <a:t>a large scale for over a year. </a:t>
            </a:r>
            <a:r>
              <a:rPr dirty="0" smtClean="0"/>
              <a:t>Out </a:t>
            </a:r>
            <a:r>
              <a:rPr dirty="0"/>
              <a:t>of the box Envoy came with a lot of features that </a:t>
            </a:r>
            <a:r>
              <a:rPr dirty="0" smtClean="0"/>
              <a:t>we</a:t>
            </a:r>
            <a:r>
              <a:rPr lang="en-US" dirty="0" smtClean="0"/>
              <a:t>re</a:t>
            </a:r>
            <a:r>
              <a:rPr lang="en-US" baseline="0" dirty="0" smtClean="0"/>
              <a:t> very desirable as part of Istio.</a:t>
            </a:r>
            <a:endParaRPr dirty="0"/>
          </a:p>
          <a:p>
            <a:pPr>
              <a:defRPr sz="1100"/>
            </a:pPr>
            <a:endParaRPr dirty="0"/>
          </a:p>
          <a:p>
            <a:pPr>
              <a:defRPr sz="1100"/>
            </a:pPr>
            <a:r>
              <a:rPr dirty="0"/>
              <a:t>We loved the simplicity of design, </a:t>
            </a:r>
            <a:r>
              <a:rPr b="1" dirty="0"/>
              <a:t>extensibility</a:t>
            </a:r>
            <a:r>
              <a:rPr dirty="0"/>
              <a:t>, feature set and of course </a:t>
            </a:r>
            <a:r>
              <a:rPr b="1" dirty="0"/>
              <a:t>performance</a:t>
            </a:r>
            <a:r>
              <a:rPr dirty="0"/>
              <a:t>.  But what was and will be important to us is the </a:t>
            </a:r>
            <a:r>
              <a:rPr b="1" dirty="0"/>
              <a:t>team</a:t>
            </a:r>
            <a:r>
              <a:rPr dirty="0"/>
              <a:t> itself: their </a:t>
            </a:r>
            <a:r>
              <a:rPr b="1" dirty="0"/>
              <a:t>openness to ideas</a:t>
            </a:r>
            <a:r>
              <a:rPr dirty="0"/>
              <a:t>, willingness to </a:t>
            </a:r>
            <a:r>
              <a:rPr b="1" dirty="0"/>
              <a:t>work with the communit</a:t>
            </a:r>
            <a:r>
              <a:rPr dirty="0"/>
              <a:t>y to add various features that we wanted. It was a win-win </a:t>
            </a:r>
            <a:r>
              <a:rPr dirty="0" smtClean="0"/>
              <a:t>situation</a:t>
            </a:r>
            <a:r>
              <a:rPr dirty="0"/>
              <a:t>.</a:t>
            </a:r>
          </a:p>
          <a:p>
            <a:pPr>
              <a:defRPr sz="1100"/>
            </a:pPr>
            <a:endParaRPr dirty="0"/>
          </a:p>
          <a:p>
            <a:pPr>
              <a:defRPr sz="1100"/>
            </a:pPr>
            <a:r>
              <a:rPr dirty="0"/>
              <a:t>We have been working extensively with the Envoy team over the last 7 months adding various features (such as traffic splitting, zipkin tracing, fault injection, some of which also went into production at Lyft. </a:t>
            </a:r>
            <a:endParaRPr lang="en-US" dirty="0" smtClean="0"/>
          </a:p>
          <a:p>
            <a:pPr>
              <a:defRPr sz="1100"/>
            </a:pPr>
            <a:endParaRPr lang="en-US" dirty="0" smtClean="0"/>
          </a:p>
          <a:p>
            <a:pPr>
              <a:defRPr sz="1100"/>
            </a:pPr>
            <a:r>
              <a:rPr lang="en-US" dirty="0" smtClean="0"/>
              <a:t>Envoy from Lyft</a:t>
            </a:r>
            <a:r>
              <a:rPr lang="en-US" baseline="0" dirty="0" smtClean="0"/>
              <a:t> is now a CNCF (Cloud Native Computing Foundation) open source project, which facilitates contributions from other organizations beyond Lyft (https://</a:t>
            </a:r>
            <a:r>
              <a:rPr lang="en-US" baseline="0" dirty="0" err="1" smtClean="0"/>
              <a:t>www.envoyproxy.io</a:t>
            </a:r>
            <a:r>
              <a:rPr lang="en-US" baseline="0" dirty="0" smtClean="0"/>
              <a:t>).</a:t>
            </a:r>
            <a:endParaRPr dirty="0"/>
          </a:p>
          <a:p>
            <a:pPr>
              <a:defRPr sz="1100"/>
            </a:pPr>
            <a:endParaRPr dirty="0"/>
          </a:p>
        </p:txBody>
      </p:sp>
    </p:spTree>
    <p:extLst>
      <p:ext uri="{BB962C8B-B14F-4D97-AF65-F5344CB8AC3E}">
        <p14:creationId xmlns:p14="http://schemas.microsoft.com/office/powerpoint/2010/main" val="19576399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 name="Shape 847"/>
          <p:cNvSpPr>
            <a:spLocks noGrp="1" noRot="1" noChangeAspect="1"/>
          </p:cNvSpPr>
          <p:nvPr>
            <p:ph type="sldImg"/>
          </p:nvPr>
        </p:nvSpPr>
        <p:spPr>
          <a:xfrm>
            <a:off x="-190500" y="274638"/>
            <a:ext cx="7700963" cy="4332287"/>
          </a:xfrm>
          <a:prstGeom prst="rect">
            <a:avLst/>
          </a:prstGeom>
        </p:spPr>
        <p:txBody>
          <a:bodyPr lIns="96661" tIns="48331" rIns="96661" bIns="48331"/>
          <a:lstStyle/>
          <a:p>
            <a:endParaRPr/>
          </a:p>
        </p:txBody>
      </p:sp>
      <p:sp>
        <p:nvSpPr>
          <p:cNvPr id="848" name="Shape 848"/>
          <p:cNvSpPr>
            <a:spLocks noGrp="1"/>
          </p:cNvSpPr>
          <p:nvPr>
            <p:ph type="body" sz="quarter" idx="1"/>
          </p:nvPr>
        </p:nvSpPr>
        <p:spPr>
          <a:prstGeom prst="rect">
            <a:avLst/>
          </a:prstGeom>
        </p:spPr>
        <p:txBody>
          <a:bodyPr/>
          <a:lstStyle/>
          <a:p>
            <a:pPr>
              <a:defRPr sz="1100"/>
            </a:pPr>
            <a:r>
              <a:rPr dirty="0"/>
              <a:t>Our service mesh is built using</a:t>
            </a:r>
            <a:r>
              <a:rPr b="1" dirty="0"/>
              <a:t> Envoy </a:t>
            </a:r>
            <a:r>
              <a:rPr lang="en-US" b="1" dirty="0" smtClean="0"/>
              <a:t>proxies</a:t>
            </a:r>
            <a:r>
              <a:rPr dirty="0" smtClean="0"/>
              <a:t>. </a:t>
            </a:r>
            <a:r>
              <a:rPr dirty="0"/>
              <a:t>If you look at the big picture, </a:t>
            </a:r>
            <a:r>
              <a:rPr dirty="0" smtClean="0"/>
              <a:t>it</a:t>
            </a:r>
            <a:r>
              <a:rPr lang="en-US" dirty="0" smtClean="0"/>
              <a:t> i</a:t>
            </a:r>
            <a:r>
              <a:rPr dirty="0" smtClean="0"/>
              <a:t>s </a:t>
            </a:r>
            <a:r>
              <a:rPr dirty="0"/>
              <a:t>very similar to a </a:t>
            </a:r>
            <a:r>
              <a:rPr lang="en-US" dirty="0" smtClean="0"/>
              <a:t>Software Defined Network (</a:t>
            </a:r>
            <a:r>
              <a:rPr dirty="0" smtClean="0"/>
              <a:t>SDN</a:t>
            </a:r>
            <a:r>
              <a:rPr lang="en-US" dirty="0" smtClean="0"/>
              <a:t>)</a:t>
            </a:r>
            <a:r>
              <a:rPr dirty="0" smtClean="0"/>
              <a:t>.</a:t>
            </a:r>
            <a:endParaRPr dirty="0"/>
          </a:p>
          <a:p>
            <a:pPr>
              <a:defRPr sz="1100"/>
            </a:pPr>
            <a:r>
              <a:rPr dirty="0" smtClean="0"/>
              <a:t>Traffic </a:t>
            </a:r>
            <a:r>
              <a:rPr dirty="0"/>
              <a:t>is </a:t>
            </a:r>
            <a:r>
              <a:rPr b="1" dirty="0"/>
              <a:t>transparently intercepted</a:t>
            </a:r>
            <a:r>
              <a:rPr dirty="0"/>
              <a:t> </a:t>
            </a:r>
            <a:r>
              <a:rPr lang="en-US" dirty="0" smtClean="0"/>
              <a:t>by the Envoy proxies </a:t>
            </a:r>
            <a:r>
              <a:rPr dirty="0" smtClean="0"/>
              <a:t>using </a:t>
            </a:r>
            <a:r>
              <a:rPr dirty="0"/>
              <a:t>iptable rules in the pod namespace.</a:t>
            </a:r>
          </a:p>
          <a:p>
            <a:pPr>
              <a:defRPr sz="1100"/>
            </a:pPr>
            <a:r>
              <a:rPr dirty="0"/>
              <a:t>The </a:t>
            </a:r>
            <a:r>
              <a:rPr dirty="0" err="1"/>
              <a:t>Istio</a:t>
            </a:r>
            <a:r>
              <a:rPr dirty="0"/>
              <a:t> control plane takes care of managing and configuring the data plane.</a:t>
            </a:r>
          </a:p>
          <a:p>
            <a:pPr>
              <a:defRPr sz="1100"/>
            </a:pPr>
            <a:r>
              <a:rPr dirty="0"/>
              <a:t>The </a:t>
            </a:r>
            <a:r>
              <a:rPr dirty="0" err="1"/>
              <a:t>Istio</a:t>
            </a:r>
            <a:r>
              <a:rPr dirty="0"/>
              <a:t>-manager is responsible for providing </a:t>
            </a:r>
            <a:r>
              <a:rPr b="1" dirty="0"/>
              <a:t>service discovery</a:t>
            </a:r>
            <a:r>
              <a:rPr dirty="0"/>
              <a:t> to envoys and </a:t>
            </a:r>
            <a:r>
              <a:rPr b="1" dirty="0"/>
              <a:t>managing their configuration</a:t>
            </a:r>
            <a:r>
              <a:rPr dirty="0"/>
              <a:t> as well.</a:t>
            </a:r>
          </a:p>
          <a:p>
            <a:pPr>
              <a:defRPr sz="1100"/>
            </a:pPr>
            <a:r>
              <a:rPr dirty="0"/>
              <a:t>The </a:t>
            </a:r>
            <a:r>
              <a:rPr b="1" dirty="0"/>
              <a:t>mixer handles policy enforcement,</a:t>
            </a:r>
            <a:r>
              <a:rPr dirty="0"/>
              <a:t> while </a:t>
            </a:r>
            <a:r>
              <a:rPr dirty="0" err="1"/>
              <a:t>Istio-auth</a:t>
            </a:r>
            <a:r>
              <a:rPr dirty="0"/>
              <a:t> takes care of authentication and authorization. </a:t>
            </a:r>
          </a:p>
          <a:p>
            <a:pPr indent="483306">
              <a:defRPr sz="1100"/>
            </a:pPr>
            <a:r>
              <a:rPr dirty="0"/>
              <a:t>We’ll talk about the mixer and </a:t>
            </a:r>
            <a:r>
              <a:rPr dirty="0" err="1"/>
              <a:t>Istio-auth</a:t>
            </a:r>
            <a:r>
              <a:rPr dirty="0"/>
              <a:t> later.</a:t>
            </a:r>
          </a:p>
        </p:txBody>
      </p:sp>
    </p:spTree>
    <p:extLst>
      <p:ext uri="{BB962C8B-B14F-4D97-AF65-F5344CB8AC3E}">
        <p14:creationId xmlns:p14="http://schemas.microsoft.com/office/powerpoint/2010/main" val="16994353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 name="Shape 958"/>
          <p:cNvSpPr>
            <a:spLocks noGrp="1" noRot="1" noChangeAspect="1"/>
          </p:cNvSpPr>
          <p:nvPr>
            <p:ph type="sldImg"/>
          </p:nvPr>
        </p:nvSpPr>
        <p:spPr>
          <a:xfrm>
            <a:off x="-190500" y="274638"/>
            <a:ext cx="7700963" cy="4332287"/>
          </a:xfrm>
          <a:prstGeom prst="rect">
            <a:avLst/>
          </a:prstGeom>
        </p:spPr>
        <p:txBody>
          <a:bodyPr lIns="96661" tIns="48331" rIns="96661" bIns="48331"/>
          <a:lstStyle/>
          <a:p>
            <a:endParaRPr/>
          </a:p>
        </p:txBody>
      </p:sp>
      <p:sp>
        <p:nvSpPr>
          <p:cNvPr id="959" name="Shape 959"/>
          <p:cNvSpPr>
            <a:spLocks noGrp="1"/>
          </p:cNvSpPr>
          <p:nvPr>
            <p:ph type="body" sz="quarter" idx="1"/>
          </p:nvPr>
        </p:nvSpPr>
        <p:spPr>
          <a:prstGeom prst="rect">
            <a:avLst/>
          </a:prstGeom>
        </p:spPr>
        <p:txBody>
          <a:bodyPr/>
          <a:lstStyle/>
          <a:p>
            <a:pPr>
              <a:defRPr sz="1000">
                <a:latin typeface="Roboto Medium"/>
                <a:ea typeface="Roboto Medium"/>
                <a:cs typeface="Roboto Medium"/>
                <a:sym typeface="Roboto Medium"/>
              </a:defRPr>
            </a:pPr>
            <a:r>
              <a:rPr dirty="0"/>
              <a:t>Traffic control is decoupled from infrastructure scaling</a:t>
            </a:r>
            <a:r>
              <a:rPr dirty="0">
                <a:latin typeface="Roboto"/>
                <a:ea typeface="Roboto"/>
                <a:cs typeface="Roboto"/>
                <a:sym typeface="Roboto"/>
              </a:rPr>
              <a:t> - i.e., the proportion of traffic routed to a version is independent of number of instances supporting the version</a:t>
            </a:r>
            <a:endParaRPr sz="1200" dirty="0"/>
          </a:p>
          <a:p>
            <a:pPr>
              <a:defRPr sz="1100"/>
            </a:pPr>
            <a:endParaRPr sz="1200" dirty="0"/>
          </a:p>
          <a:p>
            <a:pPr>
              <a:defRPr sz="1100"/>
            </a:pPr>
            <a:r>
              <a:rPr dirty="0"/>
              <a:t>You can program these traffic routing rules using istio on the fly using simple rules as shown in the slide. These rules get translated into low level Envoy configs. Envoy periodically fetches configs from the manager and updates its internal routing table. There are no hot restarts, no impact to existing traffic. </a:t>
            </a:r>
          </a:p>
          <a:p>
            <a:pPr>
              <a:defRPr sz="1100"/>
            </a:pPr>
            <a:endParaRPr dirty="0"/>
          </a:p>
          <a:p>
            <a:pPr>
              <a:defRPr sz="1100"/>
            </a:pPr>
            <a:r>
              <a:rPr dirty="0"/>
              <a:t>We call this tag based routing. </a:t>
            </a:r>
          </a:p>
        </p:txBody>
      </p:sp>
    </p:spTree>
    <p:extLst>
      <p:ext uri="{BB962C8B-B14F-4D97-AF65-F5344CB8AC3E}">
        <p14:creationId xmlns:p14="http://schemas.microsoft.com/office/powerpoint/2010/main" val="18172157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7" name="Shape 1017"/>
          <p:cNvSpPr>
            <a:spLocks noGrp="1" noRot="1" noChangeAspect="1"/>
          </p:cNvSpPr>
          <p:nvPr>
            <p:ph type="sldImg"/>
          </p:nvPr>
        </p:nvSpPr>
        <p:spPr>
          <a:xfrm>
            <a:off x="-190500" y="274638"/>
            <a:ext cx="7700963" cy="4332287"/>
          </a:xfrm>
          <a:prstGeom prst="rect">
            <a:avLst/>
          </a:prstGeom>
        </p:spPr>
        <p:txBody>
          <a:bodyPr lIns="96661" tIns="48331" rIns="96661" bIns="48331"/>
          <a:lstStyle/>
          <a:p>
            <a:endParaRPr/>
          </a:p>
        </p:txBody>
      </p:sp>
      <p:sp>
        <p:nvSpPr>
          <p:cNvPr id="1018" name="Shape 1018"/>
          <p:cNvSpPr>
            <a:spLocks noGrp="1"/>
          </p:cNvSpPr>
          <p:nvPr>
            <p:ph type="body" sz="quarter" idx="1"/>
          </p:nvPr>
        </p:nvSpPr>
        <p:spPr>
          <a:prstGeom prst="rect">
            <a:avLst/>
          </a:prstGeom>
        </p:spPr>
        <p:txBody>
          <a:bodyPr/>
          <a:lstStyle/>
          <a:p>
            <a:pPr>
              <a:defRPr sz="1000">
                <a:latin typeface="Roboto Medium"/>
                <a:ea typeface="Roboto Medium"/>
                <a:cs typeface="Roboto Medium"/>
                <a:sym typeface="Roboto Medium"/>
              </a:defRPr>
            </a:pPr>
            <a:r>
              <a:rPr dirty="0"/>
              <a:t>Content-based traffic steering - </a:t>
            </a:r>
            <a:r>
              <a:rPr dirty="0">
                <a:latin typeface="Roboto"/>
                <a:ea typeface="Roboto"/>
                <a:cs typeface="Roboto"/>
                <a:sym typeface="Roboto"/>
              </a:rPr>
              <a:t>The content of a request can be used to determine the destination of a request</a:t>
            </a:r>
            <a:endParaRPr sz="1200" dirty="0"/>
          </a:p>
          <a:p>
            <a:pPr>
              <a:defRPr sz="1100"/>
            </a:pPr>
            <a:endParaRPr sz="1200" dirty="0"/>
          </a:p>
          <a:p>
            <a:pPr>
              <a:defRPr sz="1100"/>
            </a:pPr>
            <a:r>
              <a:rPr dirty="0"/>
              <a:t>Another way to route requests is the age old method. Look at the contents of a request and route it to a specific set of instances. This opens up all sorts of possibilities. For a user facing service, you could route a portion of mobile traffic from a particular device, say an iPhone, to a specific version of the service. For internal services, callers would have the ability to explicitly request a particular version of the service. In fact, Verizon is using this particular technique in production today. </a:t>
            </a:r>
          </a:p>
        </p:txBody>
      </p:sp>
    </p:spTree>
    <p:extLst>
      <p:ext uri="{BB962C8B-B14F-4D97-AF65-F5344CB8AC3E}">
        <p14:creationId xmlns:p14="http://schemas.microsoft.com/office/powerpoint/2010/main" val="14522057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Shape 350"/>
          <p:cNvSpPr>
            <a:spLocks noGrp="1" noRot="1" noChangeAspect="1"/>
          </p:cNvSpPr>
          <p:nvPr>
            <p:ph type="sldImg" idx="2"/>
          </p:nvPr>
        </p:nvSpPr>
        <p:spPr>
          <a:xfrm>
            <a:off x="458788" y="720725"/>
            <a:ext cx="6397625" cy="36004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1" name="Shape 351"/>
          <p:cNvSpPr txBox="1">
            <a:spLocks noGrp="1"/>
          </p:cNvSpPr>
          <p:nvPr>
            <p:ph type="body" idx="1"/>
          </p:nvPr>
        </p:nvSpPr>
        <p:spPr>
          <a:xfrm>
            <a:off x="731520" y="4560570"/>
            <a:ext cx="5852160" cy="4320540"/>
          </a:xfrm>
          <a:prstGeom prst="rect">
            <a:avLst/>
          </a:prstGeom>
        </p:spPr>
        <p:txBody>
          <a:bodyPr lIns="96645" tIns="96645" rIns="96645" bIns="96645" anchor="t" anchorCtr="0">
            <a:noAutofit/>
          </a:bodyPr>
          <a:lstStyle/>
          <a:p>
            <a:pPr>
              <a:spcBef>
                <a:spcPts val="0"/>
              </a:spcBef>
            </a:pPr>
            <a:r>
              <a:rPr lang="en"/>
              <a:t>In our experience working with a diverse set of clients, 95% of them are happy with an out of process sidecar implementing all the resiliency features such as circuit breakers instead of having to build them into the application code.</a:t>
            </a:r>
          </a:p>
          <a:p>
            <a:pPr>
              <a:spcBef>
                <a:spcPts val="0"/>
              </a:spcBef>
            </a:pPr>
            <a:endParaRPr/>
          </a:p>
          <a:p>
            <a:pPr>
              <a:spcBef>
                <a:spcPts val="0"/>
              </a:spcBef>
            </a:pPr>
            <a:r>
              <a:rPr lang="en"/>
              <a:t>Secondly, in most of the cases, there is a fair amount of</a:t>
            </a:r>
            <a:r>
              <a:rPr lang="en" b="1"/>
              <a:t> parameter tweaking</a:t>
            </a:r>
            <a:r>
              <a:rPr lang="en"/>
              <a:t> - e.g., making sure that timeouts across services are not too tight or ensuring that a circuit doesn’t open too early.</a:t>
            </a:r>
          </a:p>
          <a:p>
            <a:pPr>
              <a:spcBef>
                <a:spcPts val="0"/>
              </a:spcBef>
            </a:pPr>
            <a:endParaRPr/>
          </a:p>
          <a:p>
            <a:pPr>
              <a:spcBef>
                <a:spcPts val="0"/>
              </a:spcBef>
            </a:pPr>
            <a:r>
              <a:rPr lang="en"/>
              <a:t>Istio provides </a:t>
            </a:r>
            <a:r>
              <a:rPr lang="en" b="1"/>
              <a:t>dynamically configurable</a:t>
            </a:r>
            <a:r>
              <a:rPr lang="en"/>
              <a:t> resilience features that you can tweak at runtime, *in production*.</a:t>
            </a:r>
          </a:p>
        </p:txBody>
      </p:sp>
    </p:spTree>
    <p:extLst>
      <p:ext uri="{BB962C8B-B14F-4D97-AF65-F5344CB8AC3E}">
        <p14:creationId xmlns:p14="http://schemas.microsoft.com/office/powerpoint/2010/main" val="9447161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 name="Shape 899"/>
          <p:cNvSpPr>
            <a:spLocks noGrp="1" noRot="1" noChangeAspect="1"/>
          </p:cNvSpPr>
          <p:nvPr>
            <p:ph type="sldImg"/>
          </p:nvPr>
        </p:nvSpPr>
        <p:spPr>
          <a:xfrm>
            <a:off x="-190500" y="274638"/>
            <a:ext cx="7700963" cy="4332287"/>
          </a:xfrm>
          <a:prstGeom prst="rect">
            <a:avLst/>
          </a:prstGeom>
        </p:spPr>
        <p:txBody>
          <a:bodyPr lIns="96661" tIns="48331" rIns="96661" bIns="48331"/>
          <a:lstStyle/>
          <a:p>
            <a:endParaRPr/>
          </a:p>
        </p:txBody>
      </p:sp>
      <p:sp>
        <p:nvSpPr>
          <p:cNvPr id="900" name="Shape 900"/>
          <p:cNvSpPr>
            <a:spLocks noGrp="1"/>
          </p:cNvSpPr>
          <p:nvPr>
            <p:ph type="body" sz="quarter" idx="1"/>
          </p:nvPr>
        </p:nvSpPr>
        <p:spPr>
          <a:prstGeom prst="rect">
            <a:avLst/>
          </a:prstGeom>
        </p:spPr>
        <p:txBody>
          <a:bodyPr/>
          <a:lstStyle/>
          <a:p>
            <a:pPr>
              <a:defRPr sz="1100"/>
            </a:pPr>
            <a:r>
              <a:rPr dirty="0"/>
              <a:t>Systematic resilience testing allows you to test the ability of your services to recover from failures. You can isolate failures to specific subset of requests (such as those coming from QA teams), while running these tests in production.</a:t>
            </a:r>
          </a:p>
          <a:p>
            <a:pPr>
              <a:defRPr sz="1100"/>
            </a:pPr>
            <a:endParaRPr dirty="0"/>
          </a:p>
          <a:p>
            <a:pPr>
              <a:defRPr sz="1100"/>
            </a:pPr>
            <a:r>
              <a:rPr lang="en-US" dirty="0" smtClean="0"/>
              <a:t>Consider</a:t>
            </a:r>
            <a:r>
              <a:rPr dirty="0" smtClean="0"/>
              <a:t> </a:t>
            </a:r>
            <a:r>
              <a:rPr dirty="0"/>
              <a:t>a scenario where a chain of service calls </a:t>
            </a:r>
            <a:r>
              <a:rPr dirty="0" smtClean="0"/>
              <a:t>ha</a:t>
            </a:r>
            <a:r>
              <a:rPr lang="en-US" dirty="0" smtClean="0"/>
              <a:t>s</a:t>
            </a:r>
            <a:r>
              <a:rPr dirty="0" smtClean="0"/>
              <a:t> </a:t>
            </a:r>
            <a:r>
              <a:rPr dirty="0"/>
              <a:t>incompatible timeouts and retries. </a:t>
            </a:r>
            <a:r>
              <a:rPr lang="en-US" dirty="0" smtClean="0"/>
              <a:t>Y</a:t>
            </a:r>
            <a:r>
              <a:rPr dirty="0" smtClean="0"/>
              <a:t>ou </a:t>
            </a:r>
            <a:r>
              <a:rPr dirty="0"/>
              <a:t>can always recover from these issues by using timeouts/retries/circuit breakers on the very first service in the call chain. But think of all the wasted work in the backend services (resources being held up).</a:t>
            </a:r>
          </a:p>
          <a:p>
            <a:pPr>
              <a:defRPr sz="1100"/>
            </a:pPr>
            <a:r>
              <a:rPr dirty="0"/>
              <a:t> Worse yet, think of the impact on your users. For example, consider Netflix recommendations. When the system is running well, you get personalized recommendations. That is a “feature”. When the personalized recommendations system is down, Netflix falls back to “generic recommendations”. This is great as long as the outage is temporary. But </a:t>
            </a:r>
            <a:r>
              <a:rPr lang="en-US" dirty="0" smtClean="0"/>
              <a:t>this</a:t>
            </a:r>
            <a:r>
              <a:rPr lang="en-US" baseline="0" dirty="0" smtClean="0"/>
              <a:t> could</a:t>
            </a:r>
            <a:r>
              <a:rPr dirty="0" smtClean="0"/>
              <a:t> become </a:t>
            </a:r>
            <a:r>
              <a:rPr dirty="0"/>
              <a:t>the permanent user experience for weeks at a </a:t>
            </a:r>
            <a:r>
              <a:rPr lang="en-US" dirty="0" smtClean="0"/>
              <a:t>time</a:t>
            </a:r>
            <a:r>
              <a:rPr dirty="0" smtClean="0"/>
              <a:t>, </a:t>
            </a:r>
            <a:r>
              <a:rPr dirty="0"/>
              <a:t>because some frontend system had a misconfigured timeout that caused it to prematurely terminate API calls to the recommendation engine</a:t>
            </a:r>
            <a:r>
              <a:rPr dirty="0" smtClean="0"/>
              <a:t>.</a:t>
            </a:r>
            <a:r>
              <a:rPr lang="en-US" dirty="0" smtClean="0"/>
              <a:t> Having</a:t>
            </a:r>
            <a:r>
              <a:rPr lang="en-US" baseline="0" dirty="0" smtClean="0"/>
              <a:t> the ability to inject artificial delays into various service boundaries in your application helps you avoid this situation. By making sure the timeouts of your various services are delivering the desired outcome under load or failure conditions through testing, you can increase the resiliency of your application.</a:t>
            </a:r>
            <a:endParaRPr dirty="0"/>
          </a:p>
        </p:txBody>
      </p:sp>
    </p:spTree>
    <p:extLst>
      <p:ext uri="{BB962C8B-B14F-4D97-AF65-F5344CB8AC3E}">
        <p14:creationId xmlns:p14="http://schemas.microsoft.com/office/powerpoint/2010/main" val="4377837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3" name="Shape 1023"/>
          <p:cNvSpPr>
            <a:spLocks noGrp="1" noRot="1" noChangeAspect="1"/>
          </p:cNvSpPr>
          <p:nvPr>
            <p:ph type="sldImg"/>
          </p:nvPr>
        </p:nvSpPr>
        <p:spPr>
          <a:xfrm>
            <a:off x="458788" y="720725"/>
            <a:ext cx="6397625" cy="3600450"/>
          </a:xfrm>
          <a:prstGeom prst="rect">
            <a:avLst/>
          </a:prstGeom>
        </p:spPr>
        <p:txBody>
          <a:bodyPr lIns="96661" tIns="48331" rIns="96661" bIns="48331"/>
          <a:lstStyle/>
          <a:p>
            <a:endParaRPr/>
          </a:p>
        </p:txBody>
      </p:sp>
      <p:sp>
        <p:nvSpPr>
          <p:cNvPr id="1024" name="Shape 1024"/>
          <p:cNvSpPr>
            <a:spLocks noGrp="1"/>
          </p:cNvSpPr>
          <p:nvPr>
            <p:ph type="body" sz="quarter" idx="1"/>
          </p:nvPr>
        </p:nvSpPr>
        <p:spPr>
          <a:prstGeom prst="rect">
            <a:avLst/>
          </a:prstGeom>
        </p:spPr>
        <p:txBody>
          <a:bodyPr/>
          <a:lstStyle/>
          <a:p>
            <a:pPr>
              <a:defRPr sz="1100"/>
            </a:pPr>
            <a:r>
              <a:rPr dirty="0"/>
              <a:t>Walk through the flow</a:t>
            </a:r>
          </a:p>
          <a:p>
            <a:pPr>
              <a:defRPr sz="1100"/>
            </a:pPr>
            <a:endParaRPr dirty="0"/>
          </a:p>
          <a:p>
            <a:pPr marL="483306" indent="-241653">
              <a:buSzPct val="100000"/>
              <a:buAutoNum type="arabicPeriod"/>
              <a:defRPr sz="1100"/>
            </a:pPr>
            <a:r>
              <a:rPr dirty="0" err="1"/>
              <a:t>Istio</a:t>
            </a:r>
            <a:r>
              <a:rPr dirty="0"/>
              <a:t> CA deployed that </a:t>
            </a:r>
            <a:r>
              <a:rPr b="1" dirty="0"/>
              <a:t>mints certs</a:t>
            </a:r>
            <a:r>
              <a:rPr dirty="0"/>
              <a:t> for </a:t>
            </a:r>
            <a:r>
              <a:rPr b="1" dirty="0"/>
              <a:t>K8S service accounts</a:t>
            </a:r>
          </a:p>
          <a:p>
            <a:pPr marL="483306" indent="-241653">
              <a:buSzPct val="100000"/>
              <a:buAutoNum type="arabicPeriod"/>
              <a:defRPr sz="1100"/>
            </a:pPr>
            <a:r>
              <a:rPr dirty="0"/>
              <a:t>Certs </a:t>
            </a:r>
            <a:r>
              <a:rPr lang="en-US" dirty="0" smtClean="0"/>
              <a:t>are</a:t>
            </a:r>
            <a:r>
              <a:rPr lang="en-US" baseline="0" dirty="0" smtClean="0"/>
              <a:t> associated with resource UIDs that </a:t>
            </a:r>
            <a:r>
              <a:rPr dirty="0" smtClean="0"/>
              <a:t>adhere </a:t>
            </a:r>
            <a:r>
              <a:rPr dirty="0"/>
              <a:t>to the </a:t>
            </a:r>
            <a:r>
              <a:rPr b="1" dirty="0"/>
              <a:t>SPIFFE</a:t>
            </a:r>
            <a:r>
              <a:rPr dirty="0"/>
              <a:t> spec</a:t>
            </a:r>
          </a:p>
          <a:p>
            <a:pPr marL="483306" indent="-241653">
              <a:buSzPct val="100000"/>
              <a:buAutoNum type="arabicPeriod"/>
              <a:defRPr sz="1100"/>
            </a:pPr>
            <a:r>
              <a:rPr smtClean="0"/>
              <a:t>Certs</a:t>
            </a:r>
            <a:r>
              <a:rPr lang="en-US" smtClean="0"/>
              <a:t> are</a:t>
            </a:r>
            <a:r>
              <a:rPr smtClean="0"/>
              <a:t> </a:t>
            </a:r>
            <a:r>
              <a:rPr b="1" dirty="0"/>
              <a:t>distributed</a:t>
            </a:r>
            <a:r>
              <a:rPr dirty="0"/>
              <a:t> to </a:t>
            </a:r>
            <a:r>
              <a:rPr/>
              <a:t>Envoy </a:t>
            </a:r>
            <a:r>
              <a:rPr lang="en-US" smtClean="0"/>
              <a:t>proxies</a:t>
            </a:r>
            <a:r>
              <a:rPr smtClean="0"/>
              <a:t> </a:t>
            </a:r>
            <a:r>
              <a:rPr dirty="0"/>
              <a:t>using </a:t>
            </a:r>
            <a:r>
              <a:rPr b="1" dirty="0"/>
              <a:t>K8S secrets</a:t>
            </a:r>
          </a:p>
          <a:p>
            <a:pPr marL="483306" indent="-241653">
              <a:buSzPct val="100000"/>
              <a:buAutoNum type="arabicPeriod"/>
              <a:defRPr sz="1100"/>
            </a:pPr>
            <a:r>
              <a:rPr dirty="0"/>
              <a:t>Envoy uses keys to enable </a:t>
            </a:r>
            <a:r>
              <a:rPr b="1" dirty="0" err="1"/>
              <a:t>mTLS</a:t>
            </a:r>
            <a:r>
              <a:rPr b="1" dirty="0"/>
              <a:t> </a:t>
            </a:r>
            <a:r>
              <a:rPr dirty="0"/>
              <a:t>without application involvement</a:t>
            </a:r>
          </a:p>
          <a:p>
            <a:pPr marL="483306" indent="-241653">
              <a:buSzPct val="100000"/>
              <a:buAutoNum type="arabicPeriod"/>
              <a:defRPr sz="1100"/>
            </a:pPr>
            <a:r>
              <a:rPr dirty="0"/>
              <a:t>Identities are propagated to </a:t>
            </a:r>
            <a:r>
              <a:rPr dirty="0" err="1"/>
              <a:t>backends</a:t>
            </a:r>
            <a:r>
              <a:rPr dirty="0"/>
              <a:t> via </a:t>
            </a:r>
            <a:r>
              <a:rPr b="1" dirty="0"/>
              <a:t>standard headers</a:t>
            </a:r>
          </a:p>
          <a:p>
            <a:pPr marL="483306" indent="-241653">
              <a:buSzPct val="100000"/>
              <a:buAutoNum type="arabicPeriod"/>
              <a:defRPr sz="1100" b="1"/>
            </a:pPr>
            <a:r>
              <a:rPr dirty="0"/>
              <a:t>Policies</a:t>
            </a:r>
            <a:r>
              <a:rPr b="0" dirty="0"/>
              <a:t> can be enforced on these identities</a:t>
            </a:r>
          </a:p>
          <a:p>
            <a:pPr marL="483306" indent="-241653">
              <a:buSzPct val="100000"/>
              <a:buAutoNum type="arabicPeriod"/>
              <a:defRPr sz="1100" b="1"/>
            </a:pPr>
            <a:r>
              <a:rPr dirty="0"/>
              <a:t>Defense in depth - </a:t>
            </a:r>
            <a:r>
              <a:rPr b="0" dirty="0"/>
              <a:t>Certificates are automatically rotated, can be revoked</a:t>
            </a:r>
          </a:p>
          <a:p>
            <a:pPr marL="483306" indent="-241653">
              <a:buSzPct val="100000"/>
              <a:buAutoNum type="arabicPeriod"/>
              <a:defRPr sz="1100" b="1"/>
            </a:pPr>
            <a:r>
              <a:rPr dirty="0"/>
              <a:t>Defense in depth </a:t>
            </a:r>
            <a:r>
              <a:rPr b="0" dirty="0"/>
              <a:t> - Secure naming - prevent </a:t>
            </a:r>
            <a:r>
              <a:rPr dirty="0"/>
              <a:t>DNS spoofing attacks</a:t>
            </a:r>
            <a:r>
              <a:rPr b="0" dirty="0"/>
              <a:t> by associating service-account with name.</a:t>
            </a:r>
          </a:p>
          <a:p>
            <a:pPr>
              <a:defRPr sz="1100"/>
            </a:pPr>
            <a:endParaRPr b="0" dirty="0"/>
          </a:p>
          <a:p>
            <a:pPr>
              <a:defRPr sz="1100"/>
            </a:pPr>
            <a:r>
              <a:rPr dirty="0"/>
              <a:t>Setup </a:t>
            </a:r>
            <a:r>
              <a:rPr b="1" dirty="0"/>
              <a:t>responsive to K8S </a:t>
            </a:r>
            <a:r>
              <a:rPr b="1" dirty="0" err="1"/>
              <a:t>autoscaling</a:t>
            </a:r>
            <a:endParaRPr b="1" dirty="0"/>
          </a:p>
          <a:p>
            <a:pPr marL="241653">
              <a:defRPr sz="1100"/>
            </a:pPr>
            <a:r>
              <a:rPr dirty="0"/>
              <a:t>no need for manual intervention</a:t>
            </a:r>
          </a:p>
          <a:p>
            <a:pPr marL="241653">
              <a:defRPr sz="1100"/>
            </a:pPr>
            <a:r>
              <a:rPr dirty="0"/>
              <a:t>no need for firewalls - can have a </a:t>
            </a:r>
            <a:r>
              <a:rPr b="1" dirty="0"/>
              <a:t>completely flat network</a:t>
            </a:r>
          </a:p>
          <a:p>
            <a:pPr>
              <a:defRPr sz="1100" b="1"/>
            </a:pPr>
            <a:endParaRPr b="1" dirty="0"/>
          </a:p>
          <a:p>
            <a:pPr>
              <a:defRPr sz="1100"/>
            </a:pPr>
            <a:r>
              <a:rPr dirty="0"/>
              <a:t>Next steps</a:t>
            </a:r>
          </a:p>
          <a:p>
            <a:pPr marL="483306" indent="-241653">
              <a:buSzPct val="100000"/>
              <a:buChar char="-"/>
              <a:defRPr sz="1100"/>
            </a:pPr>
            <a:r>
              <a:rPr dirty="0"/>
              <a:t>Integrate certificate management &amp; storage systems (e.g. Vault, HSMs </a:t>
            </a:r>
            <a:r>
              <a:rPr dirty="0" err="1"/>
              <a:t>etc</a:t>
            </a:r>
            <a:r>
              <a:rPr dirty="0"/>
              <a:t>)</a:t>
            </a:r>
          </a:p>
          <a:p>
            <a:pPr>
              <a:defRPr sz="1100" b="1"/>
            </a:pPr>
            <a:endParaRPr dirty="0"/>
          </a:p>
        </p:txBody>
      </p:sp>
    </p:spTree>
    <p:extLst>
      <p:ext uri="{BB962C8B-B14F-4D97-AF65-F5344CB8AC3E}">
        <p14:creationId xmlns:p14="http://schemas.microsoft.com/office/powerpoint/2010/main" val="3028557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6"/>
          <p:cNvSpPr>
            <a:spLocks noGrp="1" noChangeArrowheads="1"/>
          </p:cNvSpPr>
          <p:nvPr>
            <p:ph type="ftr" sz="quarter" idx="4"/>
          </p:nvPr>
        </p:nvSpPr>
        <p:spPr>
          <a:noFill/>
        </p:spPr>
        <p:txBody>
          <a:bodyPr/>
          <a:lstStyle>
            <a:lvl1pPr defTabSz="922256">
              <a:defRPr sz="1700">
                <a:solidFill>
                  <a:schemeClr val="tx1"/>
                </a:solidFill>
                <a:latin typeface="Arial" panose="020B0604020202020204" pitchFamily="34" charset="0"/>
              </a:defRPr>
            </a:lvl1pPr>
            <a:lvl2pPr marL="742883" indent="-285725" defTabSz="922256">
              <a:defRPr sz="1700">
                <a:solidFill>
                  <a:schemeClr val="tx1"/>
                </a:solidFill>
                <a:latin typeface="Arial" panose="020B0604020202020204" pitchFamily="34" charset="0"/>
              </a:defRPr>
            </a:lvl2pPr>
            <a:lvl3pPr marL="1142898" indent="-228580" defTabSz="922256">
              <a:defRPr sz="1700">
                <a:solidFill>
                  <a:schemeClr val="tx1"/>
                </a:solidFill>
                <a:latin typeface="Arial" panose="020B0604020202020204" pitchFamily="34" charset="0"/>
              </a:defRPr>
            </a:lvl3pPr>
            <a:lvl4pPr marL="1600057" indent="-228580" defTabSz="922256">
              <a:defRPr sz="1700">
                <a:solidFill>
                  <a:schemeClr val="tx1"/>
                </a:solidFill>
                <a:latin typeface="Arial" panose="020B0604020202020204" pitchFamily="34" charset="0"/>
              </a:defRPr>
            </a:lvl4pPr>
            <a:lvl5pPr marL="2057217" indent="-228580" defTabSz="922256">
              <a:defRPr sz="1700">
                <a:solidFill>
                  <a:schemeClr val="tx1"/>
                </a:solidFill>
                <a:latin typeface="Arial" panose="020B0604020202020204" pitchFamily="34" charset="0"/>
              </a:defRPr>
            </a:lvl5pPr>
            <a:lvl6pPr marL="2514376" indent="-228580" defTabSz="922256" eaLnBrk="0" fontAlgn="base" hangingPunct="0">
              <a:spcBef>
                <a:spcPct val="0"/>
              </a:spcBef>
              <a:spcAft>
                <a:spcPct val="0"/>
              </a:spcAft>
              <a:defRPr sz="1700">
                <a:solidFill>
                  <a:schemeClr val="tx1"/>
                </a:solidFill>
                <a:latin typeface="Arial" panose="020B0604020202020204" pitchFamily="34" charset="0"/>
              </a:defRPr>
            </a:lvl6pPr>
            <a:lvl7pPr marL="2971536" indent="-228580" defTabSz="922256" eaLnBrk="0" fontAlgn="base" hangingPunct="0">
              <a:spcBef>
                <a:spcPct val="0"/>
              </a:spcBef>
              <a:spcAft>
                <a:spcPct val="0"/>
              </a:spcAft>
              <a:defRPr sz="1700">
                <a:solidFill>
                  <a:schemeClr val="tx1"/>
                </a:solidFill>
                <a:latin typeface="Arial" panose="020B0604020202020204" pitchFamily="34" charset="0"/>
              </a:defRPr>
            </a:lvl7pPr>
            <a:lvl8pPr marL="3428694" indent="-228580" defTabSz="922256" eaLnBrk="0" fontAlgn="base" hangingPunct="0">
              <a:spcBef>
                <a:spcPct val="0"/>
              </a:spcBef>
              <a:spcAft>
                <a:spcPct val="0"/>
              </a:spcAft>
              <a:defRPr sz="1700">
                <a:solidFill>
                  <a:schemeClr val="tx1"/>
                </a:solidFill>
                <a:latin typeface="Arial" panose="020B0604020202020204" pitchFamily="34" charset="0"/>
              </a:defRPr>
            </a:lvl8pPr>
            <a:lvl9pPr marL="3885854" indent="-228580" defTabSz="922256" eaLnBrk="0" fontAlgn="base" hangingPunct="0">
              <a:spcBef>
                <a:spcPct val="0"/>
              </a:spcBef>
              <a:spcAft>
                <a:spcPct val="0"/>
              </a:spcAft>
              <a:defRPr sz="1700">
                <a:solidFill>
                  <a:schemeClr val="tx1"/>
                </a:solidFill>
                <a:latin typeface="Arial" panose="020B0604020202020204" pitchFamily="34" charset="0"/>
              </a:defRPr>
            </a:lvl9pPr>
          </a:lstStyle>
          <a:p>
            <a:r>
              <a:rPr lang="en-US" sz="1000"/>
              <a:t>© Copyright IBM Corporation 2012</a:t>
            </a:r>
          </a:p>
        </p:txBody>
      </p:sp>
      <p:sp>
        <p:nvSpPr>
          <p:cNvPr id="25603" name="Rectangle 7"/>
          <p:cNvSpPr>
            <a:spLocks noGrp="1" noChangeArrowheads="1"/>
          </p:cNvSpPr>
          <p:nvPr>
            <p:ph type="sldNum" sz="quarter" idx="5"/>
          </p:nvPr>
        </p:nvSpPr>
        <p:spPr>
          <a:noFill/>
        </p:spPr>
        <p:txBody>
          <a:bodyPr/>
          <a:lstStyle>
            <a:lvl1pPr defTabSz="922256">
              <a:defRPr sz="1700">
                <a:solidFill>
                  <a:schemeClr val="tx1"/>
                </a:solidFill>
                <a:latin typeface="Arial" panose="020B0604020202020204" pitchFamily="34" charset="0"/>
              </a:defRPr>
            </a:lvl1pPr>
            <a:lvl2pPr marL="742883" indent="-285725" defTabSz="922256">
              <a:defRPr sz="1700">
                <a:solidFill>
                  <a:schemeClr val="tx1"/>
                </a:solidFill>
                <a:latin typeface="Arial" panose="020B0604020202020204" pitchFamily="34" charset="0"/>
              </a:defRPr>
            </a:lvl2pPr>
            <a:lvl3pPr marL="1142898" indent="-228580" defTabSz="922256">
              <a:defRPr sz="1700">
                <a:solidFill>
                  <a:schemeClr val="tx1"/>
                </a:solidFill>
                <a:latin typeface="Arial" panose="020B0604020202020204" pitchFamily="34" charset="0"/>
              </a:defRPr>
            </a:lvl3pPr>
            <a:lvl4pPr marL="1600057" indent="-228580" defTabSz="922256">
              <a:defRPr sz="1700">
                <a:solidFill>
                  <a:schemeClr val="tx1"/>
                </a:solidFill>
                <a:latin typeface="Arial" panose="020B0604020202020204" pitchFamily="34" charset="0"/>
              </a:defRPr>
            </a:lvl4pPr>
            <a:lvl5pPr marL="2057217" indent="-228580" defTabSz="922256">
              <a:defRPr sz="1700">
                <a:solidFill>
                  <a:schemeClr val="tx1"/>
                </a:solidFill>
                <a:latin typeface="Arial" panose="020B0604020202020204" pitchFamily="34" charset="0"/>
              </a:defRPr>
            </a:lvl5pPr>
            <a:lvl6pPr marL="2514376" indent="-228580" defTabSz="922256" eaLnBrk="0" fontAlgn="base" hangingPunct="0">
              <a:spcBef>
                <a:spcPct val="0"/>
              </a:spcBef>
              <a:spcAft>
                <a:spcPct val="0"/>
              </a:spcAft>
              <a:defRPr sz="1700">
                <a:solidFill>
                  <a:schemeClr val="tx1"/>
                </a:solidFill>
                <a:latin typeface="Arial" panose="020B0604020202020204" pitchFamily="34" charset="0"/>
              </a:defRPr>
            </a:lvl6pPr>
            <a:lvl7pPr marL="2971536" indent="-228580" defTabSz="922256" eaLnBrk="0" fontAlgn="base" hangingPunct="0">
              <a:spcBef>
                <a:spcPct val="0"/>
              </a:spcBef>
              <a:spcAft>
                <a:spcPct val="0"/>
              </a:spcAft>
              <a:defRPr sz="1700">
                <a:solidFill>
                  <a:schemeClr val="tx1"/>
                </a:solidFill>
                <a:latin typeface="Arial" panose="020B0604020202020204" pitchFamily="34" charset="0"/>
              </a:defRPr>
            </a:lvl7pPr>
            <a:lvl8pPr marL="3428694" indent="-228580" defTabSz="922256" eaLnBrk="0" fontAlgn="base" hangingPunct="0">
              <a:spcBef>
                <a:spcPct val="0"/>
              </a:spcBef>
              <a:spcAft>
                <a:spcPct val="0"/>
              </a:spcAft>
              <a:defRPr sz="1700">
                <a:solidFill>
                  <a:schemeClr val="tx1"/>
                </a:solidFill>
                <a:latin typeface="Arial" panose="020B0604020202020204" pitchFamily="34" charset="0"/>
              </a:defRPr>
            </a:lvl8pPr>
            <a:lvl9pPr marL="3885854" indent="-228580" defTabSz="922256" eaLnBrk="0" fontAlgn="base" hangingPunct="0">
              <a:spcBef>
                <a:spcPct val="0"/>
              </a:spcBef>
              <a:spcAft>
                <a:spcPct val="0"/>
              </a:spcAft>
              <a:defRPr sz="1700">
                <a:solidFill>
                  <a:schemeClr val="tx1"/>
                </a:solidFill>
                <a:latin typeface="Arial" panose="020B0604020202020204" pitchFamily="34" charset="0"/>
              </a:defRPr>
            </a:lvl9pPr>
          </a:lstStyle>
          <a:p>
            <a:fld id="{64011506-0B2C-4ECF-8FFA-5F04225826C6}" type="slidenum">
              <a:rPr lang="en-US" sz="1000"/>
              <a:pPr/>
              <a:t>40</a:t>
            </a:fld>
            <a:endParaRPr lang="en-US" sz="1000"/>
          </a:p>
        </p:txBody>
      </p:sp>
      <p:sp>
        <p:nvSpPr>
          <p:cNvPr id="25604" name="Rectangle 2"/>
          <p:cNvSpPr>
            <a:spLocks noGrp="1" noRot="1" noChangeAspect="1" noChangeArrowheads="1" noTextEdit="1"/>
          </p:cNvSpPr>
          <p:nvPr>
            <p:ph type="sldImg"/>
          </p:nvPr>
        </p:nvSpPr>
        <p:spPr>
          <a:xfrm>
            <a:off x="-190500" y="274638"/>
            <a:ext cx="7699375" cy="4332287"/>
          </a:xfrm>
          <a:ln/>
        </p:spPr>
      </p:sp>
      <p:sp>
        <p:nvSpPr>
          <p:cNvPr id="12293" name="Rectangle 3"/>
          <p:cNvSpPr>
            <a:spLocks noGrp="1" noChangeArrowheads="1"/>
          </p:cNvSpPr>
          <p:nvPr>
            <p:ph type="body" idx="1"/>
          </p:nvPr>
        </p:nvSpPr>
        <p:spPr/>
        <p:txBody>
          <a:bodyPr/>
          <a:lstStyle/>
          <a:p>
            <a:pPr eaLnBrk="1" hangingPunct="1">
              <a:defRPr/>
            </a:pPr>
            <a:endParaRPr lang="en-GB" sz="1500" dirty="0"/>
          </a:p>
        </p:txBody>
      </p:sp>
    </p:spTree>
    <p:extLst>
      <p:ext uri="{BB962C8B-B14F-4D97-AF65-F5344CB8AC3E}">
        <p14:creationId xmlns:p14="http://schemas.microsoft.com/office/powerpoint/2010/main" val="4470000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288925"/>
            <a:ext cx="8083551" cy="4548188"/>
          </a:xfrm>
        </p:spPr>
      </p:sp>
      <p:sp>
        <p:nvSpPr>
          <p:cNvPr id="3" name="Notes Placeholder 2"/>
          <p:cNvSpPr>
            <a:spLocks noGrp="1"/>
          </p:cNvSpPr>
          <p:nvPr>
            <p:ph type="body" idx="1"/>
          </p:nvPr>
        </p:nvSpPr>
        <p:spPr/>
        <p:txBody>
          <a:bodyPr/>
          <a:lstStyle/>
          <a:p>
            <a:pPr defTabSz="966527">
              <a:defRPr/>
            </a:pPr>
            <a:r>
              <a:rPr lang="en-US" dirty="0"/>
              <a:t>This is a fairly short list, but I think a good list, of some of my favorite sources of knowledge in building this presentation. If you download the presentation, you will be able to follow the hot links, and I hope you find them as useful as I did. I’ve tried to designate which particular subjects each link has the best information on.</a:t>
            </a:r>
          </a:p>
          <a:p>
            <a:endParaRPr lang="en-US" dirty="0"/>
          </a:p>
        </p:txBody>
      </p:sp>
      <p:sp>
        <p:nvSpPr>
          <p:cNvPr id="4" name="Footer Placeholder 3"/>
          <p:cNvSpPr>
            <a:spLocks noGrp="1"/>
          </p:cNvSpPr>
          <p:nvPr>
            <p:ph type="ftr" sz="quarter" idx="10"/>
          </p:nvPr>
        </p:nvSpPr>
        <p:spPr/>
        <p:txBody>
          <a:bodyPr/>
          <a:lstStyle/>
          <a:p>
            <a:pPr>
              <a:defRPr/>
            </a:pPr>
            <a:r>
              <a:rPr lang="en-US" smtClean="0"/>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41</a:t>
            </a:fld>
            <a:endParaRPr lang="en-US"/>
          </a:p>
        </p:txBody>
      </p:sp>
    </p:spTree>
    <p:extLst>
      <p:ext uri="{BB962C8B-B14F-4D97-AF65-F5344CB8AC3E}">
        <p14:creationId xmlns:p14="http://schemas.microsoft.com/office/powerpoint/2010/main" val="1965402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274638"/>
            <a:ext cx="7700963" cy="4332287"/>
          </a:xfrm>
        </p:spPr>
      </p:sp>
      <p:sp>
        <p:nvSpPr>
          <p:cNvPr id="3" name="Notes Placeholder 2"/>
          <p:cNvSpPr>
            <a:spLocks noGrp="1"/>
          </p:cNvSpPr>
          <p:nvPr>
            <p:ph type="body" idx="1"/>
          </p:nvPr>
        </p:nvSpPr>
        <p:spPr/>
        <p:txBody>
          <a:bodyPr/>
          <a:lstStyle/>
          <a:p>
            <a:r>
              <a:rPr lang="en-US" dirty="0"/>
              <a:t>Given the fact that you are listening to this presentation, I expect that you have done a little or a lot of research on the subject of </a:t>
            </a:r>
            <a:r>
              <a:rPr lang="en-US" dirty="0" err="1"/>
              <a:t>microservices</a:t>
            </a:r>
            <a:r>
              <a:rPr lang="en-US" dirty="0"/>
              <a:t>. It is a pretty popular subject these days in the literature about cloud and there is a lot of good information out there, written and on </a:t>
            </a:r>
            <a:r>
              <a:rPr lang="en-US" dirty="0" err="1"/>
              <a:t>Youtube</a:t>
            </a:r>
            <a:r>
              <a:rPr lang="en-US" dirty="0"/>
              <a:t>, from Martin Fowler and others. If you have been through some of it, you will know that </a:t>
            </a:r>
            <a:r>
              <a:rPr lang="en-US" dirty="0" err="1"/>
              <a:t>microservices</a:t>
            </a:r>
            <a:r>
              <a:rPr lang="en-US" dirty="0"/>
              <a:t> are often defined in terms of what they are not. They are often defined as being the opposite of what we call monolithic applications. Monolithic applications are what most of us who have been around the industry for any length of time are used to. Even if a monolithic application has been divided into different tiers, for user interface, application logic, database access, and others, the location of resources used by the application tend to be well-defined and they tend to be static. Often times, all tiers of the application are hosted in the same geographical location, even if they are replicated for availability. The point is, the connections between the difference parts of the application tend to be well-defined, and they don’t tend to change very much.</a:t>
            </a:r>
          </a:p>
          <a:p>
            <a:r>
              <a:rPr lang="en-US" dirty="0"/>
              <a:t>This is definitely not the case with a </a:t>
            </a:r>
            <a:r>
              <a:rPr lang="en-US" dirty="0" err="1"/>
              <a:t>microservices</a:t>
            </a:r>
            <a:r>
              <a:rPr lang="en-US" dirty="0"/>
              <a:t> application. Whether that application is being built from scratch, or is gradually being built by breaking off functions of a monolithic application, the location of a given service could literally be anywhere. It could be in a corporate datacenter, a public cloud provider, or some combination. It could be hosted on bare metal servers, virtual machines or containers or all of the above. A given service will usually have more than one instance or copy. Instances of a service can come and go as that service scales up and down under different load conditions. Instances can fail and be replaced by other instances hosted from the same physical location or other locations. You can also have certain instances hosting one version of a service and others hosting a different version. As you are using these services in your application, where the service was the last time you used it may not be where it is now.</a:t>
            </a:r>
          </a:p>
          <a:p>
            <a:endParaRPr lang="en-US" dirty="0"/>
          </a:p>
        </p:txBody>
      </p:sp>
      <p:sp>
        <p:nvSpPr>
          <p:cNvPr id="4" name="Footer Placeholder 3"/>
          <p:cNvSpPr>
            <a:spLocks noGrp="1"/>
          </p:cNvSpPr>
          <p:nvPr>
            <p:ph type="ftr" sz="quarter" idx="10"/>
          </p:nvPr>
        </p:nvSpPr>
        <p:spPr/>
        <p:txBody>
          <a:bodyPr/>
          <a:lstStyle/>
          <a:p>
            <a:pPr>
              <a:defRPr/>
            </a:pPr>
            <a:r>
              <a:rPr lang="en-US" smtClean="0"/>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4</a:t>
            </a:fld>
            <a:endParaRPr lang="en-US"/>
          </a:p>
        </p:txBody>
      </p:sp>
    </p:spTree>
    <p:extLst>
      <p:ext uri="{BB962C8B-B14F-4D97-AF65-F5344CB8AC3E}">
        <p14:creationId xmlns:p14="http://schemas.microsoft.com/office/powerpoint/2010/main" val="317205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274638"/>
            <a:ext cx="7700963" cy="4332287"/>
          </a:xfrm>
        </p:spPr>
      </p:sp>
      <p:sp>
        <p:nvSpPr>
          <p:cNvPr id="3" name="Notes Placeholder 2"/>
          <p:cNvSpPr>
            <a:spLocks noGrp="1"/>
          </p:cNvSpPr>
          <p:nvPr>
            <p:ph type="body" idx="1"/>
          </p:nvPr>
        </p:nvSpPr>
        <p:spPr/>
        <p:txBody>
          <a:bodyPr/>
          <a:lstStyle/>
          <a:p>
            <a:pPr defTabSz="914319">
              <a:defRPr/>
            </a:pPr>
            <a:r>
              <a:rPr lang="en-US" dirty="0"/>
              <a:t>So for all the benefits that </a:t>
            </a:r>
            <a:r>
              <a:rPr lang="en-US" dirty="0" err="1"/>
              <a:t>microservices</a:t>
            </a:r>
            <a:r>
              <a:rPr lang="en-US" dirty="0"/>
              <a:t> provide in terms of flexibility, scalability, and resiliency, they also present some serious practical challenges. Here are just a few of them. Since a given service instance can be anywhere, and it might not still be where I found it last, how can I find the service I need and what if it is not where it used to be? Let’s say the load has increased on my application and there are now 5, 10 or 100 instances of the service I need. How do I make sure I know about all those instances available to me? How should I decide which instance my request should go to? Do I want to spread the load evenly amongst all the instances? Do I want to reserve some instances from some percentage of my requests, or do I want to reserve some for certain users, maybe my premium users? Can I test a new version of a service in some instances while keeping other instances at the production version? Can I decide which users to send to the new version? How can I make sure my application can withstand the failure of one or more of the services it relies on, without failing or hanging the whole application? For all the benefits, there are some tradeoffs in the form of additional complexity when you are using </a:t>
            </a:r>
            <a:r>
              <a:rPr lang="en-US" dirty="0" err="1"/>
              <a:t>microservices</a:t>
            </a:r>
            <a:r>
              <a:rPr lang="en-US" dirty="0"/>
              <a:t>.</a:t>
            </a:r>
          </a:p>
          <a:p>
            <a:endParaRPr lang="en-US" dirty="0"/>
          </a:p>
        </p:txBody>
      </p:sp>
      <p:sp>
        <p:nvSpPr>
          <p:cNvPr id="4" name="Footer Placeholder 3"/>
          <p:cNvSpPr>
            <a:spLocks noGrp="1"/>
          </p:cNvSpPr>
          <p:nvPr>
            <p:ph type="ftr" sz="quarter" idx="10"/>
          </p:nvPr>
        </p:nvSpPr>
        <p:spPr/>
        <p:txBody>
          <a:bodyPr/>
          <a:lstStyle/>
          <a:p>
            <a:pPr>
              <a:defRPr/>
            </a:pPr>
            <a:r>
              <a:rPr lang="en-US" smtClean="0"/>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6</a:t>
            </a:fld>
            <a:endParaRPr lang="en-US"/>
          </a:p>
        </p:txBody>
      </p:sp>
    </p:spTree>
    <p:extLst>
      <p:ext uri="{BB962C8B-B14F-4D97-AF65-F5344CB8AC3E}">
        <p14:creationId xmlns:p14="http://schemas.microsoft.com/office/powerpoint/2010/main" val="2786404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274638"/>
            <a:ext cx="7700963" cy="4332287"/>
          </a:xfrm>
        </p:spPr>
      </p:sp>
      <p:sp>
        <p:nvSpPr>
          <p:cNvPr id="3" name="Notes Placeholder 2"/>
          <p:cNvSpPr>
            <a:spLocks noGrp="1"/>
          </p:cNvSpPr>
          <p:nvPr>
            <p:ph type="body" idx="1"/>
          </p:nvPr>
        </p:nvSpPr>
        <p:spPr/>
        <p:txBody>
          <a:bodyPr/>
          <a:lstStyle/>
          <a:p>
            <a:pPr defTabSz="914319">
              <a:defRPr/>
            </a:pPr>
            <a:r>
              <a:rPr lang="en-US" dirty="0"/>
              <a:t>So now we come to the answer to the question posed in this segment, why are </a:t>
            </a:r>
            <a:r>
              <a:rPr lang="en-US" dirty="0" smtClean="0"/>
              <a:t>there</a:t>
            </a:r>
            <a:r>
              <a:rPr lang="en-US" baseline="0" dirty="0" smtClean="0"/>
              <a:t> </a:t>
            </a:r>
            <a:r>
              <a:rPr lang="en-US" dirty="0" smtClean="0"/>
              <a:t>service meshes. </a:t>
            </a:r>
            <a:r>
              <a:rPr lang="en-US" dirty="0"/>
              <a:t>It’s because the challenges we have described briefly, and more, have already been faced by every organization that has decided to implement </a:t>
            </a:r>
            <a:r>
              <a:rPr lang="en-US" dirty="0" err="1"/>
              <a:t>microservices</a:t>
            </a:r>
            <a:r>
              <a:rPr lang="en-US" dirty="0"/>
              <a:t>. Several of these organizations have come up with viable solutions for these challenges, and what’s more, they have made their solutions available as open source software for others to use, improve and contribute to. So you do not have to solve these challenges on your own. The logos shown on this chart represent just a small sample of </a:t>
            </a:r>
            <a:r>
              <a:rPr lang="en-US" dirty="0" smtClean="0"/>
              <a:t>mesh </a:t>
            </a:r>
            <a:r>
              <a:rPr lang="en-US" dirty="0"/>
              <a:t>available as open source software. There are a variety of different solutions to the challenges we talked about. Not all the </a:t>
            </a:r>
            <a:r>
              <a:rPr lang="en-US" dirty="0" smtClean="0"/>
              <a:t>mesh </a:t>
            </a:r>
            <a:r>
              <a:rPr lang="en-US" dirty="0"/>
              <a:t>address all the issues, but there are a lot of solutions out there. In segment 3 of this presentation, I will give a high level description of the highlights of two of these examples, the Netflix Open Source Software Center set of projects, and a relatively new solution from IBM called Amalgam8.</a:t>
            </a:r>
          </a:p>
          <a:p>
            <a:endParaRPr lang="en-US" dirty="0"/>
          </a:p>
        </p:txBody>
      </p:sp>
      <p:sp>
        <p:nvSpPr>
          <p:cNvPr id="4" name="Footer Placeholder 3"/>
          <p:cNvSpPr>
            <a:spLocks noGrp="1"/>
          </p:cNvSpPr>
          <p:nvPr>
            <p:ph type="ftr" sz="quarter" idx="10"/>
          </p:nvPr>
        </p:nvSpPr>
        <p:spPr/>
        <p:txBody>
          <a:bodyPr/>
          <a:lstStyle/>
          <a:p>
            <a:pPr>
              <a:defRPr/>
            </a:pPr>
            <a:r>
              <a:rPr lang="en-US" smtClean="0"/>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7</a:t>
            </a:fld>
            <a:endParaRPr lang="en-US"/>
          </a:p>
        </p:txBody>
      </p:sp>
    </p:spTree>
    <p:extLst>
      <p:ext uri="{BB962C8B-B14F-4D97-AF65-F5344CB8AC3E}">
        <p14:creationId xmlns:p14="http://schemas.microsoft.com/office/powerpoint/2010/main" val="214312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274638"/>
            <a:ext cx="7700963" cy="4332287"/>
          </a:xfrm>
        </p:spPr>
      </p:sp>
      <p:sp>
        <p:nvSpPr>
          <p:cNvPr id="3" name="Notes Placeholder 2"/>
          <p:cNvSpPr>
            <a:spLocks noGrp="1"/>
          </p:cNvSpPr>
          <p:nvPr>
            <p:ph type="body" idx="1"/>
          </p:nvPr>
        </p:nvSpPr>
        <p:spPr/>
        <p:txBody>
          <a:bodyPr/>
          <a:lstStyle/>
          <a:p>
            <a:pPr defTabSz="914319">
              <a:defRPr/>
            </a:pPr>
            <a:r>
              <a:rPr lang="en-US" dirty="0"/>
              <a:t>So a </a:t>
            </a:r>
            <a:r>
              <a:rPr lang="en-US" dirty="0" err="1"/>
              <a:t>microservices</a:t>
            </a:r>
            <a:r>
              <a:rPr lang="en-US" dirty="0"/>
              <a:t> </a:t>
            </a:r>
            <a:r>
              <a:rPr lang="en-US" dirty="0" smtClean="0"/>
              <a:t>mesh, </a:t>
            </a:r>
            <a:r>
              <a:rPr lang="en-US" dirty="0"/>
              <a:t>of which there are several examples we showed on the previous chart, and more, can help you solve the issues and challenges that arise when implementing a </a:t>
            </a:r>
            <a:r>
              <a:rPr lang="en-US" dirty="0" err="1"/>
              <a:t>microservices</a:t>
            </a:r>
            <a:r>
              <a:rPr lang="en-US" dirty="0"/>
              <a:t> application. Here I’ve brought back the list we were talking about earlier and matched each challenge with the generic function, typically provided by a </a:t>
            </a:r>
            <a:r>
              <a:rPr lang="en-US" dirty="0" err="1"/>
              <a:t>microservices</a:t>
            </a:r>
            <a:r>
              <a:rPr lang="en-US" dirty="0"/>
              <a:t> </a:t>
            </a:r>
            <a:r>
              <a:rPr lang="en-US" dirty="0" smtClean="0"/>
              <a:t>mesh, </a:t>
            </a:r>
            <a:r>
              <a:rPr lang="en-US" dirty="0"/>
              <a:t>that can address it. The next segment of this presentation will provide further definition and description to each of these generic functions, but here is a brief introduction. A service registry is used to keep track of the location and health of services, so a requesting service can be directed to a provider service in a reliable way. Working hand in hand with the service registry is the function of service discovery. Service discovery uses the service registry’s list of available services and instances of those services and directs requests to the appropriate instance based on pure load balancing or any other rule that has been configured. There are several ways that the service discovery function can be delivered, and I will define and describe those in the next segment. Some </a:t>
            </a:r>
            <a:r>
              <a:rPr lang="en-US" dirty="0" smtClean="0"/>
              <a:t>mesh, </a:t>
            </a:r>
            <a:r>
              <a:rPr lang="en-US" dirty="0"/>
              <a:t>including the ones we will talk about in segment 3 of this presentation, provide automated testing facilities. This gives you the ability to simulate the failure or temporary unavailability of one or more services in your application and make sure the resiliency features you have designed actually work to keep the application functional. Two functions that can help to provide this resiliency are the use of circuit breakers and bulkheads. So as I said before open source </a:t>
            </a:r>
            <a:r>
              <a:rPr lang="en-US" dirty="0" smtClean="0"/>
              <a:t>mesh </a:t>
            </a:r>
            <a:r>
              <a:rPr lang="en-US" dirty="0"/>
              <a:t>functions can be used to solve many of the challenges of implementing </a:t>
            </a:r>
            <a:r>
              <a:rPr lang="en-US" dirty="0" err="1"/>
              <a:t>microservices</a:t>
            </a:r>
            <a:r>
              <a:rPr lang="en-US" dirty="0"/>
              <a:t>. Stay with me and move on to the next segment to find out how.</a:t>
            </a:r>
          </a:p>
          <a:p>
            <a:endParaRPr lang="en-US" dirty="0"/>
          </a:p>
        </p:txBody>
      </p:sp>
      <p:sp>
        <p:nvSpPr>
          <p:cNvPr id="4" name="Footer Placeholder 3"/>
          <p:cNvSpPr>
            <a:spLocks noGrp="1"/>
          </p:cNvSpPr>
          <p:nvPr>
            <p:ph type="ftr" sz="quarter" idx="10"/>
          </p:nvPr>
        </p:nvSpPr>
        <p:spPr/>
        <p:txBody>
          <a:bodyPr/>
          <a:lstStyle/>
          <a:p>
            <a:pPr>
              <a:defRPr/>
            </a:pPr>
            <a:r>
              <a:rPr lang="en-US" smtClean="0"/>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8</a:t>
            </a:fld>
            <a:endParaRPr lang="en-US"/>
          </a:p>
        </p:txBody>
      </p:sp>
    </p:spTree>
    <p:extLst>
      <p:ext uri="{BB962C8B-B14F-4D97-AF65-F5344CB8AC3E}">
        <p14:creationId xmlns:p14="http://schemas.microsoft.com/office/powerpoint/2010/main" val="909807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274638"/>
            <a:ext cx="7700963" cy="4332287"/>
          </a:xfrm>
        </p:spPr>
      </p:sp>
      <p:sp>
        <p:nvSpPr>
          <p:cNvPr id="3" name="Notes Placeholder 2"/>
          <p:cNvSpPr>
            <a:spLocks noGrp="1"/>
          </p:cNvSpPr>
          <p:nvPr>
            <p:ph type="body" idx="1"/>
          </p:nvPr>
        </p:nvSpPr>
        <p:spPr/>
        <p:txBody>
          <a:bodyPr/>
          <a:lstStyle/>
          <a:p>
            <a:pPr defTabSz="914319">
              <a:defRPr/>
            </a:pPr>
            <a:r>
              <a:rPr lang="en-US" dirty="0"/>
              <a:t>In this segment of the presentation, I will talk about common functions that are typical in </a:t>
            </a:r>
            <a:r>
              <a:rPr lang="en-US" dirty="0" smtClean="0"/>
              <a:t>service mesh, </a:t>
            </a:r>
            <a:r>
              <a:rPr lang="en-US" dirty="0"/>
              <a:t>functions like service registry, service discovery, automated testing, and some functions that can enhance the resiliency of cloud applications. I will talk about each of them at a conceptual level, which will hopefully help you to better understand the different implementations as you learn more.</a:t>
            </a:r>
          </a:p>
          <a:p>
            <a:endParaRPr lang="en-US" dirty="0"/>
          </a:p>
        </p:txBody>
      </p:sp>
      <p:sp>
        <p:nvSpPr>
          <p:cNvPr id="4" name="Footer Placeholder 3"/>
          <p:cNvSpPr>
            <a:spLocks noGrp="1"/>
          </p:cNvSpPr>
          <p:nvPr>
            <p:ph type="ftr" sz="quarter" idx="10"/>
          </p:nvPr>
        </p:nvSpPr>
        <p:spPr/>
        <p:txBody>
          <a:bodyPr/>
          <a:lstStyle/>
          <a:p>
            <a:pPr>
              <a:defRPr/>
            </a:pPr>
            <a:r>
              <a:rPr lang="en-US" smtClean="0"/>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9</a:t>
            </a:fld>
            <a:endParaRPr lang="en-US"/>
          </a:p>
        </p:txBody>
      </p:sp>
    </p:spTree>
    <p:extLst>
      <p:ext uri="{BB962C8B-B14F-4D97-AF65-F5344CB8AC3E}">
        <p14:creationId xmlns:p14="http://schemas.microsoft.com/office/powerpoint/2010/main" val="611552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274638"/>
            <a:ext cx="7700963" cy="4332287"/>
          </a:xfrm>
        </p:spPr>
      </p:sp>
      <p:sp>
        <p:nvSpPr>
          <p:cNvPr id="3" name="Notes Placeholder 2"/>
          <p:cNvSpPr>
            <a:spLocks noGrp="1"/>
          </p:cNvSpPr>
          <p:nvPr>
            <p:ph type="body" idx="1"/>
          </p:nvPr>
        </p:nvSpPr>
        <p:spPr/>
        <p:txBody>
          <a:bodyPr/>
          <a:lstStyle/>
          <a:p>
            <a:pPr defTabSz="914319">
              <a:defRPr/>
            </a:pPr>
            <a:r>
              <a:rPr lang="en-US" dirty="0"/>
              <a:t>Every </a:t>
            </a:r>
            <a:r>
              <a:rPr lang="en-US" dirty="0" smtClean="0"/>
              <a:t>mesh </a:t>
            </a:r>
            <a:r>
              <a:rPr lang="en-US" dirty="0"/>
              <a:t>implementation will have some kind of service registry. The service registry is a simple key value pair data store, maintaining a current list of all working service instances and their locations. As each service instance starts up, it will register itself with the service registry, either through its own client code or through a 3</a:t>
            </a:r>
            <a:r>
              <a:rPr lang="en-US" baseline="30000" dirty="0"/>
              <a:t>rd</a:t>
            </a:r>
            <a:r>
              <a:rPr lang="en-US" dirty="0"/>
              <a:t> party registrar function. For instance, your service instances might be implemented in containers that use the Kubernetes container cluster manager feature. Kubernetes provides a 3</a:t>
            </a:r>
            <a:r>
              <a:rPr lang="en-US" baseline="30000" dirty="0"/>
              <a:t>rd</a:t>
            </a:r>
            <a:r>
              <a:rPr lang="en-US" dirty="0"/>
              <a:t> party registrar service for those containers in its clusters. Once a service instance has registered its existence with the service registry, the service registry will use some kind of heartbeat mechanism, either in-bound or out-bound, to keep its list of instances current. Since the service registry is so critical to the implementation, it needs to be made highly available in some way. In the examples box, you see the names of several implementations of service registry that you will find in the marketplace. The picture for this chart and the ones that follow are from dzone.com, an excellent source of additional knowledge on the workings of service registry and service discovery, which we will talk about next. At the end of segment 3 of this presentation, it is part of a short list of reference sites that I found useful in building this presentation.</a:t>
            </a:r>
          </a:p>
          <a:p>
            <a:endParaRPr lang="en-US" dirty="0"/>
          </a:p>
        </p:txBody>
      </p:sp>
      <p:sp>
        <p:nvSpPr>
          <p:cNvPr id="4" name="Footer Placeholder 3"/>
          <p:cNvSpPr>
            <a:spLocks noGrp="1"/>
          </p:cNvSpPr>
          <p:nvPr>
            <p:ph type="ftr" sz="quarter" idx="10"/>
          </p:nvPr>
        </p:nvSpPr>
        <p:spPr/>
        <p:txBody>
          <a:bodyPr/>
          <a:lstStyle/>
          <a:p>
            <a:pPr>
              <a:defRPr/>
            </a:pPr>
            <a:r>
              <a:rPr lang="en-US" smtClean="0"/>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11</a:t>
            </a:fld>
            <a:endParaRPr lang="en-US"/>
          </a:p>
        </p:txBody>
      </p:sp>
    </p:spTree>
    <p:extLst>
      <p:ext uri="{BB962C8B-B14F-4D97-AF65-F5344CB8AC3E}">
        <p14:creationId xmlns:p14="http://schemas.microsoft.com/office/powerpoint/2010/main" val="12262867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10" name="Picture 3" descr="C:\!!Templates\Cross-brand_Ppt_template\Diagonal45Feath3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5925"/>
            <a:ext cx="4114800" cy="640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2"/>
          <p:cNvSpPr>
            <a:spLocks noGrp="1" noChangeArrowheads="1"/>
          </p:cNvSpPr>
          <p:nvPr>
            <p:ph type="ftr" sz="quarter" idx="10"/>
          </p:nvPr>
        </p:nvSpPr>
        <p:spPr>
          <a:xfrm>
            <a:off x="5120640" y="6477000"/>
            <a:ext cx="1894115" cy="174627"/>
          </a:xfrm>
        </p:spPr>
        <p:txBody>
          <a:bodyPr>
            <a:noAutofit/>
          </a:bodyPr>
          <a:lstStyle>
            <a:lvl1pPr algn="ctr">
              <a:defRPr sz="900">
                <a:latin typeface="+mn-lt"/>
              </a:defRPr>
            </a:lvl1pPr>
          </a:lstStyle>
          <a:p>
            <a:pPr>
              <a:defRPr/>
            </a:pPr>
            <a:r>
              <a:rPr lang="en-US" smtClean="0"/>
              <a:t>© Copyright IBM Corporation 2017</a:t>
            </a:r>
            <a:endParaRPr lang="en-US" dirty="0"/>
          </a:p>
        </p:txBody>
      </p:sp>
      <p:sp>
        <p:nvSpPr>
          <p:cNvPr id="11" name="Rectangle 20"/>
          <p:cNvSpPr>
            <a:spLocks noGrp="1" noChangeArrowheads="1"/>
          </p:cNvSpPr>
          <p:nvPr>
            <p:ph type="ctrTitle"/>
          </p:nvPr>
        </p:nvSpPr>
        <p:spPr bwMode="auto">
          <a:xfrm>
            <a:off x="4619565" y="1481328"/>
            <a:ext cx="6622627" cy="2165318"/>
          </a:xfrm>
          <a:extLst>
            <a:ext uri="{91240B29-F687-4F45-9708-019B960494DF}">
              <a14:hiddenLine xmlns:a14="http://schemas.microsoft.com/office/drawing/2010/main" w="9525" algn="ctr">
                <a:solidFill>
                  <a:schemeClr val="tx1"/>
                </a:solidFill>
                <a:miter lim="800000"/>
                <a:headEnd/>
                <a:tailEnd/>
              </a14:hiddenLine>
            </a:ext>
          </a:extLst>
        </p:spPr>
        <p:txBody>
          <a:bodyPr lIns="91440" tIns="30724" rIns="61448" bIns="30724" anchor="t"/>
          <a:lstStyle>
            <a:lvl1pPr>
              <a:defRPr sz="2800">
                <a:solidFill>
                  <a:srgbClr val="00649D"/>
                </a:solidFill>
              </a:defRPr>
            </a:lvl1pPr>
          </a:lstStyle>
          <a:p>
            <a:pPr lvl="0"/>
            <a:r>
              <a:rPr lang="en-US" noProof="0" smtClean="0"/>
              <a:t>Click to edit Master title style</a:t>
            </a:r>
            <a:endParaRPr lang="en-US" noProof="0" dirty="0" smtClean="0"/>
          </a:p>
        </p:txBody>
      </p:sp>
      <p:cxnSp>
        <p:nvCxnSpPr>
          <p:cNvPr id="9" name="Straight Connector 8"/>
          <p:cNvCxnSpPr/>
          <p:nvPr/>
        </p:nvCxnSpPr>
        <p:spPr bwMode="auto">
          <a:xfrm>
            <a:off x="0" y="6858000"/>
            <a:ext cx="12188952"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8952" cy="425019"/>
          </a:xfrm>
          <a:prstGeom prst="rect">
            <a:avLst/>
          </a:prstGeom>
        </p:spPr>
      </p:pic>
      <p:pic>
        <p:nvPicPr>
          <p:cNvPr id="12" name="Picture 3" descr="C:\!!Templates\Cross-brand_Ppt_template\Diagonal45Feath3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15925"/>
            <a:ext cx="4114800" cy="640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Connector 12"/>
          <p:cNvCxnSpPr/>
          <p:nvPr userDrawn="1"/>
        </p:nvCxnSpPr>
        <p:spPr bwMode="auto">
          <a:xfrm>
            <a:off x="0" y="6858000"/>
            <a:ext cx="12188952"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952" cy="425019"/>
          </a:xfrm>
          <a:prstGeom prst="rect">
            <a:avLst/>
          </a:prstGeom>
        </p:spPr>
      </p:pic>
      <p:sp>
        <p:nvSpPr>
          <p:cNvPr id="5" name="Rectangle 4"/>
          <p:cNvSpPr>
            <a:spLocks noChangeArrowheads="1"/>
          </p:cNvSpPr>
          <p:nvPr/>
        </p:nvSpPr>
        <p:spPr bwMode="gray">
          <a:xfrm>
            <a:off x="3448594" y="6477000"/>
            <a:ext cx="5329646" cy="32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0306" tIns="30145" rIns="60306" bIns="30145"/>
          <a:lstStyle>
            <a:lvl1pPr algn="l" defTabSz="614363">
              <a:defRPr>
                <a:solidFill>
                  <a:schemeClr val="tx1"/>
                </a:solidFill>
                <a:latin typeface="Arial" panose="020B0604020202020204" pitchFamily="34" charset="0"/>
              </a:defRPr>
            </a:lvl1pPr>
            <a:lvl2pPr marL="307975" algn="l" defTabSz="614363">
              <a:defRPr>
                <a:solidFill>
                  <a:schemeClr val="tx1"/>
                </a:solidFill>
                <a:latin typeface="Arial" panose="020B0604020202020204" pitchFamily="34" charset="0"/>
              </a:defRPr>
            </a:lvl2pPr>
            <a:lvl3pPr marL="614363" algn="l" defTabSz="614363">
              <a:defRPr>
                <a:solidFill>
                  <a:schemeClr val="tx1"/>
                </a:solidFill>
                <a:latin typeface="Arial" panose="020B0604020202020204" pitchFamily="34" charset="0"/>
              </a:defRPr>
            </a:lvl3pPr>
            <a:lvl4pPr marL="923925" algn="l" defTabSz="614363">
              <a:defRPr>
                <a:solidFill>
                  <a:schemeClr val="tx1"/>
                </a:solidFill>
                <a:latin typeface="Arial" panose="020B0604020202020204" pitchFamily="34" charset="0"/>
              </a:defRPr>
            </a:lvl4pPr>
            <a:lvl5pPr marL="1228725" algn="l" defTabSz="614363">
              <a:defRPr>
                <a:solidFill>
                  <a:schemeClr val="tx1"/>
                </a:solidFill>
                <a:latin typeface="Arial" panose="020B0604020202020204" pitchFamily="34" charset="0"/>
              </a:defRPr>
            </a:lvl5pPr>
            <a:lvl6pPr marL="1685925" defTabSz="614363" fontAlgn="base">
              <a:spcBef>
                <a:spcPct val="0"/>
              </a:spcBef>
              <a:spcAft>
                <a:spcPct val="0"/>
              </a:spcAft>
              <a:defRPr>
                <a:solidFill>
                  <a:schemeClr val="tx1"/>
                </a:solidFill>
                <a:latin typeface="Arial" panose="020B0604020202020204" pitchFamily="34" charset="0"/>
              </a:defRPr>
            </a:lvl6pPr>
            <a:lvl7pPr marL="2143125" defTabSz="614363" fontAlgn="base">
              <a:spcBef>
                <a:spcPct val="0"/>
              </a:spcBef>
              <a:spcAft>
                <a:spcPct val="0"/>
              </a:spcAft>
              <a:defRPr>
                <a:solidFill>
                  <a:schemeClr val="tx1"/>
                </a:solidFill>
                <a:latin typeface="Arial" panose="020B0604020202020204" pitchFamily="34" charset="0"/>
              </a:defRPr>
            </a:lvl7pPr>
            <a:lvl8pPr marL="2600325" defTabSz="614363" fontAlgn="base">
              <a:spcBef>
                <a:spcPct val="0"/>
              </a:spcBef>
              <a:spcAft>
                <a:spcPct val="0"/>
              </a:spcAft>
              <a:defRPr>
                <a:solidFill>
                  <a:schemeClr val="tx1"/>
                </a:solidFill>
                <a:latin typeface="Arial" panose="020B0604020202020204" pitchFamily="34" charset="0"/>
              </a:defRPr>
            </a:lvl8pPr>
            <a:lvl9pPr marL="3057525" defTabSz="614363" fontAlgn="base">
              <a:spcBef>
                <a:spcPct val="0"/>
              </a:spcBef>
              <a:spcAft>
                <a:spcPct val="0"/>
              </a:spcAft>
              <a:defRPr>
                <a:solidFill>
                  <a:schemeClr val="tx1"/>
                </a:solidFill>
                <a:latin typeface="Arial" panose="020B0604020202020204" pitchFamily="34" charset="0"/>
              </a:defRPr>
            </a:lvl9pPr>
          </a:lstStyle>
          <a:p>
            <a:pPr algn="l">
              <a:defRPr/>
            </a:pPr>
            <a:r>
              <a:rPr lang="en-US" sz="900" dirty="0" smtClean="0">
                <a:solidFill>
                  <a:srgbClr val="008ABF"/>
                </a:solidFill>
                <a:latin typeface="+mn-lt"/>
                <a:ea typeface="Verdana" panose="020B0604030504040204" pitchFamily="34" charset="0"/>
                <a:cs typeface="Verdana" panose="020B0604030504040204" pitchFamily="34" charset="0"/>
              </a:rPr>
              <a:t/>
            </a:r>
            <a:br>
              <a:rPr lang="en-US" sz="900" dirty="0" smtClean="0">
                <a:solidFill>
                  <a:srgbClr val="008ABF"/>
                </a:solidFill>
                <a:latin typeface="+mn-lt"/>
                <a:ea typeface="Verdana" panose="020B0604030504040204" pitchFamily="34" charset="0"/>
                <a:cs typeface="Verdana" panose="020B0604030504040204" pitchFamily="34" charset="0"/>
              </a:rPr>
            </a:br>
            <a:r>
              <a:rPr lang="en-US" sz="900" dirty="0" smtClean="0">
                <a:solidFill>
                  <a:srgbClr val="008ABF"/>
                </a:solidFill>
                <a:latin typeface="+mn-lt"/>
                <a:ea typeface="Verdana" panose="020B0604030504040204" pitchFamily="34" charset="0"/>
                <a:cs typeface="Verdana" panose="020B0604030504040204" pitchFamily="34" charset="0"/>
              </a:rPr>
              <a:t>Course materials may not be reproduced in whole or in part without the prior written permission of IBM.</a:t>
            </a:r>
          </a:p>
        </p:txBody>
      </p:sp>
    </p:spTree>
    <p:extLst>
      <p:ext uri="{BB962C8B-B14F-4D97-AF65-F5344CB8AC3E}">
        <p14:creationId xmlns:p14="http://schemas.microsoft.com/office/powerpoint/2010/main" val="312495698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548640"/>
            <a:ext cx="11795760" cy="457200"/>
          </a:xfrm>
        </p:spPr>
        <p:txBody>
          <a:bodyPr anchor="b"/>
          <a:lstStyle>
            <a:lvl1pPr>
              <a:defRPr sz="2400"/>
            </a:lvl1pPr>
          </a:lstStyle>
          <a:p>
            <a:r>
              <a:rPr lang="en-US" smtClean="0"/>
              <a:t>Click to edit Master title style</a:t>
            </a:r>
            <a:endParaRPr lang="en-US" dirty="0"/>
          </a:p>
        </p:txBody>
      </p:sp>
      <p:sp>
        <p:nvSpPr>
          <p:cNvPr id="3" name="Picture Placeholder 2"/>
          <p:cNvSpPr>
            <a:spLocks noGrp="1"/>
          </p:cNvSpPr>
          <p:nvPr>
            <p:ph type="pic" idx="1"/>
          </p:nvPr>
        </p:nvSpPr>
        <p:spPr>
          <a:xfrm>
            <a:off x="5183205" y="1284058"/>
            <a:ext cx="6169416" cy="4873705"/>
          </a:xfrm>
        </p:spPr>
        <p:txBody>
          <a:bodyPr/>
          <a:lstStyle>
            <a:lvl1pPr marL="0" indent="0">
              <a:buNone/>
              <a:defRPr sz="3600"/>
            </a:lvl1pPr>
            <a:lvl2pPr marL="668381" indent="0">
              <a:buNone/>
              <a:defRPr sz="4093"/>
            </a:lvl2pPr>
            <a:lvl3pPr marL="1336761" indent="0">
              <a:buNone/>
              <a:defRPr sz="3509"/>
            </a:lvl3pPr>
            <a:lvl4pPr marL="2005142" indent="0">
              <a:buNone/>
              <a:defRPr sz="2924"/>
            </a:lvl4pPr>
            <a:lvl5pPr marL="2673523" indent="0">
              <a:buNone/>
              <a:defRPr sz="2924"/>
            </a:lvl5pPr>
            <a:lvl6pPr marL="3341903" indent="0">
              <a:buNone/>
              <a:defRPr sz="2924"/>
            </a:lvl6pPr>
            <a:lvl7pPr marL="4010284" indent="0">
              <a:buNone/>
              <a:defRPr sz="2924"/>
            </a:lvl7pPr>
            <a:lvl8pPr marL="4678665" indent="0">
              <a:buNone/>
              <a:defRPr sz="2924"/>
            </a:lvl8pPr>
            <a:lvl9pPr marL="5347045" indent="0">
              <a:buNone/>
              <a:defRPr sz="2924"/>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839399" y="2323268"/>
            <a:ext cx="3932085" cy="3810773"/>
          </a:xfrm>
        </p:spPr>
        <p:txBody>
          <a:bodyPr/>
          <a:lstStyle>
            <a:lvl1pPr marL="0" indent="0">
              <a:buNone/>
              <a:defRPr sz="2000"/>
            </a:lvl1pPr>
            <a:lvl2pPr marL="668381" indent="0">
              <a:buNone/>
              <a:defRPr sz="2047"/>
            </a:lvl2pPr>
            <a:lvl3pPr marL="1336761" indent="0">
              <a:buNone/>
              <a:defRPr sz="1754"/>
            </a:lvl3pPr>
            <a:lvl4pPr marL="2005142" indent="0">
              <a:buNone/>
              <a:defRPr sz="1462"/>
            </a:lvl4pPr>
            <a:lvl5pPr marL="2673523" indent="0">
              <a:buNone/>
              <a:defRPr sz="1462"/>
            </a:lvl5pPr>
            <a:lvl6pPr marL="3341903" indent="0">
              <a:buNone/>
              <a:defRPr sz="1462"/>
            </a:lvl6pPr>
            <a:lvl7pPr marL="4010284" indent="0">
              <a:buNone/>
              <a:defRPr sz="1462"/>
            </a:lvl7pPr>
            <a:lvl8pPr marL="4678665" indent="0">
              <a:buNone/>
              <a:defRPr sz="1462"/>
            </a:lvl8pPr>
            <a:lvl9pPr marL="5347045" indent="0">
              <a:buNone/>
              <a:defRPr sz="1462"/>
            </a:lvl9pPr>
          </a:lstStyle>
          <a:p>
            <a:pPr lvl="0"/>
            <a:r>
              <a:rPr lang="en-US" smtClean="0"/>
              <a:t>Click to edit Master text styles</a:t>
            </a:r>
          </a:p>
        </p:txBody>
      </p:sp>
      <p:sp>
        <p:nvSpPr>
          <p:cNvPr id="5" name="Rectangle 10"/>
          <p:cNvSpPr>
            <a:spLocks noGrp="1" noChangeArrowheads="1"/>
          </p:cNvSpPr>
          <p:nvPr>
            <p:ph type="sldNum" sz="quarter" idx="10"/>
          </p:nvPr>
        </p:nvSpPr>
        <p:spPr>
          <a:ln/>
        </p:spPr>
        <p:txBody>
          <a:bodyPr/>
          <a:lstStyle>
            <a:lvl1pPr>
              <a:defRPr/>
            </a:lvl1pPr>
          </a:lstStyle>
          <a:p>
            <a:pPr>
              <a:defRPr/>
            </a:pPr>
            <a:fld id="{99953D35-9699-4B1B-B89E-F519F54DD493}" type="slidenum">
              <a:rPr lang="en-US" smtClean="0"/>
              <a:pPr>
                <a:defRPr/>
              </a:pPr>
              <a:t>‹#›</a:t>
            </a:fld>
            <a:endParaRPr lang="en-US" dirty="0"/>
          </a:p>
        </p:txBody>
      </p:sp>
      <p:sp>
        <p:nvSpPr>
          <p:cNvPr id="6" name="Rectangle 11"/>
          <p:cNvSpPr>
            <a:spLocks noGrp="1" noChangeArrowheads="1"/>
          </p:cNvSpPr>
          <p:nvPr>
            <p:ph type="ftr" sz="quarter" idx="11"/>
          </p:nvPr>
        </p:nvSpPr>
        <p:spPr>
          <a:ln/>
        </p:spPr>
        <p:txBody>
          <a:bodyPr/>
          <a:lstStyle>
            <a:lvl1pPr>
              <a:defRPr/>
            </a:lvl1pPr>
          </a:lstStyle>
          <a:p>
            <a:pPr>
              <a:defRPr/>
            </a:pPr>
            <a:r>
              <a:rPr lang="en-US" smtClean="0"/>
              <a:t>© Copyright IBM Corporation 2017</a:t>
            </a:r>
            <a:endParaRPr lang="en-US" dirty="0"/>
          </a:p>
        </p:txBody>
      </p:sp>
    </p:spTree>
    <p:extLst>
      <p:ext uri="{BB962C8B-B14F-4D97-AF65-F5344CB8AC3E}">
        <p14:creationId xmlns:p14="http://schemas.microsoft.com/office/powerpoint/2010/main" val="127316873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6887C73D-9F9A-4C0A-88F8-EFE21963CF98}"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smtClean="0"/>
              <a:t>© Copyright IBM Corporation 2017</a:t>
            </a:r>
            <a:endParaRPr lang="en-US" dirty="0"/>
          </a:p>
        </p:txBody>
      </p:sp>
    </p:spTree>
    <p:extLst>
      <p:ext uri="{BB962C8B-B14F-4D97-AF65-F5344CB8AC3E}">
        <p14:creationId xmlns:p14="http://schemas.microsoft.com/office/powerpoint/2010/main" val="4129213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5288" y="508258"/>
            <a:ext cx="2913957" cy="6078206"/>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73422" y="508258"/>
            <a:ext cx="8435469" cy="6078206"/>
          </a:xfrm>
        </p:spPr>
        <p:txBody>
          <a:bodyPr vert="eaVert"/>
          <a:lstStyle/>
          <a:p>
            <a:pPr lvl="0"/>
            <a:r>
              <a:rPr lang="en-US" smtClean="0"/>
              <a:t>Click to edit Master text styles</a:t>
            </a:r>
          </a:p>
          <a:p>
            <a:pPr lvl="1"/>
            <a:r>
              <a:rPr lang="en-US" smtClean="0"/>
              <a:t>Second level</a:t>
            </a:r>
          </a:p>
          <a:p>
            <a:pPr lvl="2"/>
            <a:r>
              <a:rPr lang="en-US" smtClean="0"/>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FD9A3CFC-1F6A-4639-BC10-5512BC8EFF38}"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smtClean="0"/>
              <a:t>© Copyright IBM Corporation 2017</a:t>
            </a:r>
            <a:endParaRPr lang="en-US" dirty="0"/>
          </a:p>
        </p:txBody>
      </p:sp>
    </p:spTree>
    <p:extLst>
      <p:ext uri="{BB962C8B-B14F-4D97-AF65-F5344CB8AC3E}">
        <p14:creationId xmlns:p14="http://schemas.microsoft.com/office/powerpoint/2010/main" val="135243109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over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256032" y="1239313"/>
            <a:ext cx="11795760" cy="2515126"/>
          </a:xfrm>
        </p:spPr>
        <p:txBody>
          <a:bodyPr/>
          <a:lstStyle>
            <a:lvl4pPr marL="679984" indent="0">
              <a:buNone/>
              <a:defRPr/>
            </a:lvl4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half" idx="2"/>
          </p:nvPr>
        </p:nvSpPr>
        <p:spPr>
          <a:xfrm>
            <a:off x="256032" y="3906841"/>
            <a:ext cx="11795760" cy="2679699"/>
          </a:xfrm>
        </p:spPr>
        <p:txBody>
          <a:bodyPr/>
          <a:lstStyle>
            <a:lvl4pPr marL="679984" indent="0">
              <a:buNone/>
              <a:defRPr/>
            </a:lvl4pPr>
          </a:lstStyle>
          <a:p>
            <a:pPr lvl="0"/>
            <a:r>
              <a:rPr lang="en-US" smtClean="0"/>
              <a:t>Click to edit Master text styles</a:t>
            </a:r>
          </a:p>
          <a:p>
            <a:pPr lvl="1"/>
            <a:r>
              <a:rPr lang="en-US" smtClean="0"/>
              <a:t>Second level</a:t>
            </a:r>
          </a:p>
          <a:p>
            <a:pPr lvl="2"/>
            <a:r>
              <a:rPr lang="en-US" smtClean="0"/>
              <a:t>Third level</a:t>
            </a:r>
          </a:p>
        </p:txBody>
      </p:sp>
      <p:sp>
        <p:nvSpPr>
          <p:cNvPr id="7" name="Title 1"/>
          <p:cNvSpPr>
            <a:spLocks noGrp="1"/>
          </p:cNvSpPr>
          <p:nvPr>
            <p:ph type="title"/>
          </p:nvPr>
        </p:nvSpPr>
        <p:spPr>
          <a:xfrm>
            <a:off x="256032" y="548640"/>
            <a:ext cx="11795760" cy="457200"/>
          </a:xfrm>
        </p:spPr>
        <p:txBody>
          <a:bodyPr/>
          <a:lstStyle/>
          <a:p>
            <a:r>
              <a:rPr lang="en-US" smtClean="0"/>
              <a:t>Click to edit Master title style</a:t>
            </a:r>
            <a:endParaRPr lang="en-US" dirty="0"/>
          </a:p>
        </p:txBody>
      </p:sp>
      <p:sp>
        <p:nvSpPr>
          <p:cNvPr id="5" name="Rectangle 10"/>
          <p:cNvSpPr>
            <a:spLocks noGrp="1" noChangeArrowheads="1"/>
          </p:cNvSpPr>
          <p:nvPr>
            <p:ph type="sldNum" sz="quarter" idx="10"/>
          </p:nvPr>
        </p:nvSpPr>
        <p:spPr>
          <a:ln/>
        </p:spPr>
        <p:txBody>
          <a:bodyPr/>
          <a:lstStyle>
            <a:lvl1pPr>
              <a:defRPr/>
            </a:lvl1pPr>
          </a:lstStyle>
          <a:p>
            <a:pPr>
              <a:defRPr/>
            </a:pPr>
            <a:fld id="{2FEFAB30-862A-4B6A-9A26-7B9166A3E494}" type="slidenum">
              <a:rPr lang="en-US" smtClean="0"/>
              <a:pPr>
                <a:defRPr/>
              </a:pPr>
              <a:t>‹#›</a:t>
            </a:fld>
            <a:endParaRPr lang="en-US" dirty="0"/>
          </a:p>
        </p:txBody>
      </p:sp>
      <p:sp>
        <p:nvSpPr>
          <p:cNvPr id="6" name="Rectangle 11"/>
          <p:cNvSpPr>
            <a:spLocks noGrp="1" noChangeArrowheads="1"/>
          </p:cNvSpPr>
          <p:nvPr>
            <p:ph type="ftr" sz="quarter" idx="11"/>
          </p:nvPr>
        </p:nvSpPr>
        <p:spPr>
          <a:ln/>
        </p:spPr>
        <p:txBody>
          <a:bodyPr/>
          <a:lstStyle>
            <a:lvl1pPr>
              <a:defRPr/>
            </a:lvl1pPr>
          </a:lstStyle>
          <a:p>
            <a:pPr>
              <a:defRPr/>
            </a:pPr>
            <a:r>
              <a:rPr lang="en-US" smtClean="0"/>
              <a:t>© Copyright IBM Corporation 2017</a:t>
            </a:r>
            <a:endParaRPr lang="en-US" dirty="0"/>
          </a:p>
        </p:txBody>
      </p:sp>
    </p:spTree>
    <p:extLst>
      <p:ext uri="{BB962C8B-B14F-4D97-AF65-F5344CB8AC3E}">
        <p14:creationId xmlns:p14="http://schemas.microsoft.com/office/powerpoint/2010/main" val="271885715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Clip Art and Text">
    <p:spTree>
      <p:nvGrpSpPr>
        <p:cNvPr id="1" name=""/>
        <p:cNvGrpSpPr/>
        <p:nvPr/>
      </p:nvGrpSpPr>
      <p:grpSpPr>
        <a:xfrm>
          <a:off x="0" y="0"/>
          <a:ext cx="0" cy="0"/>
          <a:chOff x="0" y="0"/>
          <a:chExt cx="0" cy="0"/>
        </a:xfrm>
      </p:grpSpPr>
      <p:sp>
        <p:nvSpPr>
          <p:cNvPr id="3" name="Online Image Placeholder 2"/>
          <p:cNvSpPr>
            <a:spLocks noGrp="1"/>
          </p:cNvSpPr>
          <p:nvPr>
            <p:ph type="clipArt" sz="half" idx="1"/>
          </p:nvPr>
        </p:nvSpPr>
        <p:spPr>
          <a:xfrm>
            <a:off x="256032" y="1239314"/>
            <a:ext cx="5594924" cy="5347151"/>
          </a:xfrm>
        </p:spPr>
        <p:txBody>
          <a:bodyPr/>
          <a:lstStyle/>
          <a:p>
            <a:pPr lvl="0"/>
            <a:r>
              <a:rPr lang="en-US" noProof="0" smtClean="0"/>
              <a:t>Click icon to add clip art</a:t>
            </a:r>
            <a:endParaRPr lang="en-US" noProof="0" dirty="0" smtClean="0"/>
          </a:p>
        </p:txBody>
      </p:sp>
      <p:sp>
        <p:nvSpPr>
          <p:cNvPr id="4" name="Text Placeholder 3"/>
          <p:cNvSpPr>
            <a:spLocks noGrp="1"/>
          </p:cNvSpPr>
          <p:nvPr>
            <p:ph type="body" sz="half" idx="2"/>
          </p:nvPr>
        </p:nvSpPr>
        <p:spPr>
          <a:xfrm>
            <a:off x="6265166" y="1239314"/>
            <a:ext cx="5744929" cy="5347151"/>
          </a:xfrm>
        </p:spPr>
        <p:txBody>
          <a:bodyPr/>
          <a:lstStyle>
            <a:lvl4pPr marL="679984" indent="0">
              <a:buNone/>
              <a:defRPr/>
            </a:lvl4pPr>
          </a:lstStyle>
          <a:p>
            <a:pPr lvl="0"/>
            <a:r>
              <a:rPr lang="en-US" smtClean="0"/>
              <a:t>Click to edit Master text styles</a:t>
            </a:r>
          </a:p>
          <a:p>
            <a:pPr lvl="1"/>
            <a:r>
              <a:rPr lang="en-US" smtClean="0"/>
              <a:t>Second level</a:t>
            </a:r>
          </a:p>
          <a:p>
            <a:pPr lvl="2"/>
            <a:r>
              <a:rPr lang="en-US" smtClean="0"/>
              <a:t>Third level</a:t>
            </a:r>
          </a:p>
        </p:txBody>
      </p:sp>
      <p:sp>
        <p:nvSpPr>
          <p:cNvPr id="7" name="Title 1"/>
          <p:cNvSpPr>
            <a:spLocks noGrp="1"/>
          </p:cNvSpPr>
          <p:nvPr>
            <p:ph type="title"/>
          </p:nvPr>
        </p:nvSpPr>
        <p:spPr>
          <a:xfrm>
            <a:off x="256032" y="548640"/>
            <a:ext cx="11795760" cy="457200"/>
          </a:xfrm>
        </p:spPr>
        <p:txBody>
          <a:bodyPr/>
          <a:lstStyle/>
          <a:p>
            <a:r>
              <a:rPr lang="en-US" smtClean="0"/>
              <a:t>Click to edit Master title style</a:t>
            </a:r>
            <a:endParaRPr lang="en-US" dirty="0"/>
          </a:p>
        </p:txBody>
      </p:sp>
      <p:sp>
        <p:nvSpPr>
          <p:cNvPr id="5" name="Rectangle 10"/>
          <p:cNvSpPr>
            <a:spLocks noGrp="1" noChangeArrowheads="1"/>
          </p:cNvSpPr>
          <p:nvPr>
            <p:ph type="sldNum" sz="quarter" idx="10"/>
          </p:nvPr>
        </p:nvSpPr>
        <p:spPr>
          <a:ln/>
        </p:spPr>
        <p:txBody>
          <a:bodyPr/>
          <a:lstStyle>
            <a:lvl1pPr>
              <a:defRPr/>
            </a:lvl1pPr>
          </a:lstStyle>
          <a:p>
            <a:pPr>
              <a:defRPr/>
            </a:pPr>
            <a:fld id="{8A6C1FD9-979D-4EE3-A78E-68716199577B}" type="slidenum">
              <a:rPr lang="en-US" smtClean="0"/>
              <a:pPr>
                <a:defRPr/>
              </a:pPr>
              <a:t>‹#›</a:t>
            </a:fld>
            <a:endParaRPr lang="en-US" dirty="0"/>
          </a:p>
        </p:txBody>
      </p:sp>
      <p:sp>
        <p:nvSpPr>
          <p:cNvPr id="6" name="Rectangle 11"/>
          <p:cNvSpPr>
            <a:spLocks noGrp="1" noChangeArrowheads="1"/>
          </p:cNvSpPr>
          <p:nvPr>
            <p:ph type="ftr" sz="quarter" idx="11"/>
          </p:nvPr>
        </p:nvSpPr>
        <p:spPr>
          <a:ln/>
        </p:spPr>
        <p:txBody>
          <a:bodyPr/>
          <a:lstStyle>
            <a:lvl1pPr>
              <a:defRPr/>
            </a:lvl1pPr>
          </a:lstStyle>
          <a:p>
            <a:pPr>
              <a:defRPr/>
            </a:pPr>
            <a:r>
              <a:rPr lang="en-US" smtClean="0"/>
              <a:t>© Copyright IBM Corporation 2017</a:t>
            </a:r>
            <a:endParaRPr lang="en-US" dirty="0"/>
          </a:p>
        </p:txBody>
      </p:sp>
    </p:spTree>
    <p:extLst>
      <p:ext uri="{BB962C8B-B14F-4D97-AF65-F5344CB8AC3E}">
        <p14:creationId xmlns:p14="http://schemas.microsoft.com/office/powerpoint/2010/main" val="263363061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56032" y="548640"/>
            <a:ext cx="11795760" cy="457200"/>
          </a:xfrm>
        </p:spPr>
        <p:txBody>
          <a:bodyPr/>
          <a:lstStyle/>
          <a:p>
            <a:r>
              <a:rPr lang="en-US" smtClean="0"/>
              <a:t>Click to edit Master title style</a:t>
            </a:r>
            <a:endParaRPr lang="en-US" dirty="0"/>
          </a:p>
        </p:txBody>
      </p:sp>
      <p:sp>
        <p:nvSpPr>
          <p:cNvPr id="3" name="Table Placeholder 2"/>
          <p:cNvSpPr>
            <a:spLocks noGrp="1"/>
          </p:cNvSpPr>
          <p:nvPr>
            <p:ph type="tbl" idx="1"/>
          </p:nvPr>
        </p:nvSpPr>
        <p:spPr>
          <a:xfrm>
            <a:off x="256032" y="1170432"/>
            <a:ext cx="11795760" cy="5513832"/>
          </a:xfrm>
        </p:spPr>
        <p:txBody>
          <a:bodyPr/>
          <a:lstStyle/>
          <a:p>
            <a:pPr lvl="0"/>
            <a:r>
              <a:rPr lang="en-US" noProof="0" smtClean="0"/>
              <a:t>Click icon to add table</a:t>
            </a:r>
            <a:endParaRPr lang="en-US" noProof="0" dirty="0" smtClean="0"/>
          </a:p>
        </p:txBody>
      </p:sp>
      <p:sp>
        <p:nvSpPr>
          <p:cNvPr id="4" name="Rectangle 10"/>
          <p:cNvSpPr>
            <a:spLocks noGrp="1" noChangeArrowheads="1"/>
          </p:cNvSpPr>
          <p:nvPr>
            <p:ph type="sldNum" sz="quarter" idx="10"/>
          </p:nvPr>
        </p:nvSpPr>
        <p:spPr>
          <a:ln/>
        </p:spPr>
        <p:txBody>
          <a:bodyPr/>
          <a:lstStyle>
            <a:lvl1pPr>
              <a:defRPr/>
            </a:lvl1pPr>
          </a:lstStyle>
          <a:p>
            <a:pPr>
              <a:defRPr/>
            </a:pPr>
            <a:fld id="{6B4A1FD4-ADD9-410C-BF6D-441AD3696669}"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smtClean="0"/>
              <a:t>© Copyright IBM Corporation 2017</a:t>
            </a:r>
            <a:endParaRPr lang="en-US" dirty="0"/>
          </a:p>
        </p:txBody>
      </p:sp>
    </p:spTree>
    <p:extLst>
      <p:ext uri="{BB962C8B-B14F-4D97-AF65-F5344CB8AC3E}">
        <p14:creationId xmlns:p14="http://schemas.microsoft.com/office/powerpoint/2010/main" val="214925551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Course Title">
    <p:spTree>
      <p:nvGrpSpPr>
        <p:cNvPr id="1" name=""/>
        <p:cNvGrpSpPr/>
        <p:nvPr/>
      </p:nvGrpSpPr>
      <p:grpSpPr>
        <a:xfrm>
          <a:off x="0" y="0"/>
          <a:ext cx="0" cy="0"/>
          <a:chOff x="0" y="0"/>
          <a:chExt cx="0" cy="0"/>
        </a:xfrm>
      </p:grpSpPr>
      <p:pic>
        <p:nvPicPr>
          <p:cNvPr id="1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15925"/>
            <a:ext cx="4114800" cy="640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7" descr="C:\!!Templates\Cross-brand_Ppt_template\!!Cover_title_illustration_Final-1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147" y="566739"/>
            <a:ext cx="2819400" cy="3177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a:spLocks noChangeArrowheads="1"/>
          </p:cNvSpPr>
          <p:nvPr/>
        </p:nvSpPr>
        <p:spPr bwMode="gray">
          <a:xfrm>
            <a:off x="3435530" y="6477000"/>
            <a:ext cx="5329645" cy="32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0306" tIns="30145" rIns="60306" bIns="30145"/>
          <a:lstStyle>
            <a:lvl1pPr algn="l" defTabSz="614363">
              <a:defRPr>
                <a:solidFill>
                  <a:schemeClr val="tx1"/>
                </a:solidFill>
                <a:latin typeface="Arial" panose="020B0604020202020204" pitchFamily="34" charset="0"/>
              </a:defRPr>
            </a:lvl1pPr>
            <a:lvl2pPr marL="307975" algn="l" defTabSz="614363">
              <a:defRPr>
                <a:solidFill>
                  <a:schemeClr val="tx1"/>
                </a:solidFill>
                <a:latin typeface="Arial" panose="020B0604020202020204" pitchFamily="34" charset="0"/>
              </a:defRPr>
            </a:lvl2pPr>
            <a:lvl3pPr marL="614363" algn="l" defTabSz="614363">
              <a:defRPr>
                <a:solidFill>
                  <a:schemeClr val="tx1"/>
                </a:solidFill>
                <a:latin typeface="Arial" panose="020B0604020202020204" pitchFamily="34" charset="0"/>
              </a:defRPr>
            </a:lvl3pPr>
            <a:lvl4pPr marL="923925" algn="l" defTabSz="614363">
              <a:defRPr>
                <a:solidFill>
                  <a:schemeClr val="tx1"/>
                </a:solidFill>
                <a:latin typeface="Arial" panose="020B0604020202020204" pitchFamily="34" charset="0"/>
              </a:defRPr>
            </a:lvl4pPr>
            <a:lvl5pPr marL="1228725" algn="l" defTabSz="614363">
              <a:defRPr>
                <a:solidFill>
                  <a:schemeClr val="tx1"/>
                </a:solidFill>
                <a:latin typeface="Arial" panose="020B0604020202020204" pitchFamily="34" charset="0"/>
              </a:defRPr>
            </a:lvl5pPr>
            <a:lvl6pPr marL="1685925" defTabSz="614363" fontAlgn="base">
              <a:spcBef>
                <a:spcPct val="0"/>
              </a:spcBef>
              <a:spcAft>
                <a:spcPct val="0"/>
              </a:spcAft>
              <a:defRPr>
                <a:solidFill>
                  <a:schemeClr val="tx1"/>
                </a:solidFill>
                <a:latin typeface="Arial" panose="020B0604020202020204" pitchFamily="34" charset="0"/>
              </a:defRPr>
            </a:lvl6pPr>
            <a:lvl7pPr marL="2143125" defTabSz="614363" fontAlgn="base">
              <a:spcBef>
                <a:spcPct val="0"/>
              </a:spcBef>
              <a:spcAft>
                <a:spcPct val="0"/>
              </a:spcAft>
              <a:defRPr>
                <a:solidFill>
                  <a:schemeClr val="tx1"/>
                </a:solidFill>
                <a:latin typeface="Arial" panose="020B0604020202020204" pitchFamily="34" charset="0"/>
              </a:defRPr>
            </a:lvl7pPr>
            <a:lvl8pPr marL="2600325" defTabSz="614363" fontAlgn="base">
              <a:spcBef>
                <a:spcPct val="0"/>
              </a:spcBef>
              <a:spcAft>
                <a:spcPct val="0"/>
              </a:spcAft>
              <a:defRPr>
                <a:solidFill>
                  <a:schemeClr val="tx1"/>
                </a:solidFill>
                <a:latin typeface="Arial" panose="020B0604020202020204" pitchFamily="34" charset="0"/>
              </a:defRPr>
            </a:lvl8pPr>
            <a:lvl9pPr marL="3057525" defTabSz="614363" fontAlgn="base">
              <a:spcBef>
                <a:spcPct val="0"/>
              </a:spcBef>
              <a:spcAft>
                <a:spcPct val="0"/>
              </a:spcAft>
              <a:defRPr>
                <a:solidFill>
                  <a:schemeClr val="tx1"/>
                </a:solidFill>
                <a:latin typeface="Arial" panose="020B0604020202020204" pitchFamily="34" charset="0"/>
              </a:defRPr>
            </a:lvl9pPr>
          </a:lstStyle>
          <a:p>
            <a:pPr algn="l">
              <a:defRPr/>
            </a:pPr>
            <a:r>
              <a:rPr lang="en-US" sz="900" dirty="0" smtClean="0">
                <a:solidFill>
                  <a:srgbClr val="008ABF"/>
                </a:solidFill>
                <a:latin typeface="Arial" panose="020B0604020202020204" pitchFamily="34" charset="0"/>
                <a:ea typeface="Verdana" panose="020B0604030504040204" pitchFamily="34" charset="0"/>
                <a:cs typeface="Arial" panose="020B0604020202020204" pitchFamily="34" charset="0"/>
              </a:rPr>
              <a:t/>
            </a:r>
            <a:br>
              <a:rPr lang="en-US" sz="900" dirty="0" smtClean="0">
                <a:solidFill>
                  <a:srgbClr val="008ABF"/>
                </a:solidFill>
                <a:latin typeface="Arial" panose="020B0604020202020204" pitchFamily="34" charset="0"/>
                <a:ea typeface="Verdana" panose="020B0604030504040204" pitchFamily="34" charset="0"/>
                <a:cs typeface="Arial" panose="020B0604020202020204" pitchFamily="34" charset="0"/>
              </a:rPr>
            </a:br>
            <a:r>
              <a:rPr lang="en-US" sz="900" dirty="0" smtClean="0">
                <a:solidFill>
                  <a:srgbClr val="008ABF"/>
                </a:solidFill>
                <a:latin typeface="Arial" panose="020B0604020202020204" pitchFamily="34" charset="0"/>
                <a:ea typeface="Verdana" panose="020B0604030504040204" pitchFamily="34" charset="0"/>
                <a:cs typeface="Arial" panose="020B0604020202020204" pitchFamily="34" charset="0"/>
              </a:rPr>
              <a:t>Course materials may not be reproduced in whole or in part without the prior written permission of IBM.</a:t>
            </a:r>
          </a:p>
        </p:txBody>
      </p:sp>
      <p:sp>
        <p:nvSpPr>
          <p:cNvPr id="8" name="Rectangle 12"/>
          <p:cNvSpPr>
            <a:spLocks noGrp="1" noChangeArrowheads="1"/>
          </p:cNvSpPr>
          <p:nvPr>
            <p:ph type="ftr" sz="quarter" idx="10"/>
          </p:nvPr>
        </p:nvSpPr>
        <p:spPr>
          <a:xfrm>
            <a:off x="5146766" y="6477000"/>
            <a:ext cx="1881051" cy="162720"/>
          </a:xfrm>
        </p:spPr>
        <p:txBody>
          <a:bodyPr>
            <a:noAutofit/>
          </a:bodyPr>
          <a:lstStyle>
            <a:lvl1pPr algn="l">
              <a:defRPr sz="900">
                <a:latin typeface="Arial" panose="020B0604020202020204" pitchFamily="34" charset="0"/>
                <a:cs typeface="Arial" panose="020B0604020202020204" pitchFamily="34" charset="0"/>
              </a:defRPr>
            </a:lvl1pPr>
          </a:lstStyle>
          <a:p>
            <a:pPr>
              <a:defRPr/>
            </a:pPr>
            <a:r>
              <a:rPr lang="en-US" smtClean="0"/>
              <a:t>© Copyright IBM Corporation 2017</a:t>
            </a:r>
            <a:endParaRPr lang="en-US" dirty="0"/>
          </a:p>
        </p:txBody>
      </p:sp>
      <p:sp>
        <p:nvSpPr>
          <p:cNvPr id="11" name="Rectangle 20"/>
          <p:cNvSpPr>
            <a:spLocks noGrp="1" noChangeArrowheads="1"/>
          </p:cNvSpPr>
          <p:nvPr>
            <p:ph type="ctrTitle" hasCustomPrompt="1"/>
          </p:nvPr>
        </p:nvSpPr>
        <p:spPr bwMode="auto">
          <a:xfrm>
            <a:off x="4616398" y="1481328"/>
            <a:ext cx="7385276" cy="2710800"/>
          </a:xfrm>
          <a:extLst>
            <a:ext uri="{91240B29-F687-4F45-9708-019B960494DF}">
              <a14:hiddenLine xmlns:a14="http://schemas.microsoft.com/office/drawing/2010/main" w="9525" algn="ctr">
                <a:solidFill>
                  <a:schemeClr val="tx1"/>
                </a:solidFill>
                <a:miter lim="800000"/>
                <a:headEnd/>
                <a:tailEnd/>
              </a14:hiddenLine>
            </a:ext>
          </a:extLst>
        </p:spPr>
        <p:txBody>
          <a:bodyPr lIns="91440" tIns="30724" rIns="61448" bIns="30724" anchor="t"/>
          <a:lstStyle>
            <a:lvl1pPr>
              <a:defRPr sz="2800">
                <a:solidFill>
                  <a:srgbClr val="00649D"/>
                </a:solidFill>
              </a:defRPr>
            </a:lvl1pPr>
          </a:lstStyle>
          <a:p>
            <a:pPr lvl="0"/>
            <a:r>
              <a:rPr lang="en-US" noProof="0" dirty="0" smtClean="0"/>
              <a:t>Course title</a:t>
            </a:r>
          </a:p>
        </p:txBody>
      </p:sp>
      <p:sp>
        <p:nvSpPr>
          <p:cNvPr id="13" name="TextBox 11"/>
          <p:cNvSpPr txBox="1">
            <a:spLocks noChangeArrowheads="1"/>
          </p:cNvSpPr>
          <p:nvPr/>
        </p:nvSpPr>
        <p:spPr bwMode="auto">
          <a:xfrm>
            <a:off x="4615249" y="4821239"/>
            <a:ext cx="7383126" cy="136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ts val="2300"/>
              </a:lnSpc>
            </a:pPr>
            <a:r>
              <a:rPr lang="en-US" sz="2000" dirty="0">
                <a:solidFill>
                  <a:srgbClr val="008ABF"/>
                </a:solidFill>
                <a:latin typeface="Arial" panose="020B0604020202020204" pitchFamily="34" charset="0"/>
              </a:rPr>
              <a:t>Course subtitle</a:t>
            </a:r>
            <a:br>
              <a:rPr lang="en-US" sz="2000" dirty="0">
                <a:solidFill>
                  <a:srgbClr val="008ABF"/>
                </a:solidFill>
                <a:latin typeface="Arial" panose="020B0604020202020204" pitchFamily="34" charset="0"/>
              </a:rPr>
            </a:br>
            <a:endParaRPr lang="en-US" sz="2000" dirty="0">
              <a:solidFill>
                <a:srgbClr val="008ABF"/>
              </a:solidFill>
              <a:latin typeface="Arial" panose="020B0604020202020204" pitchFamily="34" charset="0"/>
            </a:endParaRPr>
          </a:p>
        </p:txBody>
      </p:sp>
      <p:cxnSp>
        <p:nvCxnSpPr>
          <p:cNvPr id="4" name="Straight Connector 3"/>
          <p:cNvCxnSpPr/>
          <p:nvPr/>
        </p:nvCxnSpPr>
        <p:spPr bwMode="auto">
          <a:xfrm>
            <a:off x="0" y="6858000"/>
            <a:ext cx="12188952"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88952" cy="425017"/>
          </a:xfrm>
          <a:prstGeom prst="rect">
            <a:avLst/>
          </a:prstGeom>
        </p:spPr>
      </p:pic>
      <p:pic>
        <p:nvPicPr>
          <p:cNvPr id="10"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15925"/>
            <a:ext cx="4114800" cy="640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7" descr="C:\!!Templates\Cross-brand_Ppt_template\!!Cover_title_illustration_Final-1a.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3147" y="566739"/>
            <a:ext cx="2819400" cy="3177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1"/>
          <p:cNvSpPr txBox="1">
            <a:spLocks noChangeArrowheads="1"/>
          </p:cNvSpPr>
          <p:nvPr userDrawn="1"/>
        </p:nvSpPr>
        <p:spPr bwMode="auto">
          <a:xfrm>
            <a:off x="4615249" y="4821239"/>
            <a:ext cx="7383126" cy="136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ts val="2300"/>
              </a:lnSpc>
            </a:pPr>
            <a:r>
              <a:rPr lang="en-US" sz="2000" dirty="0">
                <a:solidFill>
                  <a:srgbClr val="008ABF"/>
                </a:solidFill>
                <a:latin typeface="Arial" panose="020B0604020202020204" pitchFamily="34" charset="0"/>
              </a:rPr>
              <a:t>Course subtitle</a:t>
            </a:r>
            <a:br>
              <a:rPr lang="en-US" sz="2000" dirty="0">
                <a:solidFill>
                  <a:srgbClr val="008ABF"/>
                </a:solidFill>
                <a:latin typeface="Arial" panose="020B0604020202020204" pitchFamily="34" charset="0"/>
              </a:rPr>
            </a:br>
            <a:endParaRPr lang="en-US" sz="2000" dirty="0">
              <a:solidFill>
                <a:srgbClr val="008ABF"/>
              </a:solidFill>
              <a:latin typeface="Arial" panose="020B0604020202020204" pitchFamily="34" charset="0"/>
            </a:endParaRPr>
          </a:p>
        </p:txBody>
      </p:sp>
      <p:cxnSp>
        <p:nvCxnSpPr>
          <p:cNvPr id="17" name="Straight Connector 16"/>
          <p:cNvCxnSpPr/>
          <p:nvPr userDrawn="1"/>
        </p:nvCxnSpPr>
        <p:spPr bwMode="auto">
          <a:xfrm>
            <a:off x="0" y="6858000"/>
            <a:ext cx="12188952"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pic>
        <p:nvPicPr>
          <p:cNvPr id="18" name="Picture 1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88952" cy="425017"/>
          </a:xfrm>
          <a:prstGeom prst="rect">
            <a:avLst/>
          </a:prstGeom>
        </p:spPr>
      </p:pic>
    </p:spTree>
    <p:extLst>
      <p:ext uri="{BB962C8B-B14F-4D97-AF65-F5344CB8AC3E}">
        <p14:creationId xmlns:p14="http://schemas.microsoft.com/office/powerpoint/2010/main" val="2789390966"/>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opic Title">
    <p:spTree>
      <p:nvGrpSpPr>
        <p:cNvPr id="1" name=""/>
        <p:cNvGrpSpPr/>
        <p:nvPr/>
      </p:nvGrpSpPr>
      <p:grpSpPr>
        <a:xfrm>
          <a:off x="0" y="0"/>
          <a:ext cx="0" cy="0"/>
          <a:chOff x="0" y="0"/>
          <a:chExt cx="0" cy="0"/>
        </a:xfrm>
      </p:grpSpPr>
      <p:pic>
        <p:nvPicPr>
          <p:cNvPr id="1029" name="Picture 5" descr="C:\!!Templates\Cross-brand_Ppt_template\Topic_diagonals_footer-roo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40955"/>
            <a:ext cx="4114800" cy="62103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20"/>
          <p:cNvSpPr>
            <a:spLocks noGrp="1" noChangeArrowheads="1"/>
          </p:cNvSpPr>
          <p:nvPr>
            <p:ph type="ctrTitle" hasCustomPrompt="1"/>
          </p:nvPr>
        </p:nvSpPr>
        <p:spPr bwMode="auto">
          <a:xfrm>
            <a:off x="4619565" y="1481328"/>
            <a:ext cx="6622627" cy="2165318"/>
          </a:xfrm>
          <a:extLst>
            <a:ext uri="{91240B29-F687-4F45-9708-019B960494DF}">
              <a14:hiddenLine xmlns:a14="http://schemas.microsoft.com/office/drawing/2010/main" w="9525" algn="ctr">
                <a:solidFill>
                  <a:schemeClr val="tx1"/>
                </a:solidFill>
                <a:miter lim="800000"/>
                <a:headEnd/>
                <a:tailEnd/>
              </a14:hiddenLine>
            </a:ext>
          </a:extLst>
        </p:spPr>
        <p:txBody>
          <a:bodyPr lIns="91440" tIns="30724" rIns="61448" bIns="30724" anchor="t"/>
          <a:lstStyle>
            <a:lvl1pPr>
              <a:defRPr sz="2800">
                <a:solidFill>
                  <a:srgbClr val="00649D"/>
                </a:solidFill>
              </a:defRPr>
            </a:lvl1pPr>
          </a:lstStyle>
          <a:p>
            <a:pPr lvl="0"/>
            <a:r>
              <a:rPr lang="en-US" noProof="0" dirty="0" smtClean="0"/>
              <a:t>Topic/lesson title</a:t>
            </a:r>
          </a:p>
        </p:txBody>
      </p:sp>
      <p:sp>
        <p:nvSpPr>
          <p:cNvPr id="12" name="Rectangle 10"/>
          <p:cNvSpPr>
            <a:spLocks noGrp="1" noChangeArrowheads="1"/>
          </p:cNvSpPr>
          <p:nvPr>
            <p:ph type="sldNum" sz="quarter" idx="10"/>
          </p:nvPr>
        </p:nvSpPr>
        <p:spPr>
          <a:xfrm>
            <a:off x="5573848" y="6681674"/>
            <a:ext cx="1102497" cy="165100"/>
          </a:xfrm>
          <a:ln/>
        </p:spPr>
        <p:txBody>
          <a:bodyPr/>
          <a:lstStyle>
            <a:lvl1pPr>
              <a:defRPr/>
            </a:lvl1pPr>
          </a:lstStyle>
          <a:p>
            <a:pPr>
              <a:defRPr/>
            </a:pPr>
            <a:fld id="{11A68DD8-55F1-4DDB-A894-47428CF80362}" type="slidenum">
              <a:rPr lang="en-US" smtClean="0"/>
              <a:pPr>
                <a:defRPr/>
              </a:pPr>
              <a:t>‹#›</a:t>
            </a:fld>
            <a:endParaRPr lang="en-US" dirty="0"/>
          </a:p>
        </p:txBody>
      </p:sp>
      <p:sp>
        <p:nvSpPr>
          <p:cNvPr id="13" name="Rectangle 11"/>
          <p:cNvSpPr>
            <a:spLocks noGrp="1" noChangeArrowheads="1"/>
          </p:cNvSpPr>
          <p:nvPr>
            <p:ph type="ftr" sz="quarter" idx="11"/>
          </p:nvPr>
        </p:nvSpPr>
        <p:spPr>
          <a:xfrm>
            <a:off x="10123713" y="6681674"/>
            <a:ext cx="1906403" cy="176326"/>
          </a:xfrm>
          <a:ln/>
        </p:spPr>
        <p:txBody>
          <a:bodyPr/>
          <a:lstStyle>
            <a:lvl1pPr>
              <a:defRPr/>
            </a:lvl1pPr>
          </a:lstStyle>
          <a:p>
            <a:pPr>
              <a:defRPr/>
            </a:pPr>
            <a:r>
              <a:rPr lang="en-US" smtClean="0"/>
              <a:t>© Copyright IBM Corporation 2017</a:t>
            </a:r>
            <a:endParaRPr lang="en-US" dirty="0"/>
          </a:p>
        </p:txBody>
      </p:sp>
      <p:cxnSp>
        <p:nvCxnSpPr>
          <p:cNvPr id="7" name="Straight Connector 6"/>
          <p:cNvCxnSpPr/>
          <p:nvPr/>
        </p:nvCxnSpPr>
        <p:spPr bwMode="auto">
          <a:xfrm>
            <a:off x="0" y="6858000"/>
            <a:ext cx="12188952"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pic>
        <p:nvPicPr>
          <p:cNvPr id="8" name="Picture 5" descr="C:\!!Templates\Cross-brand_Ppt_template\Topic_diagonals_footer-room.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40955"/>
            <a:ext cx="4114800" cy="62103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p:cNvCxnSpPr/>
          <p:nvPr userDrawn="1"/>
        </p:nvCxnSpPr>
        <p:spPr bwMode="auto">
          <a:xfrm>
            <a:off x="0" y="6858000"/>
            <a:ext cx="12188952"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spTree>
    <p:extLst>
      <p:ext uri="{BB962C8B-B14F-4D97-AF65-F5344CB8AC3E}">
        <p14:creationId xmlns:p14="http://schemas.microsoft.com/office/powerpoint/2010/main" val="25258282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10" name="Picture 3" descr="C:\!!Templates\Cross-brand_Ppt_template\Diagonal45Feath3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15925"/>
            <a:ext cx="4114800" cy="640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a:spLocks noChangeArrowheads="1"/>
          </p:cNvSpPr>
          <p:nvPr/>
        </p:nvSpPr>
        <p:spPr bwMode="gray">
          <a:xfrm>
            <a:off x="0" y="6477000"/>
            <a:ext cx="12188825" cy="32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0306" tIns="30145" rIns="60306" bIns="30145"/>
          <a:lstStyle>
            <a:lvl1pPr algn="l" defTabSz="614363">
              <a:defRPr>
                <a:solidFill>
                  <a:schemeClr val="tx1"/>
                </a:solidFill>
                <a:latin typeface="Arial" panose="020B0604020202020204" pitchFamily="34" charset="0"/>
              </a:defRPr>
            </a:lvl1pPr>
            <a:lvl2pPr marL="307975" algn="l" defTabSz="614363">
              <a:defRPr>
                <a:solidFill>
                  <a:schemeClr val="tx1"/>
                </a:solidFill>
                <a:latin typeface="Arial" panose="020B0604020202020204" pitchFamily="34" charset="0"/>
              </a:defRPr>
            </a:lvl2pPr>
            <a:lvl3pPr marL="614363" algn="l" defTabSz="614363">
              <a:defRPr>
                <a:solidFill>
                  <a:schemeClr val="tx1"/>
                </a:solidFill>
                <a:latin typeface="Arial" panose="020B0604020202020204" pitchFamily="34" charset="0"/>
              </a:defRPr>
            </a:lvl3pPr>
            <a:lvl4pPr marL="923925" algn="l" defTabSz="614363">
              <a:defRPr>
                <a:solidFill>
                  <a:schemeClr val="tx1"/>
                </a:solidFill>
                <a:latin typeface="Arial" panose="020B0604020202020204" pitchFamily="34" charset="0"/>
              </a:defRPr>
            </a:lvl4pPr>
            <a:lvl5pPr marL="1228725" algn="l" defTabSz="614363">
              <a:defRPr>
                <a:solidFill>
                  <a:schemeClr val="tx1"/>
                </a:solidFill>
                <a:latin typeface="Arial" panose="020B0604020202020204" pitchFamily="34" charset="0"/>
              </a:defRPr>
            </a:lvl5pPr>
            <a:lvl6pPr marL="1685925" defTabSz="614363" fontAlgn="base">
              <a:spcBef>
                <a:spcPct val="0"/>
              </a:spcBef>
              <a:spcAft>
                <a:spcPct val="0"/>
              </a:spcAft>
              <a:defRPr>
                <a:solidFill>
                  <a:schemeClr val="tx1"/>
                </a:solidFill>
                <a:latin typeface="Arial" panose="020B0604020202020204" pitchFamily="34" charset="0"/>
              </a:defRPr>
            </a:lvl6pPr>
            <a:lvl7pPr marL="2143125" defTabSz="614363" fontAlgn="base">
              <a:spcBef>
                <a:spcPct val="0"/>
              </a:spcBef>
              <a:spcAft>
                <a:spcPct val="0"/>
              </a:spcAft>
              <a:defRPr>
                <a:solidFill>
                  <a:schemeClr val="tx1"/>
                </a:solidFill>
                <a:latin typeface="Arial" panose="020B0604020202020204" pitchFamily="34" charset="0"/>
              </a:defRPr>
            </a:lvl7pPr>
            <a:lvl8pPr marL="2600325" defTabSz="614363" fontAlgn="base">
              <a:spcBef>
                <a:spcPct val="0"/>
              </a:spcBef>
              <a:spcAft>
                <a:spcPct val="0"/>
              </a:spcAft>
              <a:defRPr>
                <a:solidFill>
                  <a:schemeClr val="tx1"/>
                </a:solidFill>
                <a:latin typeface="Arial" panose="020B0604020202020204" pitchFamily="34" charset="0"/>
              </a:defRPr>
            </a:lvl8pPr>
            <a:lvl9pPr marL="3057525" defTabSz="614363" fontAlgn="base">
              <a:spcBef>
                <a:spcPct val="0"/>
              </a:spcBef>
              <a:spcAft>
                <a:spcPct val="0"/>
              </a:spcAft>
              <a:defRPr>
                <a:solidFill>
                  <a:schemeClr val="tx1"/>
                </a:solidFill>
                <a:latin typeface="Arial" panose="020B0604020202020204" pitchFamily="34" charset="0"/>
              </a:defRPr>
            </a:lvl9pPr>
          </a:lstStyle>
          <a:p>
            <a:pPr algn="ctr">
              <a:defRPr/>
            </a:pPr>
            <a:r>
              <a:rPr lang="en-US" sz="900" dirty="0" smtClean="0">
                <a:solidFill>
                  <a:srgbClr val="008ABF"/>
                </a:solidFill>
                <a:latin typeface="+mn-lt"/>
                <a:ea typeface="Verdana" panose="020B0604030504040204" pitchFamily="34" charset="0"/>
                <a:cs typeface="Verdana" panose="020B0604030504040204" pitchFamily="34" charset="0"/>
              </a:rPr>
              <a:t/>
            </a:r>
            <a:br>
              <a:rPr lang="en-US" sz="900" dirty="0" smtClean="0">
                <a:solidFill>
                  <a:srgbClr val="008ABF"/>
                </a:solidFill>
                <a:latin typeface="+mn-lt"/>
                <a:ea typeface="Verdana" panose="020B0604030504040204" pitchFamily="34" charset="0"/>
                <a:cs typeface="Verdana" panose="020B0604030504040204" pitchFamily="34" charset="0"/>
              </a:rPr>
            </a:br>
            <a:r>
              <a:rPr lang="en-US" sz="900" dirty="0" smtClean="0">
                <a:solidFill>
                  <a:srgbClr val="008ABF"/>
                </a:solidFill>
                <a:latin typeface="+mn-lt"/>
                <a:ea typeface="Verdana" panose="020B0604030504040204" pitchFamily="34" charset="0"/>
                <a:cs typeface="Verdana" panose="020B0604030504040204" pitchFamily="34" charset="0"/>
              </a:rPr>
              <a:t>Course materials may not be reproduced in whole or in part without the prior written permission of IBM.</a:t>
            </a:r>
          </a:p>
        </p:txBody>
      </p:sp>
      <p:sp>
        <p:nvSpPr>
          <p:cNvPr id="8" name="Rectangle 12"/>
          <p:cNvSpPr>
            <a:spLocks noGrp="1" noChangeArrowheads="1"/>
          </p:cNvSpPr>
          <p:nvPr>
            <p:ph type="ftr" sz="quarter" idx="10"/>
          </p:nvPr>
        </p:nvSpPr>
        <p:spPr>
          <a:xfrm>
            <a:off x="1" y="6510339"/>
            <a:ext cx="12193057" cy="141287"/>
          </a:xfrm>
        </p:spPr>
        <p:txBody>
          <a:bodyPr>
            <a:noAutofit/>
          </a:bodyPr>
          <a:lstStyle>
            <a:lvl1pPr algn="ctr">
              <a:defRPr sz="900">
                <a:latin typeface="+mn-lt"/>
              </a:defRPr>
            </a:lvl1pPr>
          </a:lstStyle>
          <a:p>
            <a:pPr>
              <a:defRPr/>
            </a:pPr>
            <a:r>
              <a:rPr lang="en-US" smtClean="0"/>
              <a:t>© Copyright IBM Corporation 2017</a:t>
            </a:r>
            <a:endParaRPr lang="en-US" dirty="0"/>
          </a:p>
        </p:txBody>
      </p:sp>
      <p:sp>
        <p:nvSpPr>
          <p:cNvPr id="11" name="Rectangle 20"/>
          <p:cNvSpPr>
            <a:spLocks noGrp="1" noChangeArrowheads="1"/>
          </p:cNvSpPr>
          <p:nvPr>
            <p:ph type="ctrTitle"/>
          </p:nvPr>
        </p:nvSpPr>
        <p:spPr bwMode="auto">
          <a:xfrm>
            <a:off x="4619565" y="1481328"/>
            <a:ext cx="6622627" cy="2165318"/>
          </a:xfrm>
          <a:extLst>
            <a:ext uri="{91240B29-F687-4F45-9708-019B960494DF}">
              <a14:hiddenLine xmlns:a14="http://schemas.microsoft.com/office/drawing/2010/main" w="9525" algn="ctr">
                <a:solidFill>
                  <a:schemeClr val="tx1"/>
                </a:solidFill>
                <a:miter lim="800000"/>
                <a:headEnd/>
                <a:tailEnd/>
              </a14:hiddenLine>
            </a:ext>
          </a:extLst>
        </p:spPr>
        <p:txBody>
          <a:bodyPr lIns="91440" tIns="30724" rIns="61448" bIns="30724" anchor="t"/>
          <a:lstStyle>
            <a:lvl1pPr>
              <a:defRPr sz="2800">
                <a:solidFill>
                  <a:srgbClr val="00649D"/>
                </a:solidFill>
              </a:defRPr>
            </a:lvl1pPr>
          </a:lstStyle>
          <a:p>
            <a:pPr lvl="0"/>
            <a:r>
              <a:rPr lang="en-US" noProof="0" dirty="0" smtClean="0"/>
              <a:t>Unit title</a:t>
            </a:r>
          </a:p>
        </p:txBody>
      </p:sp>
      <p:cxnSp>
        <p:nvCxnSpPr>
          <p:cNvPr id="9" name="Straight Connector 8"/>
          <p:cNvCxnSpPr/>
          <p:nvPr userDrawn="1"/>
        </p:nvCxnSpPr>
        <p:spPr bwMode="auto">
          <a:xfrm>
            <a:off x="0" y="6858000"/>
            <a:ext cx="12188952"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952" cy="425019"/>
          </a:xfrm>
          <a:prstGeom prst="rect">
            <a:avLst/>
          </a:prstGeom>
        </p:spPr>
      </p:pic>
    </p:spTree>
    <p:extLst>
      <p:ext uri="{BB962C8B-B14F-4D97-AF65-F5344CB8AC3E}">
        <p14:creationId xmlns:p14="http://schemas.microsoft.com/office/powerpoint/2010/main" val="312495698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and Text over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256032" y="1239313"/>
            <a:ext cx="11795760" cy="2515126"/>
          </a:xfrm>
        </p:spPr>
        <p:txBody>
          <a:bodyPr/>
          <a:lstStyle>
            <a:lvl4pPr marL="679984" indent="0">
              <a:buNone/>
              <a:defRPr/>
            </a:lvl4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Content Placeholder 3"/>
          <p:cNvSpPr>
            <a:spLocks noGrp="1"/>
          </p:cNvSpPr>
          <p:nvPr>
            <p:ph sz="half" idx="2"/>
          </p:nvPr>
        </p:nvSpPr>
        <p:spPr>
          <a:xfrm>
            <a:off x="256032" y="3906841"/>
            <a:ext cx="11795760" cy="2679699"/>
          </a:xfrm>
        </p:spPr>
        <p:txBody>
          <a:bodyPr/>
          <a:lstStyle>
            <a:lvl4pPr marL="679984" indent="0">
              <a:buNone/>
              <a:defRPr/>
            </a:lvl4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itle 1"/>
          <p:cNvSpPr>
            <a:spLocks noGrp="1"/>
          </p:cNvSpPr>
          <p:nvPr>
            <p:ph type="title"/>
          </p:nvPr>
        </p:nvSpPr>
        <p:spPr>
          <a:xfrm>
            <a:off x="256032" y="548640"/>
            <a:ext cx="11795760" cy="457200"/>
          </a:xfrm>
        </p:spPr>
        <p:txBody>
          <a:bodyPr/>
          <a:lstStyle/>
          <a:p>
            <a:r>
              <a:rPr lang="en-US" dirty="0" smtClean="0"/>
              <a:t>Click to edit Master title style</a:t>
            </a:r>
            <a:endParaRPr lang="en-US" dirty="0"/>
          </a:p>
        </p:txBody>
      </p:sp>
      <p:sp>
        <p:nvSpPr>
          <p:cNvPr id="5" name="Rectangle 10"/>
          <p:cNvSpPr>
            <a:spLocks noGrp="1" noChangeArrowheads="1"/>
          </p:cNvSpPr>
          <p:nvPr>
            <p:ph type="sldNum" sz="quarter" idx="10"/>
          </p:nvPr>
        </p:nvSpPr>
        <p:spPr>
          <a:ln/>
        </p:spPr>
        <p:txBody>
          <a:bodyPr/>
          <a:lstStyle>
            <a:lvl1pPr>
              <a:defRPr/>
            </a:lvl1pPr>
          </a:lstStyle>
          <a:p>
            <a:pPr>
              <a:defRPr/>
            </a:pPr>
            <a:fld id="{2FEFAB30-862A-4B6A-9A26-7B9166A3E494}" type="slidenum">
              <a:rPr lang="en-US"/>
              <a:pPr>
                <a:defRPr/>
              </a:pPr>
              <a:t>‹#›</a:t>
            </a:fld>
            <a:endParaRPr lang="en-US" dirty="0"/>
          </a:p>
        </p:txBody>
      </p:sp>
      <p:sp>
        <p:nvSpPr>
          <p:cNvPr id="6" name="Rectangle 11"/>
          <p:cNvSpPr>
            <a:spLocks noGrp="1" noChangeArrowheads="1"/>
          </p:cNvSpPr>
          <p:nvPr>
            <p:ph type="ftr" sz="quarter" idx="11"/>
          </p:nvPr>
        </p:nvSpPr>
        <p:spPr>
          <a:ln/>
        </p:spPr>
        <p:txBody>
          <a:bodyPr/>
          <a:lstStyle>
            <a:lvl1pPr>
              <a:defRPr/>
            </a:lvl1pPr>
          </a:lstStyle>
          <a:p>
            <a:pPr>
              <a:defRPr/>
            </a:pPr>
            <a:r>
              <a:rPr lang="en-US" smtClean="0"/>
              <a:t>© Copyright IBM Corporation 2017</a:t>
            </a:r>
            <a:endParaRPr lang="en-US" dirty="0"/>
          </a:p>
        </p:txBody>
      </p:sp>
    </p:spTree>
    <p:extLst>
      <p:ext uri="{BB962C8B-B14F-4D97-AF65-F5344CB8AC3E}">
        <p14:creationId xmlns:p14="http://schemas.microsoft.com/office/powerpoint/2010/main" val="271885715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228600" indent="-228600">
              <a:buFont typeface="Arial" panose="020B0604020202020204" pitchFamily="34" charset="0"/>
              <a:buChar char="•"/>
              <a:defRPr/>
            </a:lvl1pPr>
            <a:lvl2pPr marL="457200" indent="-228600">
              <a:buFont typeface="Wingdings" panose="05000000000000000000" pitchFamily="2" charset="2"/>
              <a:buChar char="§"/>
              <a:defRPr/>
            </a:lvl2pPr>
            <a:lvl3pPr marL="685800" indent="-228600">
              <a:buFont typeface="Arial" panose="020B0604020202020204" pitchFamily="34" charset="0"/>
              <a:buChar char="−"/>
              <a:defRPr/>
            </a:lvl3pPr>
            <a:lvl4pPr marL="679984" indent="0">
              <a:buNone/>
              <a:defRPr/>
            </a:lvl4pPr>
          </a:lstStyle>
          <a:p>
            <a:pPr lvl="0"/>
            <a:r>
              <a:rPr lang="en-US" smtClean="0"/>
              <a:t>Click to edit Master text styles</a:t>
            </a:r>
          </a:p>
          <a:p>
            <a:pPr lvl="1"/>
            <a:r>
              <a:rPr lang="en-US" smtClean="0"/>
              <a:t>Second level</a:t>
            </a:r>
          </a:p>
          <a:p>
            <a:pPr lvl="2"/>
            <a:r>
              <a:rPr lang="en-US" smtClean="0"/>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11A68DD8-55F1-4DDB-A894-47428CF80362}" type="slidenum">
              <a:rPr lang="en-US" smtClean="0"/>
              <a:pPr>
                <a:defRPr/>
              </a:pPr>
              <a:t>‹#›</a:t>
            </a:fld>
            <a:endParaRPr lang="en-US" dirty="0"/>
          </a:p>
        </p:txBody>
      </p:sp>
      <p:sp>
        <p:nvSpPr>
          <p:cNvPr id="5" name="Rectangle 11"/>
          <p:cNvSpPr>
            <a:spLocks noGrp="1" noChangeArrowheads="1"/>
          </p:cNvSpPr>
          <p:nvPr>
            <p:ph type="ftr" sz="quarter" idx="11"/>
          </p:nvPr>
        </p:nvSpPr>
        <p:spPr>
          <a:xfrm>
            <a:off x="10123903" y="6681674"/>
            <a:ext cx="1919466" cy="176326"/>
          </a:xfrm>
          <a:ln/>
        </p:spPr>
        <p:txBody>
          <a:bodyPr/>
          <a:lstStyle>
            <a:lvl1pPr>
              <a:defRPr/>
            </a:lvl1pPr>
          </a:lstStyle>
          <a:p>
            <a:pPr>
              <a:defRPr/>
            </a:pPr>
            <a:r>
              <a:rPr lang="en-US" dirty="0" smtClean="0"/>
              <a:t>© Copyright IBM Corporation 2017</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2003656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Clip Art and Text">
    <p:spTree>
      <p:nvGrpSpPr>
        <p:cNvPr id="1" name=""/>
        <p:cNvGrpSpPr/>
        <p:nvPr/>
      </p:nvGrpSpPr>
      <p:grpSpPr>
        <a:xfrm>
          <a:off x="0" y="0"/>
          <a:ext cx="0" cy="0"/>
          <a:chOff x="0" y="0"/>
          <a:chExt cx="0" cy="0"/>
        </a:xfrm>
      </p:grpSpPr>
      <p:sp>
        <p:nvSpPr>
          <p:cNvPr id="3" name="Online Image Placeholder 2"/>
          <p:cNvSpPr>
            <a:spLocks noGrp="1"/>
          </p:cNvSpPr>
          <p:nvPr>
            <p:ph type="clipArt" sz="half" idx="1"/>
          </p:nvPr>
        </p:nvSpPr>
        <p:spPr>
          <a:xfrm>
            <a:off x="256032" y="1239314"/>
            <a:ext cx="5594924" cy="5347151"/>
          </a:xfrm>
        </p:spPr>
        <p:txBody>
          <a:bodyPr/>
          <a:lstStyle/>
          <a:p>
            <a:pPr lvl="0"/>
            <a:endParaRPr lang="en-US" noProof="0" dirty="0" smtClean="0"/>
          </a:p>
        </p:txBody>
      </p:sp>
      <p:sp>
        <p:nvSpPr>
          <p:cNvPr id="4" name="Text Placeholder 3"/>
          <p:cNvSpPr>
            <a:spLocks noGrp="1"/>
          </p:cNvSpPr>
          <p:nvPr>
            <p:ph type="body" sz="half" idx="2"/>
          </p:nvPr>
        </p:nvSpPr>
        <p:spPr>
          <a:xfrm>
            <a:off x="6265166" y="1239314"/>
            <a:ext cx="5744929" cy="5347151"/>
          </a:xfrm>
        </p:spPr>
        <p:txBody>
          <a:bodyPr/>
          <a:lstStyle>
            <a:lvl4pPr marL="679984" indent="0">
              <a:buNone/>
              <a:defRPr/>
            </a:lvl4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itle 1"/>
          <p:cNvSpPr>
            <a:spLocks noGrp="1"/>
          </p:cNvSpPr>
          <p:nvPr>
            <p:ph type="title"/>
          </p:nvPr>
        </p:nvSpPr>
        <p:spPr>
          <a:xfrm>
            <a:off x="256032" y="548640"/>
            <a:ext cx="11795760" cy="457200"/>
          </a:xfrm>
        </p:spPr>
        <p:txBody>
          <a:bodyPr/>
          <a:lstStyle/>
          <a:p>
            <a:r>
              <a:rPr lang="en-US" dirty="0" smtClean="0"/>
              <a:t>Click to edit Master title style</a:t>
            </a:r>
            <a:endParaRPr lang="en-US" dirty="0"/>
          </a:p>
        </p:txBody>
      </p:sp>
      <p:sp>
        <p:nvSpPr>
          <p:cNvPr id="5" name="Rectangle 10"/>
          <p:cNvSpPr>
            <a:spLocks noGrp="1" noChangeArrowheads="1"/>
          </p:cNvSpPr>
          <p:nvPr>
            <p:ph type="sldNum" sz="quarter" idx="10"/>
          </p:nvPr>
        </p:nvSpPr>
        <p:spPr>
          <a:ln/>
        </p:spPr>
        <p:txBody>
          <a:bodyPr/>
          <a:lstStyle>
            <a:lvl1pPr>
              <a:defRPr/>
            </a:lvl1pPr>
          </a:lstStyle>
          <a:p>
            <a:pPr>
              <a:defRPr/>
            </a:pPr>
            <a:fld id="{8A6C1FD9-979D-4EE3-A78E-68716199577B}" type="slidenum">
              <a:rPr lang="en-US"/>
              <a:pPr>
                <a:defRPr/>
              </a:pPr>
              <a:t>‹#›</a:t>
            </a:fld>
            <a:endParaRPr lang="en-US" dirty="0"/>
          </a:p>
        </p:txBody>
      </p:sp>
      <p:sp>
        <p:nvSpPr>
          <p:cNvPr id="6" name="Rectangle 11"/>
          <p:cNvSpPr>
            <a:spLocks noGrp="1" noChangeArrowheads="1"/>
          </p:cNvSpPr>
          <p:nvPr>
            <p:ph type="ftr" sz="quarter" idx="11"/>
          </p:nvPr>
        </p:nvSpPr>
        <p:spPr>
          <a:ln/>
        </p:spPr>
        <p:txBody>
          <a:bodyPr/>
          <a:lstStyle>
            <a:lvl1pPr>
              <a:defRPr/>
            </a:lvl1pPr>
          </a:lstStyle>
          <a:p>
            <a:pPr>
              <a:defRPr/>
            </a:pPr>
            <a:r>
              <a:rPr lang="en-US" smtClean="0"/>
              <a:t>© Copyright IBM Corporation 2017</a:t>
            </a:r>
            <a:endParaRPr lang="en-US" dirty="0"/>
          </a:p>
        </p:txBody>
      </p:sp>
    </p:spTree>
    <p:extLst>
      <p:ext uri="{BB962C8B-B14F-4D97-AF65-F5344CB8AC3E}">
        <p14:creationId xmlns:p14="http://schemas.microsoft.com/office/powerpoint/2010/main" val="263363061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Course Title">
    <p:spTree>
      <p:nvGrpSpPr>
        <p:cNvPr id="1" name=""/>
        <p:cNvGrpSpPr/>
        <p:nvPr/>
      </p:nvGrpSpPr>
      <p:grpSpPr>
        <a:xfrm>
          <a:off x="0" y="0"/>
          <a:ext cx="0" cy="0"/>
          <a:chOff x="0" y="0"/>
          <a:chExt cx="0" cy="0"/>
        </a:xfrm>
      </p:grpSpPr>
      <p:pic>
        <p:nvPicPr>
          <p:cNvPr id="1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15925"/>
            <a:ext cx="4114800" cy="640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7" descr="C:\!!Templates\Cross-brand_Ppt_template\!!Cover_title_illustration_Final-1a.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3147" y="566739"/>
            <a:ext cx="2819400" cy="3177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a:spLocks noChangeArrowheads="1"/>
          </p:cNvSpPr>
          <p:nvPr/>
        </p:nvSpPr>
        <p:spPr bwMode="gray">
          <a:xfrm>
            <a:off x="0" y="6477000"/>
            <a:ext cx="12188825" cy="32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0306" tIns="30145" rIns="60306" bIns="30145"/>
          <a:lstStyle>
            <a:lvl1pPr algn="l" defTabSz="614363">
              <a:defRPr>
                <a:solidFill>
                  <a:schemeClr val="tx1"/>
                </a:solidFill>
                <a:latin typeface="Arial" panose="020B0604020202020204" pitchFamily="34" charset="0"/>
              </a:defRPr>
            </a:lvl1pPr>
            <a:lvl2pPr marL="307975" algn="l" defTabSz="614363">
              <a:defRPr>
                <a:solidFill>
                  <a:schemeClr val="tx1"/>
                </a:solidFill>
                <a:latin typeface="Arial" panose="020B0604020202020204" pitchFamily="34" charset="0"/>
              </a:defRPr>
            </a:lvl2pPr>
            <a:lvl3pPr marL="614363" algn="l" defTabSz="614363">
              <a:defRPr>
                <a:solidFill>
                  <a:schemeClr val="tx1"/>
                </a:solidFill>
                <a:latin typeface="Arial" panose="020B0604020202020204" pitchFamily="34" charset="0"/>
              </a:defRPr>
            </a:lvl3pPr>
            <a:lvl4pPr marL="923925" algn="l" defTabSz="614363">
              <a:defRPr>
                <a:solidFill>
                  <a:schemeClr val="tx1"/>
                </a:solidFill>
                <a:latin typeface="Arial" panose="020B0604020202020204" pitchFamily="34" charset="0"/>
              </a:defRPr>
            </a:lvl4pPr>
            <a:lvl5pPr marL="1228725" algn="l" defTabSz="614363">
              <a:defRPr>
                <a:solidFill>
                  <a:schemeClr val="tx1"/>
                </a:solidFill>
                <a:latin typeface="Arial" panose="020B0604020202020204" pitchFamily="34" charset="0"/>
              </a:defRPr>
            </a:lvl5pPr>
            <a:lvl6pPr marL="1685925" defTabSz="614363" fontAlgn="base">
              <a:spcBef>
                <a:spcPct val="0"/>
              </a:spcBef>
              <a:spcAft>
                <a:spcPct val="0"/>
              </a:spcAft>
              <a:defRPr>
                <a:solidFill>
                  <a:schemeClr val="tx1"/>
                </a:solidFill>
                <a:latin typeface="Arial" panose="020B0604020202020204" pitchFamily="34" charset="0"/>
              </a:defRPr>
            </a:lvl6pPr>
            <a:lvl7pPr marL="2143125" defTabSz="614363" fontAlgn="base">
              <a:spcBef>
                <a:spcPct val="0"/>
              </a:spcBef>
              <a:spcAft>
                <a:spcPct val="0"/>
              </a:spcAft>
              <a:defRPr>
                <a:solidFill>
                  <a:schemeClr val="tx1"/>
                </a:solidFill>
                <a:latin typeface="Arial" panose="020B0604020202020204" pitchFamily="34" charset="0"/>
              </a:defRPr>
            </a:lvl7pPr>
            <a:lvl8pPr marL="2600325" defTabSz="614363" fontAlgn="base">
              <a:spcBef>
                <a:spcPct val="0"/>
              </a:spcBef>
              <a:spcAft>
                <a:spcPct val="0"/>
              </a:spcAft>
              <a:defRPr>
                <a:solidFill>
                  <a:schemeClr val="tx1"/>
                </a:solidFill>
                <a:latin typeface="Arial" panose="020B0604020202020204" pitchFamily="34" charset="0"/>
              </a:defRPr>
            </a:lvl8pPr>
            <a:lvl9pPr marL="3057525" defTabSz="614363" fontAlgn="base">
              <a:spcBef>
                <a:spcPct val="0"/>
              </a:spcBef>
              <a:spcAft>
                <a:spcPct val="0"/>
              </a:spcAft>
              <a:defRPr>
                <a:solidFill>
                  <a:schemeClr val="tx1"/>
                </a:solidFill>
                <a:latin typeface="Arial" panose="020B0604020202020204" pitchFamily="34" charset="0"/>
              </a:defRPr>
            </a:lvl9pPr>
          </a:lstStyle>
          <a:p>
            <a:pPr algn="ctr">
              <a:defRPr/>
            </a:pPr>
            <a:r>
              <a:rPr lang="en-US" sz="900" dirty="0" smtClean="0">
                <a:solidFill>
                  <a:srgbClr val="008ABF"/>
                </a:solidFill>
                <a:latin typeface="Arial" panose="020B0604020202020204" pitchFamily="34" charset="0"/>
                <a:ea typeface="Verdana" panose="020B0604030504040204" pitchFamily="34" charset="0"/>
                <a:cs typeface="Arial" panose="020B0604020202020204" pitchFamily="34" charset="0"/>
              </a:rPr>
              <a:t/>
            </a:r>
            <a:br>
              <a:rPr lang="en-US" sz="900" dirty="0" smtClean="0">
                <a:solidFill>
                  <a:srgbClr val="008ABF"/>
                </a:solidFill>
                <a:latin typeface="Arial" panose="020B0604020202020204" pitchFamily="34" charset="0"/>
                <a:ea typeface="Verdana" panose="020B0604030504040204" pitchFamily="34" charset="0"/>
                <a:cs typeface="Arial" panose="020B0604020202020204" pitchFamily="34" charset="0"/>
              </a:rPr>
            </a:br>
            <a:r>
              <a:rPr lang="en-US" sz="900" dirty="0" smtClean="0">
                <a:solidFill>
                  <a:srgbClr val="008ABF"/>
                </a:solidFill>
                <a:latin typeface="Arial" panose="020B0604020202020204" pitchFamily="34" charset="0"/>
                <a:ea typeface="Verdana" panose="020B0604030504040204" pitchFamily="34" charset="0"/>
                <a:cs typeface="Arial" panose="020B0604020202020204" pitchFamily="34" charset="0"/>
              </a:rPr>
              <a:t>Course materials may not be reproduced in whole or in part without the prior written permission of IBM.</a:t>
            </a:r>
          </a:p>
        </p:txBody>
      </p:sp>
      <p:sp>
        <p:nvSpPr>
          <p:cNvPr id="8" name="Rectangle 12"/>
          <p:cNvSpPr>
            <a:spLocks noGrp="1" noChangeArrowheads="1"/>
          </p:cNvSpPr>
          <p:nvPr>
            <p:ph type="ftr" sz="quarter" idx="10"/>
          </p:nvPr>
        </p:nvSpPr>
        <p:spPr>
          <a:xfrm>
            <a:off x="1" y="6510339"/>
            <a:ext cx="12193057" cy="141287"/>
          </a:xfrm>
        </p:spPr>
        <p:txBody>
          <a:bodyPr>
            <a:noAutofit/>
          </a:bodyPr>
          <a:lstStyle>
            <a:lvl1pPr algn="ctr">
              <a:defRPr sz="900">
                <a:latin typeface="Arial" panose="020B0604020202020204" pitchFamily="34" charset="0"/>
                <a:cs typeface="Arial" panose="020B0604020202020204" pitchFamily="34" charset="0"/>
              </a:defRPr>
            </a:lvl1pPr>
          </a:lstStyle>
          <a:p>
            <a:pPr>
              <a:defRPr/>
            </a:pPr>
            <a:r>
              <a:rPr lang="en-US" smtClean="0"/>
              <a:t>© Copyright IBM Corporation 2017</a:t>
            </a:r>
            <a:endParaRPr lang="en-US" dirty="0"/>
          </a:p>
        </p:txBody>
      </p:sp>
      <p:sp>
        <p:nvSpPr>
          <p:cNvPr id="11" name="Rectangle 20"/>
          <p:cNvSpPr>
            <a:spLocks noGrp="1" noChangeArrowheads="1"/>
          </p:cNvSpPr>
          <p:nvPr>
            <p:ph type="ctrTitle" hasCustomPrompt="1"/>
          </p:nvPr>
        </p:nvSpPr>
        <p:spPr bwMode="auto">
          <a:xfrm>
            <a:off x="4616398" y="1481328"/>
            <a:ext cx="7385276" cy="2710800"/>
          </a:xfrm>
          <a:extLst>
            <a:ext uri="{91240B29-F687-4F45-9708-019B960494DF}">
              <a14:hiddenLine xmlns:a14="http://schemas.microsoft.com/office/drawing/2010/main" w="9525" algn="ctr">
                <a:solidFill>
                  <a:schemeClr val="tx1"/>
                </a:solidFill>
                <a:miter lim="800000"/>
                <a:headEnd/>
                <a:tailEnd/>
              </a14:hiddenLine>
            </a:ext>
          </a:extLst>
        </p:spPr>
        <p:txBody>
          <a:bodyPr lIns="91440" tIns="30724" rIns="61448" bIns="30724" anchor="t"/>
          <a:lstStyle>
            <a:lvl1pPr>
              <a:defRPr sz="2800">
                <a:solidFill>
                  <a:srgbClr val="00649D"/>
                </a:solidFill>
              </a:defRPr>
            </a:lvl1pPr>
          </a:lstStyle>
          <a:p>
            <a:pPr lvl="0"/>
            <a:r>
              <a:rPr lang="en-US" noProof="0" dirty="0" smtClean="0"/>
              <a:t>Course title</a:t>
            </a:r>
          </a:p>
        </p:txBody>
      </p:sp>
      <p:sp>
        <p:nvSpPr>
          <p:cNvPr id="13" name="TextBox 11"/>
          <p:cNvSpPr txBox="1">
            <a:spLocks noChangeArrowheads="1"/>
          </p:cNvSpPr>
          <p:nvPr userDrawn="1"/>
        </p:nvSpPr>
        <p:spPr bwMode="auto">
          <a:xfrm>
            <a:off x="4615249" y="4821239"/>
            <a:ext cx="7383126" cy="136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ts val="2300"/>
              </a:lnSpc>
            </a:pPr>
            <a:r>
              <a:rPr lang="en-US" sz="2000" dirty="0">
                <a:solidFill>
                  <a:srgbClr val="008ABF"/>
                </a:solidFill>
                <a:latin typeface="Arial" panose="020B0604020202020204" pitchFamily="34" charset="0"/>
              </a:rPr>
              <a:t>Course </a:t>
            </a:r>
            <a:r>
              <a:rPr lang="en-US" sz="2000" dirty="0" smtClean="0">
                <a:solidFill>
                  <a:srgbClr val="008ABF"/>
                </a:solidFill>
                <a:latin typeface="Arial" panose="020B0604020202020204" pitchFamily="34" charset="0"/>
              </a:rPr>
              <a:t>subtitle (delete this text if no subtitle exists)</a:t>
            </a:r>
            <a:r>
              <a:rPr lang="en-US" sz="2000" dirty="0">
                <a:solidFill>
                  <a:srgbClr val="008ABF"/>
                </a:solidFill>
                <a:latin typeface="Arial" panose="020B0604020202020204" pitchFamily="34" charset="0"/>
              </a:rPr>
              <a:t/>
            </a:r>
            <a:br>
              <a:rPr lang="en-US" sz="2000" dirty="0">
                <a:solidFill>
                  <a:srgbClr val="008ABF"/>
                </a:solidFill>
                <a:latin typeface="Arial" panose="020B0604020202020204" pitchFamily="34" charset="0"/>
              </a:rPr>
            </a:br>
            <a:endParaRPr lang="en-US" sz="2000" dirty="0">
              <a:solidFill>
                <a:srgbClr val="008ABF"/>
              </a:solidFill>
              <a:latin typeface="Arial" panose="020B0604020202020204" pitchFamily="34" charset="0"/>
            </a:endParaRPr>
          </a:p>
        </p:txBody>
      </p:sp>
      <p:cxnSp>
        <p:nvCxnSpPr>
          <p:cNvPr id="4" name="Straight Connector 3"/>
          <p:cNvCxnSpPr/>
          <p:nvPr userDrawn="1"/>
        </p:nvCxnSpPr>
        <p:spPr bwMode="auto">
          <a:xfrm>
            <a:off x="0" y="6858000"/>
            <a:ext cx="12188952"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88952" cy="425017"/>
          </a:xfrm>
          <a:prstGeom prst="rect">
            <a:avLst/>
          </a:prstGeom>
        </p:spPr>
      </p:pic>
    </p:spTree>
    <p:extLst>
      <p:ext uri="{BB962C8B-B14F-4D97-AF65-F5344CB8AC3E}">
        <p14:creationId xmlns:p14="http://schemas.microsoft.com/office/powerpoint/2010/main" val="2789390966"/>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opic Title">
    <p:spTree>
      <p:nvGrpSpPr>
        <p:cNvPr id="1" name=""/>
        <p:cNvGrpSpPr/>
        <p:nvPr/>
      </p:nvGrpSpPr>
      <p:grpSpPr>
        <a:xfrm>
          <a:off x="0" y="0"/>
          <a:ext cx="0" cy="0"/>
          <a:chOff x="0" y="0"/>
          <a:chExt cx="0" cy="0"/>
        </a:xfrm>
      </p:grpSpPr>
      <p:pic>
        <p:nvPicPr>
          <p:cNvPr id="1029" name="Picture 5" descr="C:\!!Templates\Cross-brand_Ppt_template\Topic_diagonals_footer-room.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40955"/>
            <a:ext cx="4114800" cy="62103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20"/>
          <p:cNvSpPr>
            <a:spLocks noGrp="1" noChangeArrowheads="1"/>
          </p:cNvSpPr>
          <p:nvPr>
            <p:ph type="ctrTitle" hasCustomPrompt="1"/>
          </p:nvPr>
        </p:nvSpPr>
        <p:spPr bwMode="auto">
          <a:xfrm>
            <a:off x="4619565" y="1481328"/>
            <a:ext cx="6622627" cy="2165318"/>
          </a:xfrm>
          <a:extLst>
            <a:ext uri="{91240B29-F687-4F45-9708-019B960494DF}">
              <a14:hiddenLine xmlns:a14="http://schemas.microsoft.com/office/drawing/2010/main" w="9525" algn="ctr">
                <a:solidFill>
                  <a:schemeClr val="tx1"/>
                </a:solidFill>
                <a:miter lim="800000"/>
                <a:headEnd/>
                <a:tailEnd/>
              </a14:hiddenLine>
            </a:ext>
          </a:extLst>
        </p:spPr>
        <p:txBody>
          <a:bodyPr lIns="91440" tIns="30724" rIns="61448" bIns="30724" anchor="t"/>
          <a:lstStyle>
            <a:lvl1pPr>
              <a:defRPr sz="2800">
                <a:solidFill>
                  <a:srgbClr val="00649D"/>
                </a:solidFill>
              </a:defRPr>
            </a:lvl1pPr>
          </a:lstStyle>
          <a:p>
            <a:pPr lvl="0"/>
            <a:r>
              <a:rPr lang="en-US" noProof="0" dirty="0" smtClean="0"/>
              <a:t>Topic/lesson title</a:t>
            </a:r>
          </a:p>
        </p:txBody>
      </p:sp>
      <p:sp>
        <p:nvSpPr>
          <p:cNvPr id="12" name="Rectangle 10"/>
          <p:cNvSpPr>
            <a:spLocks noGrp="1" noChangeArrowheads="1"/>
          </p:cNvSpPr>
          <p:nvPr>
            <p:ph type="sldNum" sz="quarter" idx="10"/>
          </p:nvPr>
        </p:nvSpPr>
        <p:spPr>
          <a:xfrm>
            <a:off x="5573848" y="6681674"/>
            <a:ext cx="1102497" cy="165100"/>
          </a:xfrm>
          <a:ln/>
        </p:spPr>
        <p:txBody>
          <a:bodyPr/>
          <a:lstStyle>
            <a:lvl1pPr>
              <a:defRPr/>
            </a:lvl1pPr>
          </a:lstStyle>
          <a:p>
            <a:pPr>
              <a:defRPr/>
            </a:pPr>
            <a:fld id="{11A68DD8-55F1-4DDB-A894-47428CF80362}" type="slidenum">
              <a:rPr lang="en-US"/>
              <a:pPr>
                <a:defRPr/>
              </a:pPr>
              <a:t>‹#›</a:t>
            </a:fld>
            <a:endParaRPr lang="en-US" dirty="0"/>
          </a:p>
        </p:txBody>
      </p:sp>
      <p:sp>
        <p:nvSpPr>
          <p:cNvPr id="13" name="Rectangle 11"/>
          <p:cNvSpPr>
            <a:spLocks noGrp="1" noChangeArrowheads="1"/>
          </p:cNvSpPr>
          <p:nvPr>
            <p:ph type="ftr" sz="quarter" idx="11"/>
          </p:nvPr>
        </p:nvSpPr>
        <p:spPr>
          <a:xfrm>
            <a:off x="6964137" y="6681674"/>
            <a:ext cx="5065980" cy="165600"/>
          </a:xfrm>
          <a:ln/>
        </p:spPr>
        <p:txBody>
          <a:bodyPr/>
          <a:lstStyle>
            <a:lvl1pPr>
              <a:defRPr/>
            </a:lvl1pPr>
          </a:lstStyle>
          <a:p>
            <a:pPr>
              <a:defRPr/>
            </a:pPr>
            <a:r>
              <a:rPr lang="en-US" smtClean="0"/>
              <a:t>© Copyright IBM Corporation 2017</a:t>
            </a:r>
            <a:endParaRPr lang="en-US" dirty="0"/>
          </a:p>
        </p:txBody>
      </p:sp>
      <p:cxnSp>
        <p:nvCxnSpPr>
          <p:cNvPr id="7" name="Straight Connector 6"/>
          <p:cNvCxnSpPr/>
          <p:nvPr userDrawn="1"/>
        </p:nvCxnSpPr>
        <p:spPr bwMode="auto">
          <a:xfrm>
            <a:off x="0" y="6858000"/>
            <a:ext cx="12188952"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spTree>
    <p:extLst>
      <p:ext uri="{BB962C8B-B14F-4D97-AF65-F5344CB8AC3E}">
        <p14:creationId xmlns:p14="http://schemas.microsoft.com/office/powerpoint/2010/main" val="252582828"/>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cSld name="Title Slide 2">
    <p:spTree>
      <p:nvGrpSpPr>
        <p:cNvPr id="1" name=""/>
        <p:cNvGrpSpPr/>
        <p:nvPr/>
      </p:nvGrpSpPr>
      <p:grpSpPr>
        <a:xfrm>
          <a:off x="0" y="0"/>
          <a:ext cx="0" cy="0"/>
          <a:chOff x="0" y="0"/>
          <a:chExt cx="0" cy="0"/>
        </a:xfrm>
      </p:grpSpPr>
      <p:pic>
        <p:nvPicPr>
          <p:cNvPr id="10" name="Picture 44" descr="cover-wallerpaper"/>
          <p:cNvPicPr>
            <a:picLocks noChangeAspect="1" noChangeArrowheads="1"/>
          </p:cNvPicPr>
          <p:nvPr/>
        </p:nvPicPr>
        <p:blipFill>
          <a:blip r:embed="rId2" cstate="print"/>
          <a:srcRect/>
          <a:stretch>
            <a:fillRect/>
          </a:stretch>
        </p:blipFill>
        <p:spPr bwMode="auto">
          <a:xfrm>
            <a:off x="0" y="-57151"/>
            <a:ext cx="12188825" cy="5666317"/>
          </a:xfrm>
          <a:prstGeom prst="rect">
            <a:avLst/>
          </a:prstGeom>
          <a:noFill/>
          <a:ln w="9525">
            <a:noFill/>
            <a:miter lim="800000"/>
            <a:headEnd/>
            <a:tailEnd/>
          </a:ln>
        </p:spPr>
      </p:pic>
      <p:pic>
        <p:nvPicPr>
          <p:cNvPr id="11" name="Picture 5" descr="green-tri-color-logo"/>
          <p:cNvPicPr>
            <a:picLocks noChangeAspect="1" noChangeArrowheads="1"/>
          </p:cNvPicPr>
          <p:nvPr/>
        </p:nvPicPr>
        <p:blipFill>
          <a:blip r:embed="rId3"/>
          <a:srcRect/>
          <a:stretch>
            <a:fillRect/>
          </a:stretch>
        </p:blipFill>
        <p:spPr bwMode="auto">
          <a:xfrm>
            <a:off x="11213719" y="6354235"/>
            <a:ext cx="618583" cy="250444"/>
          </a:xfrm>
          <a:prstGeom prst="rect">
            <a:avLst/>
          </a:prstGeom>
          <a:noFill/>
          <a:ln w="9525">
            <a:noFill/>
            <a:miter lim="800000"/>
            <a:headEnd/>
            <a:tailEnd/>
          </a:ln>
        </p:spPr>
      </p:pic>
      <p:sp>
        <p:nvSpPr>
          <p:cNvPr id="12" name="Text Placeholder 5"/>
          <p:cNvSpPr>
            <a:spLocks noGrp="1"/>
          </p:cNvSpPr>
          <p:nvPr>
            <p:ph type="body" sz="quarter" idx="10" hasCustomPrompt="1"/>
          </p:nvPr>
        </p:nvSpPr>
        <p:spPr>
          <a:xfrm>
            <a:off x="487553" y="3703320"/>
            <a:ext cx="11372174" cy="338328"/>
          </a:xfrm>
        </p:spPr>
        <p:txBody>
          <a:bodyPr anchor="b" anchorCtr="0"/>
          <a:lstStyle>
            <a:lvl1pPr marL="0" indent="0">
              <a:spcBef>
                <a:spcPts val="1760"/>
              </a:spcBef>
              <a:buNone/>
              <a:defRPr sz="2933">
                <a:solidFill>
                  <a:schemeClr val="tx2"/>
                </a:solidFill>
              </a:defRPr>
            </a:lvl1pPr>
            <a:lvl5pPr>
              <a:buNone/>
              <a:defRPr/>
            </a:lvl5pPr>
          </a:lstStyle>
          <a:p>
            <a:pPr lvl="0"/>
            <a:r>
              <a:rPr lang="en-US" dirty="0" smtClean="0"/>
              <a:t>Subtitle of presentation in this location as long as needed</a:t>
            </a:r>
          </a:p>
        </p:txBody>
      </p:sp>
      <p:sp>
        <p:nvSpPr>
          <p:cNvPr id="13" name="Text Placeholder 7"/>
          <p:cNvSpPr>
            <a:spLocks noGrp="1"/>
          </p:cNvSpPr>
          <p:nvPr>
            <p:ph type="body" sz="quarter" idx="11" hasCustomPrompt="1"/>
          </p:nvPr>
        </p:nvSpPr>
        <p:spPr>
          <a:xfrm>
            <a:off x="487553" y="5120640"/>
            <a:ext cx="11372174" cy="487680"/>
          </a:xfrm>
        </p:spPr>
        <p:txBody>
          <a:bodyPr/>
          <a:lstStyle>
            <a:lvl1pPr marL="0" indent="0">
              <a:spcBef>
                <a:spcPts val="0"/>
              </a:spcBef>
              <a:buNone/>
              <a:defRPr sz="1600"/>
            </a:lvl1pPr>
          </a:lstStyle>
          <a:p>
            <a:pPr lvl="0"/>
            <a:r>
              <a:rPr lang="en-US" dirty="0" smtClean="0"/>
              <a:t>Name of presenter, Title of presenter if needed</a:t>
            </a:r>
            <a:br>
              <a:rPr lang="en-US" dirty="0" smtClean="0"/>
            </a:br>
            <a:r>
              <a:rPr lang="en-US" dirty="0" smtClean="0"/>
              <a:t>Date in local format</a:t>
            </a:r>
          </a:p>
        </p:txBody>
      </p:sp>
      <p:sp>
        <p:nvSpPr>
          <p:cNvPr id="14" name="Title 8"/>
          <p:cNvSpPr>
            <a:spLocks noGrp="1"/>
          </p:cNvSpPr>
          <p:nvPr>
            <p:ph type="title" hasCustomPrompt="1"/>
          </p:nvPr>
        </p:nvSpPr>
        <p:spPr>
          <a:xfrm>
            <a:off x="450987" y="2779174"/>
            <a:ext cx="11408740" cy="902811"/>
          </a:xfrm>
        </p:spPr>
        <p:txBody>
          <a:bodyPr anchor="b" anchorCtr="0"/>
          <a:lstStyle>
            <a:lvl1pPr>
              <a:defRPr sz="6400">
                <a:solidFill>
                  <a:srgbClr val="8CC63F"/>
                </a:solidFill>
              </a:defRPr>
            </a:lvl1pPr>
          </a:lstStyle>
          <a:p>
            <a:r>
              <a:rPr lang="en-US" dirty="0" smtClean="0"/>
              <a:t>IBM Presentation Title</a:t>
            </a:r>
            <a:endParaRPr lang="en-US" dirty="0"/>
          </a:p>
        </p:txBody>
      </p:sp>
    </p:spTree>
    <p:extLst>
      <p:ext uri="{BB962C8B-B14F-4D97-AF65-F5344CB8AC3E}">
        <p14:creationId xmlns:p14="http://schemas.microsoft.com/office/powerpoint/2010/main" val="1220590553"/>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6627716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7" name="Shape 37"/>
          <p:cNvSpPr>
            <a:spLocks noGrp="1"/>
          </p:cNvSpPr>
          <p:nvPr>
            <p:ph type="title"/>
          </p:nvPr>
        </p:nvSpPr>
        <p:spPr>
          <a:prstGeom prst="rect">
            <a:avLst/>
          </a:prstGeom>
        </p:spPr>
        <p:txBody>
          <a:bodyPr/>
          <a:lstStyle/>
          <a:p>
            <a:pPr lvl="0"/>
            <a:r>
              <a:rPr/>
              <a:t>Title Text</a:t>
            </a:r>
          </a:p>
        </p:txBody>
      </p:sp>
      <p:sp>
        <p:nvSpPr>
          <p:cNvPr id="38" name="Shape 38"/>
          <p:cNvSpPr>
            <a:spLocks noGrp="1"/>
          </p:cNvSpPr>
          <p:nvPr>
            <p:ph type="body" idx="1"/>
          </p:nvPr>
        </p:nvSpPr>
        <p:spPr>
          <a:prstGeom prst="rect">
            <a:avLst/>
          </a:prstGeom>
        </p:spPr>
        <p:txBody>
          <a:bodyPr/>
          <a:lstStyle>
            <a:lvl1pPr marL="251758" indent="-251758" algn="l" defTabSz="914038">
              <a:spcBef>
                <a:spcPts val="1125"/>
              </a:spcBef>
              <a:defRPr sz="2000">
                <a:latin typeface="Arial"/>
                <a:ea typeface="Arial"/>
                <a:cs typeface="Arial"/>
                <a:sym typeface="Helvetica Neue Light"/>
              </a:defRPr>
            </a:lvl1pPr>
            <a:lvl2pPr marL="564286" indent="-251758" algn="l" defTabSz="914038">
              <a:spcBef>
                <a:spcPts val="1125"/>
              </a:spcBef>
              <a:defRPr sz="2000">
                <a:latin typeface="Arial"/>
                <a:ea typeface="Arial"/>
                <a:cs typeface="Arial"/>
                <a:sym typeface="Helvetica Neue Light"/>
              </a:defRPr>
            </a:lvl2pPr>
            <a:lvl3pPr marL="876814" indent="-251758" algn="l" defTabSz="914038">
              <a:spcBef>
                <a:spcPts val="1125"/>
              </a:spcBef>
              <a:defRPr sz="2000">
                <a:latin typeface="Arial"/>
                <a:ea typeface="Arial"/>
                <a:cs typeface="Arial"/>
                <a:sym typeface="Helvetica Neue Light"/>
              </a:defRPr>
            </a:lvl3pPr>
            <a:lvl4pPr marL="1189342" indent="-251758" algn="l" defTabSz="914038">
              <a:spcBef>
                <a:spcPts val="1125"/>
              </a:spcBef>
              <a:defRPr sz="2000">
                <a:latin typeface="Arial"/>
                <a:ea typeface="Arial"/>
                <a:cs typeface="Arial"/>
                <a:sym typeface="Helvetica Neue Light"/>
              </a:defRPr>
            </a:lvl4pPr>
            <a:lvl5pPr marL="1501870" indent="-251758" algn="l" defTabSz="914038">
              <a:spcBef>
                <a:spcPts val="1125"/>
              </a:spcBef>
              <a:defRPr sz="2000">
                <a:latin typeface="Arial"/>
                <a:ea typeface="Arial"/>
                <a:cs typeface="Arial"/>
                <a:sym typeface="Helvetica Neue Light"/>
              </a:defRPr>
            </a:lvl5pPr>
          </a:lstStyle>
          <a:p>
            <a:pPr lvl="0"/>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 name="Shape 4"/>
          <p:cNvSpPr>
            <a:spLocks noGrp="1"/>
          </p:cNvSpPr>
          <p:nvPr>
            <p:ph type="sldNum" sz="quarter" idx="10"/>
          </p:nvPr>
        </p:nvSpPr>
        <p:spPr>
          <a:xfrm>
            <a:off x="111592" y="6567787"/>
            <a:ext cx="264846" cy="194221"/>
          </a:xfrm>
          <a:prstGeom prst="rect">
            <a:avLst/>
          </a:prstGeom>
          <a:ln/>
        </p:spPr>
        <p:txBody>
          <a:bodyPr lIns="64291" tIns="32146" rIns="64291" bIns="32146"/>
          <a:lstStyle>
            <a:lvl1pPr>
              <a:defRPr/>
            </a:lvl1pPr>
          </a:lstStyle>
          <a:p>
            <a:pPr>
              <a:defRPr/>
            </a:pPr>
            <a:fld id="{E7803ADA-2D06-4A19-9D78-9198AF6FF26F}" type="slidenum">
              <a:rPr lang="en-US"/>
              <a:pPr>
                <a:defRPr/>
              </a:pPr>
              <a:t>‹#›</a:t>
            </a:fld>
            <a:endParaRPr lang="en-US" dirty="0"/>
          </a:p>
        </p:txBody>
      </p:sp>
    </p:spTree>
    <p:extLst>
      <p:ext uri="{BB962C8B-B14F-4D97-AF65-F5344CB8AC3E}">
        <p14:creationId xmlns:p14="http://schemas.microsoft.com/office/powerpoint/2010/main" val="239788843"/>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Text Placeholder 4"/>
          <p:cNvSpPr>
            <a:spLocks noGrp="1"/>
          </p:cNvSpPr>
          <p:nvPr>
            <p:ph type="body" sz="quarter" idx="10"/>
          </p:nvPr>
        </p:nvSpPr>
        <p:spPr>
          <a:xfrm>
            <a:off x="355506" y="1828802"/>
            <a:ext cx="11530628" cy="4499572"/>
          </a:xfrm>
        </p:spPr>
        <p:txBody>
          <a:bodyPr/>
          <a:lstStyle>
            <a:lvl1pPr>
              <a:spcBef>
                <a:spcPts val="1333"/>
              </a:spcBef>
              <a:defRPr/>
            </a:lvl1pPr>
            <a:lvl2pPr>
              <a:spcBef>
                <a:spcPts val="0"/>
              </a:spcBef>
              <a:defRPr/>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9304032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smtClean="0"/>
              <a:t>Click to edit Master title style</a:t>
            </a:r>
            <a:endParaRPr lang="en-US" dirty="0"/>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smtClean="0"/>
              <a:t>For IBM and Business Partner Internal Use Only</a:t>
            </a:r>
            <a:endParaRPr lang="en-US" sz="1400" dirty="0"/>
          </a:p>
        </p:txBody>
      </p:sp>
    </p:spTree>
    <p:extLst>
      <p:ext uri="{BB962C8B-B14F-4D97-AF65-F5344CB8AC3E}">
        <p14:creationId xmlns:p14="http://schemas.microsoft.com/office/powerpoint/2010/main" val="17105908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Section Header">
    <p:bg>
      <p:bgPr>
        <a:solidFill>
          <a:srgbClr val="007AFF"/>
        </a:solidFill>
        <a:effectLst/>
      </p:bgPr>
    </p:bg>
    <p:spTree>
      <p:nvGrpSpPr>
        <p:cNvPr id="1" name=""/>
        <p:cNvGrpSpPr/>
        <p:nvPr/>
      </p:nvGrpSpPr>
      <p:grpSpPr>
        <a:xfrm>
          <a:off x="0" y="0"/>
          <a:ext cx="0" cy="0"/>
          <a:chOff x="0" y="0"/>
          <a:chExt cx="0" cy="0"/>
        </a:xfrm>
      </p:grpSpPr>
      <p:sp>
        <p:nvSpPr>
          <p:cNvPr id="7" name="Shape 1391"/>
          <p:cNvSpPr/>
          <p:nvPr userDrawn="1"/>
        </p:nvSpPr>
        <p:spPr>
          <a:xfrm>
            <a:off x="6062789" y="0"/>
            <a:ext cx="6126036"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774" y="0"/>
                </a:lnTo>
                <a:lnTo>
                  <a:pt x="21600" y="5119"/>
                </a:lnTo>
                <a:lnTo>
                  <a:pt x="21600" y="16481"/>
                </a:lnTo>
                <a:lnTo>
                  <a:pt x="17774" y="21600"/>
                </a:lnTo>
                <a:lnTo>
                  <a:pt x="0" y="21600"/>
                </a:lnTo>
                <a:close/>
              </a:path>
            </a:pathLst>
          </a:custGeom>
          <a:solidFill>
            <a:srgbClr val="007AFF"/>
          </a:solidFill>
          <a:ln w="12700">
            <a:miter lim="400000"/>
          </a:ln>
          <a:effectLst>
            <a:outerShdw blurRad="50800" dist="25400" rotWithShape="0">
              <a:srgbClr val="000000">
                <a:alpha val="30000"/>
              </a:srgbClr>
            </a:outerShdw>
          </a:effectLst>
        </p:spPr>
        <p:txBody>
          <a:bodyPr lIns="45719" rIns="45719" anchor="ctr"/>
          <a:lstStyle/>
          <a:p>
            <a:pPr algn="ctr">
              <a:defRPr>
                <a:solidFill>
                  <a:srgbClr val="FFFFFF"/>
                </a:solidFill>
              </a:defRPr>
            </a:pPr>
            <a:endParaRPr/>
          </a:p>
        </p:txBody>
      </p:sp>
      <p:sp>
        <p:nvSpPr>
          <p:cNvPr id="8" name="Shape 1394"/>
          <p:cNvSpPr/>
          <p:nvPr userDrawn="1"/>
        </p:nvSpPr>
        <p:spPr>
          <a:xfrm>
            <a:off x="4676361" y="0"/>
            <a:ext cx="7330546"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449DFF"/>
          </a:solidFill>
          <a:ln w="12700">
            <a:miter lim="400000"/>
          </a:ln>
          <a:effectLst>
            <a:outerShdw blurRad="50800" dist="25400" rotWithShape="0">
              <a:srgbClr val="000000">
                <a:alpha val="30000"/>
              </a:srgbClr>
            </a:outerShdw>
          </a:effectLst>
        </p:spPr>
        <p:txBody>
          <a:bodyPr lIns="45719" rIns="45719" anchor="ctr"/>
          <a:lstStyle/>
          <a:p>
            <a:pPr algn="ctr">
              <a:defRPr>
                <a:solidFill>
                  <a:srgbClr val="FFFFFF"/>
                </a:solidFill>
              </a:defRPr>
            </a:pPr>
            <a:endParaRPr/>
          </a:p>
        </p:txBody>
      </p:sp>
      <p:sp>
        <p:nvSpPr>
          <p:cNvPr id="9" name="Shape 1392"/>
          <p:cNvSpPr/>
          <p:nvPr userDrawn="1"/>
        </p:nvSpPr>
        <p:spPr>
          <a:xfrm>
            <a:off x="4475300" y="0"/>
            <a:ext cx="7367873"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chemeClr val="bg1"/>
          </a:solidFill>
          <a:ln w="12700">
            <a:miter lim="400000"/>
          </a:ln>
          <a:effectLst>
            <a:outerShdw blurRad="50800" dist="25400" rotWithShape="0">
              <a:srgbClr val="000000">
                <a:alpha val="30000"/>
              </a:srgbClr>
            </a:outerShdw>
          </a:effectLst>
        </p:spPr>
        <p:txBody>
          <a:bodyPr lIns="45719" rIns="45719" anchor="ctr"/>
          <a:lstStyle/>
          <a:p>
            <a:pPr algn="ctr">
              <a:defRPr>
                <a:solidFill>
                  <a:srgbClr val="FFFFFF"/>
                </a:solidFill>
              </a:defRPr>
            </a:pPr>
            <a:endParaRPr/>
          </a:p>
        </p:txBody>
      </p:sp>
      <p:sp>
        <p:nvSpPr>
          <p:cNvPr id="10" name="Rectangle 9"/>
          <p:cNvSpPr/>
          <p:nvPr userDrawn="1"/>
        </p:nvSpPr>
        <p:spPr>
          <a:xfrm>
            <a:off x="0" y="1"/>
            <a:ext cx="593523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537837" y="6443250"/>
            <a:ext cx="338466" cy="246221"/>
          </a:xfrm>
          <a:prstGeom prst="rect">
            <a:avLst/>
          </a:prstGeom>
        </p:spPr>
        <p:txBody>
          <a:bodyPr wrap="none" anchor="ctr">
            <a:spAutoFit/>
          </a:bodyPr>
          <a:lstStyle/>
          <a:p>
            <a:fld id="{C71BC3F0-DD11-EA40-8EE4-BEBBB92BEBA1}" type="slidenum">
              <a:rPr lang="en-US" sz="1000" b="1" smtClean="0">
                <a:solidFill>
                  <a:schemeClr val="tx1">
                    <a:lumMod val="75000"/>
                    <a:lumOff val="25000"/>
                  </a:schemeClr>
                </a:solidFill>
              </a:rPr>
              <a:t>‹#›</a:t>
            </a:fld>
            <a:endParaRPr lang="en-US" sz="1000" dirty="0">
              <a:solidFill>
                <a:schemeClr val="bg1">
                  <a:lumMod val="50000"/>
                </a:schemeClr>
              </a:solidFill>
            </a:endParaRPr>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3123" y="6217848"/>
            <a:ext cx="2265807" cy="205611"/>
          </a:xfrm>
          <a:prstGeom prst="rect">
            <a:avLst/>
          </a:prstGeom>
        </p:spPr>
      </p:pic>
      <p:sp>
        <p:nvSpPr>
          <p:cNvPr id="11"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smtClean="0"/>
              <a:t>Click to edit Master title style</a:t>
            </a:r>
            <a:endParaRPr lang="en-US" dirty="0"/>
          </a:p>
        </p:txBody>
      </p:sp>
      <p:sp>
        <p:nvSpPr>
          <p:cNvPr id="12" name="TextBox 11"/>
          <p:cNvSpPr txBox="1"/>
          <p:nvPr userDrawn="1"/>
        </p:nvSpPr>
        <p:spPr>
          <a:xfrm>
            <a:off x="3721104" y="6178083"/>
            <a:ext cx="4015843" cy="307777"/>
          </a:xfrm>
          <a:prstGeom prst="rect">
            <a:avLst/>
          </a:prstGeom>
          <a:noFill/>
        </p:spPr>
        <p:txBody>
          <a:bodyPr wrap="none" rtlCol="0">
            <a:spAutoFit/>
          </a:bodyPr>
          <a:lstStyle/>
          <a:p>
            <a:r>
              <a:rPr lang="en-US" sz="1400" dirty="0" smtClean="0"/>
              <a:t>For IBM and Business Partner Internal Use Only</a:t>
            </a:r>
            <a:endParaRPr lang="en-US" sz="1400" dirty="0"/>
          </a:p>
        </p:txBody>
      </p:sp>
    </p:spTree>
    <p:extLst>
      <p:ext uri="{BB962C8B-B14F-4D97-AF65-F5344CB8AC3E}">
        <p14:creationId xmlns:p14="http://schemas.microsoft.com/office/powerpoint/2010/main" val="8026769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smtClean="0"/>
              <a:t>Click to edit Master title style</a:t>
            </a:r>
            <a:endParaRPr lang="en-US" dirty="0"/>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smtClean="0"/>
              <a:t>For IBM and Business Partner Internal Use Only</a:t>
            </a:r>
            <a:endParaRPr lang="en-US" sz="1400" dirty="0"/>
          </a:p>
        </p:txBody>
      </p:sp>
    </p:spTree>
    <p:extLst>
      <p:ext uri="{BB962C8B-B14F-4D97-AF65-F5344CB8AC3E}">
        <p14:creationId xmlns:p14="http://schemas.microsoft.com/office/powerpoint/2010/main" val="1710590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Numbe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256032" y="1170432"/>
            <a:ext cx="11795760" cy="5513832"/>
          </a:xfrm>
        </p:spPr>
        <p:txBody>
          <a:bodyPr/>
          <a:lstStyle>
            <a:lvl1pPr marL="301752" indent="-301752">
              <a:buClr>
                <a:srgbClr val="00649D"/>
              </a:buClr>
              <a:buSzPct val="90000"/>
              <a:buFont typeface="+mj-lt"/>
              <a:buAutoNum type="arabicPeriod"/>
              <a:defRPr/>
            </a:lvl1pPr>
            <a:lvl2pPr marL="603504" indent="-301752">
              <a:buSzPct val="90000"/>
              <a:buFont typeface="+mj-lt"/>
              <a:buAutoNum type="alphaLcPeriod"/>
              <a:defRPr/>
            </a:lvl2pPr>
            <a:lvl3pPr marL="507600" indent="0">
              <a:buNone/>
              <a:defRPr/>
            </a:lvl3pPr>
            <a:lvl4pPr marL="679984" indent="0">
              <a:buNone/>
              <a:defRPr/>
            </a:lvl4pPr>
          </a:lstStyle>
          <a:p>
            <a:pPr lvl="0"/>
            <a:r>
              <a:rPr lang="en-US" smtClean="0"/>
              <a:t>Click to edit Master text styles</a:t>
            </a:r>
          </a:p>
          <a:p>
            <a:pPr lvl="1"/>
            <a:r>
              <a:rPr lang="en-US" smtClean="0"/>
              <a:t>Second level</a:t>
            </a:r>
          </a:p>
        </p:txBody>
      </p:sp>
      <p:sp>
        <p:nvSpPr>
          <p:cNvPr id="4" name="Rectangle 10"/>
          <p:cNvSpPr>
            <a:spLocks noGrp="1" noChangeArrowheads="1"/>
          </p:cNvSpPr>
          <p:nvPr>
            <p:ph type="sldNum" sz="quarter" idx="10"/>
          </p:nvPr>
        </p:nvSpPr>
        <p:spPr>
          <a:ln/>
        </p:spPr>
        <p:txBody>
          <a:bodyPr/>
          <a:lstStyle>
            <a:lvl1pPr>
              <a:defRPr/>
            </a:lvl1pPr>
          </a:lstStyle>
          <a:p>
            <a:pPr>
              <a:defRPr/>
            </a:pPr>
            <a:fld id="{11A68DD8-55F1-4DDB-A894-47428CF80362}"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dirty="0" smtClean="0"/>
              <a:t>© Copyright IBM Corporation 2017</a:t>
            </a:r>
            <a:endParaRPr lang="en-US" dirty="0"/>
          </a:p>
        </p:txBody>
      </p:sp>
    </p:spTree>
    <p:extLst>
      <p:ext uri="{BB962C8B-B14F-4D97-AF65-F5344CB8AC3E}">
        <p14:creationId xmlns:p14="http://schemas.microsoft.com/office/powerpoint/2010/main" val="3773946677"/>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smtClean="0"/>
              <a:t>Click to edit Master title style</a:t>
            </a:r>
            <a:endParaRPr lang="en-US" dirty="0"/>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smtClean="0"/>
              <a:t>For IBM and Business Partner Internal Use Only</a:t>
            </a:r>
            <a:endParaRPr lang="en-US" sz="1400" dirty="0"/>
          </a:p>
        </p:txBody>
      </p:sp>
    </p:spTree>
    <p:extLst>
      <p:ext uri="{BB962C8B-B14F-4D97-AF65-F5344CB8AC3E}">
        <p14:creationId xmlns:p14="http://schemas.microsoft.com/office/powerpoint/2010/main" val="17105908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smtClean="0"/>
              <a:t>Click to edit Master title style</a:t>
            </a:r>
            <a:endParaRPr lang="en-US" dirty="0"/>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smtClean="0"/>
              <a:t>For IBM and Business Partner Internal Use Only</a:t>
            </a:r>
            <a:endParaRPr lang="en-US" sz="1400" dirty="0"/>
          </a:p>
        </p:txBody>
      </p:sp>
    </p:spTree>
    <p:extLst>
      <p:ext uri="{BB962C8B-B14F-4D97-AF65-F5344CB8AC3E}">
        <p14:creationId xmlns:p14="http://schemas.microsoft.com/office/powerpoint/2010/main" val="17105908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smtClean="0"/>
              <a:t>Click to edit Master title style</a:t>
            </a:r>
            <a:endParaRPr lang="en-US" dirty="0"/>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smtClean="0"/>
              <a:t>For IBM and Business Partner Internal Use Only</a:t>
            </a:r>
            <a:endParaRPr lang="en-US" sz="1400" dirty="0"/>
          </a:p>
        </p:txBody>
      </p:sp>
    </p:spTree>
    <p:extLst>
      <p:ext uri="{BB962C8B-B14F-4D97-AF65-F5344CB8AC3E}">
        <p14:creationId xmlns:p14="http://schemas.microsoft.com/office/powerpoint/2010/main" val="17105908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Section Header">
    <p:bg>
      <p:bgPr>
        <a:solidFill>
          <a:srgbClr val="007AFF"/>
        </a:solidFill>
        <a:effectLst/>
      </p:bgPr>
    </p:bg>
    <p:spTree>
      <p:nvGrpSpPr>
        <p:cNvPr id="1" name=""/>
        <p:cNvGrpSpPr/>
        <p:nvPr/>
      </p:nvGrpSpPr>
      <p:grpSpPr>
        <a:xfrm>
          <a:off x="0" y="0"/>
          <a:ext cx="0" cy="0"/>
          <a:chOff x="0" y="0"/>
          <a:chExt cx="0" cy="0"/>
        </a:xfrm>
      </p:grpSpPr>
      <p:sp>
        <p:nvSpPr>
          <p:cNvPr id="7" name="Shape 1391"/>
          <p:cNvSpPr/>
          <p:nvPr userDrawn="1"/>
        </p:nvSpPr>
        <p:spPr>
          <a:xfrm>
            <a:off x="6062789" y="0"/>
            <a:ext cx="6126036"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774" y="0"/>
                </a:lnTo>
                <a:lnTo>
                  <a:pt x="21600" y="5119"/>
                </a:lnTo>
                <a:lnTo>
                  <a:pt x="21600" y="16481"/>
                </a:lnTo>
                <a:lnTo>
                  <a:pt x="17774" y="21600"/>
                </a:lnTo>
                <a:lnTo>
                  <a:pt x="0" y="21600"/>
                </a:lnTo>
                <a:close/>
              </a:path>
            </a:pathLst>
          </a:custGeom>
          <a:solidFill>
            <a:srgbClr val="007AFF"/>
          </a:solidFill>
          <a:ln w="12700">
            <a:miter lim="400000"/>
          </a:ln>
          <a:effectLst>
            <a:outerShdw blurRad="50800" dist="25400" rotWithShape="0">
              <a:srgbClr val="000000">
                <a:alpha val="30000"/>
              </a:srgbClr>
            </a:outerShdw>
          </a:effectLst>
        </p:spPr>
        <p:txBody>
          <a:bodyPr lIns="45719" rIns="45719" anchor="ctr"/>
          <a:lstStyle/>
          <a:p>
            <a:pPr algn="ctr">
              <a:defRPr>
                <a:solidFill>
                  <a:srgbClr val="FFFFFF"/>
                </a:solidFill>
              </a:defRPr>
            </a:pPr>
            <a:endParaRPr/>
          </a:p>
        </p:txBody>
      </p:sp>
      <p:sp>
        <p:nvSpPr>
          <p:cNvPr id="8" name="Shape 1394"/>
          <p:cNvSpPr/>
          <p:nvPr userDrawn="1"/>
        </p:nvSpPr>
        <p:spPr>
          <a:xfrm>
            <a:off x="4676361" y="0"/>
            <a:ext cx="7330546"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449DFF"/>
          </a:solidFill>
          <a:ln w="12700">
            <a:miter lim="400000"/>
          </a:ln>
          <a:effectLst>
            <a:outerShdw blurRad="50800" dist="25400" rotWithShape="0">
              <a:srgbClr val="000000">
                <a:alpha val="30000"/>
              </a:srgbClr>
            </a:outerShdw>
          </a:effectLst>
        </p:spPr>
        <p:txBody>
          <a:bodyPr lIns="45719" rIns="45719" anchor="ctr"/>
          <a:lstStyle/>
          <a:p>
            <a:pPr algn="ctr">
              <a:defRPr>
                <a:solidFill>
                  <a:srgbClr val="FFFFFF"/>
                </a:solidFill>
              </a:defRPr>
            </a:pPr>
            <a:endParaRPr/>
          </a:p>
        </p:txBody>
      </p:sp>
      <p:sp>
        <p:nvSpPr>
          <p:cNvPr id="9" name="Shape 1392"/>
          <p:cNvSpPr/>
          <p:nvPr userDrawn="1"/>
        </p:nvSpPr>
        <p:spPr>
          <a:xfrm>
            <a:off x="4475300" y="0"/>
            <a:ext cx="7367873"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chemeClr val="bg1"/>
          </a:solidFill>
          <a:ln w="12700">
            <a:miter lim="400000"/>
          </a:ln>
          <a:effectLst>
            <a:outerShdw blurRad="50800" dist="25400" rotWithShape="0">
              <a:srgbClr val="000000">
                <a:alpha val="30000"/>
              </a:srgbClr>
            </a:outerShdw>
          </a:effectLst>
        </p:spPr>
        <p:txBody>
          <a:bodyPr lIns="45719" rIns="45719" anchor="ctr"/>
          <a:lstStyle/>
          <a:p>
            <a:pPr algn="ctr">
              <a:defRPr>
                <a:solidFill>
                  <a:srgbClr val="FFFFFF"/>
                </a:solidFill>
              </a:defRPr>
            </a:pPr>
            <a:endParaRPr/>
          </a:p>
        </p:txBody>
      </p:sp>
      <p:sp>
        <p:nvSpPr>
          <p:cNvPr id="10" name="Rectangle 9"/>
          <p:cNvSpPr/>
          <p:nvPr userDrawn="1"/>
        </p:nvSpPr>
        <p:spPr>
          <a:xfrm>
            <a:off x="0" y="1"/>
            <a:ext cx="593523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537837" y="6443250"/>
            <a:ext cx="338466" cy="246221"/>
          </a:xfrm>
          <a:prstGeom prst="rect">
            <a:avLst/>
          </a:prstGeom>
        </p:spPr>
        <p:txBody>
          <a:bodyPr wrap="none" anchor="ctr">
            <a:spAutoFit/>
          </a:bodyPr>
          <a:lstStyle/>
          <a:p>
            <a:fld id="{C71BC3F0-DD11-EA40-8EE4-BEBBB92BEBA1}" type="slidenum">
              <a:rPr lang="en-US" sz="1000" b="1" smtClean="0">
                <a:solidFill>
                  <a:schemeClr val="tx1">
                    <a:lumMod val="75000"/>
                    <a:lumOff val="25000"/>
                  </a:schemeClr>
                </a:solidFill>
              </a:rPr>
              <a:t>‹#›</a:t>
            </a:fld>
            <a:endParaRPr lang="en-US" sz="1000" dirty="0">
              <a:solidFill>
                <a:schemeClr val="bg1">
                  <a:lumMod val="50000"/>
                </a:schemeClr>
              </a:solidFill>
            </a:endParaRPr>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3123" y="6217848"/>
            <a:ext cx="2265807" cy="205611"/>
          </a:xfrm>
          <a:prstGeom prst="rect">
            <a:avLst/>
          </a:prstGeom>
        </p:spPr>
      </p:pic>
      <p:sp>
        <p:nvSpPr>
          <p:cNvPr id="11"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smtClean="0"/>
              <a:t>Click to edit Master title style</a:t>
            </a:r>
            <a:endParaRPr lang="en-US" dirty="0"/>
          </a:p>
        </p:txBody>
      </p:sp>
      <p:sp>
        <p:nvSpPr>
          <p:cNvPr id="12" name="TextBox 11"/>
          <p:cNvSpPr txBox="1"/>
          <p:nvPr userDrawn="1"/>
        </p:nvSpPr>
        <p:spPr>
          <a:xfrm>
            <a:off x="3721104" y="6178083"/>
            <a:ext cx="4015843" cy="307777"/>
          </a:xfrm>
          <a:prstGeom prst="rect">
            <a:avLst/>
          </a:prstGeom>
          <a:noFill/>
        </p:spPr>
        <p:txBody>
          <a:bodyPr wrap="none" rtlCol="0">
            <a:spAutoFit/>
          </a:bodyPr>
          <a:lstStyle/>
          <a:p>
            <a:r>
              <a:rPr lang="en-US" sz="1400" dirty="0" smtClean="0"/>
              <a:t>For IBM and Business Partner Internal Use Only</a:t>
            </a:r>
            <a:endParaRPr lang="en-US" sz="1400" dirty="0"/>
          </a:p>
        </p:txBody>
      </p:sp>
    </p:spTree>
    <p:extLst>
      <p:ext uri="{BB962C8B-B14F-4D97-AF65-F5344CB8AC3E}">
        <p14:creationId xmlns:p14="http://schemas.microsoft.com/office/powerpoint/2010/main" val="8026769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smtClean="0"/>
              <a:t>Click to edit Master title style</a:t>
            </a:r>
            <a:endParaRPr lang="en-US" dirty="0"/>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smtClean="0"/>
              <a:t>For IBM and Business Partner Internal Use Only</a:t>
            </a:r>
            <a:endParaRPr lang="en-US" sz="1400" dirty="0"/>
          </a:p>
        </p:txBody>
      </p:sp>
    </p:spTree>
    <p:extLst>
      <p:ext uri="{BB962C8B-B14F-4D97-AF65-F5344CB8AC3E}">
        <p14:creationId xmlns:p14="http://schemas.microsoft.com/office/powerpoint/2010/main" val="17105908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smtClean="0"/>
              <a:t>Click to edit Master title style</a:t>
            </a:r>
            <a:endParaRPr lang="en-US" dirty="0"/>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smtClean="0"/>
              <a:t>For IBM and Business Partner Internal Use Only</a:t>
            </a:r>
            <a:endParaRPr lang="en-US" sz="1400" dirty="0"/>
          </a:p>
        </p:txBody>
      </p:sp>
    </p:spTree>
    <p:extLst>
      <p:ext uri="{BB962C8B-B14F-4D97-AF65-F5344CB8AC3E}">
        <p14:creationId xmlns:p14="http://schemas.microsoft.com/office/powerpoint/2010/main" val="17105908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smtClean="0"/>
              <a:t>Click to edit Master title style</a:t>
            </a:r>
            <a:endParaRPr lang="en-US" dirty="0"/>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smtClean="0"/>
              <a:t>For IBM and Business Partner Internal Use Only</a:t>
            </a:r>
            <a:endParaRPr lang="en-US" sz="1400" dirty="0"/>
          </a:p>
        </p:txBody>
      </p:sp>
    </p:spTree>
    <p:extLst>
      <p:ext uri="{BB962C8B-B14F-4D97-AF65-F5344CB8AC3E}">
        <p14:creationId xmlns:p14="http://schemas.microsoft.com/office/powerpoint/2010/main" val="17105908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smtClean="0"/>
              <a:t>Click to edit Master title style</a:t>
            </a:r>
            <a:endParaRPr lang="en-US" dirty="0"/>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smtClean="0"/>
              <a:t>For IBM and Business Partner Internal Use Only</a:t>
            </a:r>
            <a:endParaRPr lang="en-US" sz="1400" dirty="0"/>
          </a:p>
        </p:txBody>
      </p:sp>
    </p:spTree>
    <p:extLst>
      <p:ext uri="{BB962C8B-B14F-4D97-AF65-F5344CB8AC3E}">
        <p14:creationId xmlns:p14="http://schemas.microsoft.com/office/powerpoint/2010/main" val="17105908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smtClean="0"/>
              <a:t>Click to edit Master title style</a:t>
            </a:r>
            <a:endParaRPr lang="en-US" dirty="0"/>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smtClean="0"/>
              <a:t>For IBM and Business Partner Internal Use Only</a:t>
            </a:r>
            <a:endParaRPr lang="en-US" sz="1400" dirty="0"/>
          </a:p>
        </p:txBody>
      </p:sp>
    </p:spTree>
    <p:extLst>
      <p:ext uri="{BB962C8B-B14F-4D97-AF65-F5344CB8AC3E}">
        <p14:creationId xmlns:p14="http://schemas.microsoft.com/office/powerpoint/2010/main" val="171059084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smtClean="0"/>
              <a:t>Click to edit Master title style</a:t>
            </a:r>
            <a:endParaRPr lang="en-US" dirty="0"/>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smtClean="0"/>
              <a:t>For IBM and Business Partner Internal Use Only</a:t>
            </a:r>
            <a:endParaRPr lang="en-US" sz="1400" dirty="0"/>
          </a:p>
        </p:txBody>
      </p:sp>
    </p:spTree>
    <p:extLst>
      <p:ext uri="{BB962C8B-B14F-4D97-AF65-F5344CB8AC3E}">
        <p14:creationId xmlns:p14="http://schemas.microsoft.com/office/powerpoint/2010/main" val="1710590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9056"/>
            <a:ext cx="4115157" cy="6408976"/>
          </a:xfrm>
          <a:prstGeom prst="rect">
            <a:avLst/>
          </a:prstGeom>
        </p:spPr>
      </p:pic>
      <p:sp>
        <p:nvSpPr>
          <p:cNvPr id="2" name="Title 1"/>
          <p:cNvSpPr>
            <a:spLocks noGrp="1"/>
          </p:cNvSpPr>
          <p:nvPr>
            <p:ph type="title"/>
          </p:nvPr>
        </p:nvSpPr>
        <p:spPr>
          <a:xfrm>
            <a:off x="4617720" y="1481328"/>
            <a:ext cx="6620256" cy="2167128"/>
          </a:xfrm>
        </p:spPr>
        <p:txBody>
          <a:bodyPr anchor="b"/>
          <a:lstStyle>
            <a:lvl1pPr>
              <a:defRPr sz="2800"/>
            </a:lvl1pPr>
          </a:lstStyle>
          <a:p>
            <a:r>
              <a:rPr lang="en-US" smtClean="0"/>
              <a:t>Click to edit Master title style</a:t>
            </a:r>
            <a:endParaRPr lang="en-US" dirty="0"/>
          </a:p>
        </p:txBody>
      </p:sp>
      <p:sp>
        <p:nvSpPr>
          <p:cNvPr id="3" name="Text Placeholder 2"/>
          <p:cNvSpPr>
            <a:spLocks noGrp="1"/>
          </p:cNvSpPr>
          <p:nvPr>
            <p:ph type="body" idx="1"/>
          </p:nvPr>
        </p:nvSpPr>
        <p:spPr>
          <a:xfrm>
            <a:off x="4617720" y="3688169"/>
            <a:ext cx="6655870" cy="1499245"/>
          </a:xfrm>
        </p:spPr>
        <p:txBody>
          <a:bodyPr/>
          <a:lstStyle>
            <a:lvl1pPr marL="0" indent="0">
              <a:buNone/>
              <a:defRPr sz="2000"/>
            </a:lvl1pPr>
            <a:lvl2pPr marL="668381" indent="0">
              <a:buNone/>
              <a:defRPr sz="2924"/>
            </a:lvl2pPr>
            <a:lvl3pPr marL="1336761" indent="0">
              <a:buNone/>
              <a:defRPr sz="2631"/>
            </a:lvl3pPr>
            <a:lvl4pPr marL="2005142" indent="0">
              <a:buNone/>
              <a:defRPr sz="2339"/>
            </a:lvl4pPr>
            <a:lvl5pPr marL="2673523" indent="0">
              <a:buNone/>
              <a:defRPr sz="2339"/>
            </a:lvl5pPr>
            <a:lvl6pPr marL="3341903" indent="0">
              <a:buNone/>
              <a:defRPr sz="2339"/>
            </a:lvl6pPr>
            <a:lvl7pPr marL="4010284" indent="0">
              <a:buNone/>
              <a:defRPr sz="2339"/>
            </a:lvl7pPr>
            <a:lvl8pPr marL="4678665" indent="0">
              <a:buNone/>
              <a:defRPr sz="2339"/>
            </a:lvl8pPr>
            <a:lvl9pPr marL="5347045" indent="0">
              <a:buNone/>
              <a:defRPr sz="2339"/>
            </a:lvl9pPr>
          </a:lstStyle>
          <a:p>
            <a:pPr lvl="0"/>
            <a:r>
              <a:rPr lang="en-US" smtClean="0"/>
              <a:t>Click to edit Master text styles</a:t>
            </a:r>
          </a:p>
        </p:txBody>
      </p:sp>
      <p:sp>
        <p:nvSpPr>
          <p:cNvPr id="4" name="Rectangle 10"/>
          <p:cNvSpPr>
            <a:spLocks noGrp="1" noChangeArrowheads="1"/>
          </p:cNvSpPr>
          <p:nvPr>
            <p:ph type="sldNum" sz="quarter" idx="10"/>
          </p:nvPr>
        </p:nvSpPr>
        <p:spPr>
          <a:ln/>
        </p:spPr>
        <p:txBody>
          <a:bodyPr/>
          <a:lstStyle>
            <a:lvl1pPr>
              <a:defRPr/>
            </a:lvl1pPr>
          </a:lstStyle>
          <a:p>
            <a:pPr>
              <a:defRPr/>
            </a:pPr>
            <a:fld id="{2DAFEF3C-BFF5-4598-9D1B-1BD302EA2799}"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dirty="0" smtClean="0"/>
              <a:t>© Copyright IBM Corporation 2017</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9056"/>
            <a:ext cx="4115157" cy="6408976"/>
          </a:xfrm>
          <a:prstGeom prst="rect">
            <a:avLst/>
          </a:prstGeom>
        </p:spPr>
      </p:pic>
    </p:spTree>
    <p:extLst>
      <p:ext uri="{BB962C8B-B14F-4D97-AF65-F5344CB8AC3E}">
        <p14:creationId xmlns:p14="http://schemas.microsoft.com/office/powerpoint/2010/main" val="348864487"/>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smtClean="0"/>
              <a:t>Click to edit Master title style</a:t>
            </a:r>
            <a:endParaRPr lang="en-US" dirty="0"/>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smtClean="0"/>
              <a:t>For IBM and Business Partner Internal Use Only</a:t>
            </a:r>
            <a:endParaRPr lang="en-US" sz="1400" dirty="0"/>
          </a:p>
        </p:txBody>
      </p:sp>
    </p:spTree>
    <p:extLst>
      <p:ext uri="{BB962C8B-B14F-4D97-AF65-F5344CB8AC3E}">
        <p14:creationId xmlns:p14="http://schemas.microsoft.com/office/powerpoint/2010/main" val="17105908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smtClean="0"/>
              <a:t>Click to edit Master title style</a:t>
            </a:r>
            <a:endParaRPr lang="en-US" dirty="0"/>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smtClean="0"/>
              <a:t>For IBM and Business Partner Internal Use Only</a:t>
            </a:r>
            <a:endParaRPr lang="en-US" sz="1400" dirty="0"/>
          </a:p>
        </p:txBody>
      </p:sp>
    </p:spTree>
    <p:extLst>
      <p:ext uri="{BB962C8B-B14F-4D97-AF65-F5344CB8AC3E}">
        <p14:creationId xmlns:p14="http://schemas.microsoft.com/office/powerpoint/2010/main" val="17105908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smtClean="0"/>
              <a:t>Click to edit Master title style</a:t>
            </a:r>
            <a:endParaRPr lang="en-US" dirty="0"/>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smtClean="0"/>
              <a:t>For IBM and Business Partner Internal Use Only</a:t>
            </a:r>
            <a:endParaRPr lang="en-US" sz="1400" dirty="0"/>
          </a:p>
        </p:txBody>
      </p:sp>
    </p:spTree>
    <p:extLst>
      <p:ext uri="{BB962C8B-B14F-4D97-AF65-F5344CB8AC3E}">
        <p14:creationId xmlns:p14="http://schemas.microsoft.com/office/powerpoint/2010/main" val="17105908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smtClean="0"/>
              <a:t>Click to edit Master title style</a:t>
            </a:r>
            <a:endParaRPr lang="en-US" dirty="0"/>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smtClean="0"/>
              <a:t>For IBM and Business Partner Internal Use Only</a:t>
            </a:r>
            <a:endParaRPr lang="en-US" sz="1400" dirty="0"/>
          </a:p>
        </p:txBody>
      </p:sp>
    </p:spTree>
    <p:extLst>
      <p:ext uri="{BB962C8B-B14F-4D97-AF65-F5344CB8AC3E}">
        <p14:creationId xmlns:p14="http://schemas.microsoft.com/office/powerpoint/2010/main" val="17105908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_Section Header">
    <p:bg>
      <p:bgPr>
        <a:solidFill>
          <a:srgbClr val="007AFF"/>
        </a:solidFill>
        <a:effectLst/>
      </p:bgPr>
    </p:bg>
    <p:spTree>
      <p:nvGrpSpPr>
        <p:cNvPr id="1" name=""/>
        <p:cNvGrpSpPr/>
        <p:nvPr/>
      </p:nvGrpSpPr>
      <p:grpSpPr>
        <a:xfrm>
          <a:off x="0" y="0"/>
          <a:ext cx="0" cy="0"/>
          <a:chOff x="0" y="0"/>
          <a:chExt cx="0" cy="0"/>
        </a:xfrm>
      </p:grpSpPr>
      <p:sp>
        <p:nvSpPr>
          <p:cNvPr id="7" name="Shape 1391"/>
          <p:cNvSpPr/>
          <p:nvPr userDrawn="1"/>
        </p:nvSpPr>
        <p:spPr>
          <a:xfrm>
            <a:off x="6062789" y="0"/>
            <a:ext cx="6126036"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774" y="0"/>
                </a:lnTo>
                <a:lnTo>
                  <a:pt x="21600" y="5119"/>
                </a:lnTo>
                <a:lnTo>
                  <a:pt x="21600" y="16481"/>
                </a:lnTo>
                <a:lnTo>
                  <a:pt x="17774" y="21600"/>
                </a:lnTo>
                <a:lnTo>
                  <a:pt x="0" y="21600"/>
                </a:lnTo>
                <a:close/>
              </a:path>
            </a:pathLst>
          </a:custGeom>
          <a:solidFill>
            <a:srgbClr val="007AFF"/>
          </a:solidFill>
          <a:ln w="12700">
            <a:miter lim="400000"/>
          </a:ln>
          <a:effectLst>
            <a:outerShdw blurRad="50800" dist="25400" rotWithShape="0">
              <a:srgbClr val="000000">
                <a:alpha val="30000"/>
              </a:srgbClr>
            </a:outerShdw>
          </a:effectLst>
        </p:spPr>
        <p:txBody>
          <a:bodyPr lIns="45719" rIns="45719" anchor="ctr"/>
          <a:lstStyle/>
          <a:p>
            <a:pPr algn="ctr">
              <a:defRPr>
                <a:solidFill>
                  <a:srgbClr val="FFFFFF"/>
                </a:solidFill>
              </a:defRPr>
            </a:pPr>
            <a:endParaRPr/>
          </a:p>
        </p:txBody>
      </p:sp>
      <p:sp>
        <p:nvSpPr>
          <p:cNvPr id="8" name="Shape 1394"/>
          <p:cNvSpPr/>
          <p:nvPr userDrawn="1"/>
        </p:nvSpPr>
        <p:spPr>
          <a:xfrm>
            <a:off x="4676361" y="0"/>
            <a:ext cx="7330546"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449DFF"/>
          </a:solidFill>
          <a:ln w="12700">
            <a:miter lim="400000"/>
          </a:ln>
          <a:effectLst>
            <a:outerShdw blurRad="50800" dist="25400" rotWithShape="0">
              <a:srgbClr val="000000">
                <a:alpha val="30000"/>
              </a:srgbClr>
            </a:outerShdw>
          </a:effectLst>
        </p:spPr>
        <p:txBody>
          <a:bodyPr lIns="45719" rIns="45719" anchor="ctr"/>
          <a:lstStyle/>
          <a:p>
            <a:pPr algn="ctr">
              <a:defRPr>
                <a:solidFill>
                  <a:srgbClr val="FFFFFF"/>
                </a:solidFill>
              </a:defRPr>
            </a:pPr>
            <a:endParaRPr/>
          </a:p>
        </p:txBody>
      </p:sp>
      <p:sp>
        <p:nvSpPr>
          <p:cNvPr id="9" name="Shape 1392"/>
          <p:cNvSpPr/>
          <p:nvPr userDrawn="1"/>
        </p:nvSpPr>
        <p:spPr>
          <a:xfrm>
            <a:off x="4475300" y="0"/>
            <a:ext cx="7367873"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chemeClr val="bg1"/>
          </a:solidFill>
          <a:ln w="12700">
            <a:miter lim="400000"/>
          </a:ln>
          <a:effectLst>
            <a:outerShdw blurRad="50800" dist="25400" rotWithShape="0">
              <a:srgbClr val="000000">
                <a:alpha val="30000"/>
              </a:srgbClr>
            </a:outerShdw>
          </a:effectLst>
        </p:spPr>
        <p:txBody>
          <a:bodyPr lIns="45719" rIns="45719" anchor="ctr"/>
          <a:lstStyle/>
          <a:p>
            <a:pPr algn="ctr">
              <a:defRPr>
                <a:solidFill>
                  <a:srgbClr val="FFFFFF"/>
                </a:solidFill>
              </a:defRPr>
            </a:pPr>
            <a:endParaRPr/>
          </a:p>
        </p:txBody>
      </p:sp>
      <p:sp>
        <p:nvSpPr>
          <p:cNvPr id="10" name="Rectangle 9"/>
          <p:cNvSpPr/>
          <p:nvPr userDrawn="1"/>
        </p:nvSpPr>
        <p:spPr>
          <a:xfrm>
            <a:off x="0" y="1"/>
            <a:ext cx="593523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537837" y="6443250"/>
            <a:ext cx="338466" cy="246221"/>
          </a:xfrm>
          <a:prstGeom prst="rect">
            <a:avLst/>
          </a:prstGeom>
        </p:spPr>
        <p:txBody>
          <a:bodyPr wrap="none" anchor="ctr">
            <a:spAutoFit/>
          </a:bodyPr>
          <a:lstStyle/>
          <a:p>
            <a:fld id="{C71BC3F0-DD11-EA40-8EE4-BEBBB92BEBA1}" type="slidenum">
              <a:rPr lang="en-US" sz="1000" b="1" smtClean="0">
                <a:solidFill>
                  <a:schemeClr val="tx1">
                    <a:lumMod val="75000"/>
                    <a:lumOff val="25000"/>
                  </a:schemeClr>
                </a:solidFill>
              </a:rPr>
              <a:t>‹#›</a:t>
            </a:fld>
            <a:endParaRPr lang="en-US" sz="1000" dirty="0">
              <a:solidFill>
                <a:schemeClr val="bg1">
                  <a:lumMod val="50000"/>
                </a:schemeClr>
              </a:solidFill>
            </a:endParaRPr>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3123" y="6217848"/>
            <a:ext cx="2265807" cy="205611"/>
          </a:xfrm>
          <a:prstGeom prst="rect">
            <a:avLst/>
          </a:prstGeom>
        </p:spPr>
      </p:pic>
      <p:sp>
        <p:nvSpPr>
          <p:cNvPr id="11"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smtClean="0"/>
              <a:t>Click to edit Master title style</a:t>
            </a:r>
            <a:endParaRPr lang="en-US" dirty="0"/>
          </a:p>
        </p:txBody>
      </p:sp>
      <p:sp>
        <p:nvSpPr>
          <p:cNvPr id="12" name="TextBox 11"/>
          <p:cNvSpPr txBox="1"/>
          <p:nvPr userDrawn="1"/>
        </p:nvSpPr>
        <p:spPr>
          <a:xfrm>
            <a:off x="3721104" y="6178083"/>
            <a:ext cx="4015843" cy="307777"/>
          </a:xfrm>
          <a:prstGeom prst="rect">
            <a:avLst/>
          </a:prstGeom>
          <a:noFill/>
        </p:spPr>
        <p:txBody>
          <a:bodyPr wrap="none" rtlCol="0">
            <a:spAutoFit/>
          </a:bodyPr>
          <a:lstStyle/>
          <a:p>
            <a:r>
              <a:rPr lang="en-US" sz="1400" dirty="0" smtClean="0"/>
              <a:t>For IBM and Business Partner Internal Use Only</a:t>
            </a:r>
            <a:endParaRPr lang="en-US" sz="1400" dirty="0"/>
          </a:p>
        </p:txBody>
      </p:sp>
    </p:spTree>
    <p:extLst>
      <p:ext uri="{BB962C8B-B14F-4D97-AF65-F5344CB8AC3E}">
        <p14:creationId xmlns:p14="http://schemas.microsoft.com/office/powerpoint/2010/main" val="8026769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4_Section Header">
    <p:bg>
      <p:bgPr>
        <a:solidFill>
          <a:srgbClr val="007AFF"/>
        </a:solidFill>
        <a:effectLst/>
      </p:bgPr>
    </p:bg>
    <p:spTree>
      <p:nvGrpSpPr>
        <p:cNvPr id="1" name=""/>
        <p:cNvGrpSpPr/>
        <p:nvPr/>
      </p:nvGrpSpPr>
      <p:grpSpPr>
        <a:xfrm>
          <a:off x="0" y="0"/>
          <a:ext cx="0" cy="0"/>
          <a:chOff x="0" y="0"/>
          <a:chExt cx="0" cy="0"/>
        </a:xfrm>
      </p:grpSpPr>
      <p:sp>
        <p:nvSpPr>
          <p:cNvPr id="7" name="Shape 1391"/>
          <p:cNvSpPr/>
          <p:nvPr userDrawn="1"/>
        </p:nvSpPr>
        <p:spPr>
          <a:xfrm>
            <a:off x="6062789" y="0"/>
            <a:ext cx="6126036"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774" y="0"/>
                </a:lnTo>
                <a:lnTo>
                  <a:pt x="21600" y="5119"/>
                </a:lnTo>
                <a:lnTo>
                  <a:pt x="21600" y="16481"/>
                </a:lnTo>
                <a:lnTo>
                  <a:pt x="17774" y="21600"/>
                </a:lnTo>
                <a:lnTo>
                  <a:pt x="0" y="21600"/>
                </a:lnTo>
                <a:close/>
              </a:path>
            </a:pathLst>
          </a:custGeom>
          <a:solidFill>
            <a:srgbClr val="007AFF"/>
          </a:solidFill>
          <a:ln w="12700">
            <a:miter lim="400000"/>
          </a:ln>
          <a:effectLst>
            <a:outerShdw blurRad="50800" dist="25400" rotWithShape="0">
              <a:srgbClr val="000000">
                <a:alpha val="30000"/>
              </a:srgbClr>
            </a:outerShdw>
          </a:effectLst>
        </p:spPr>
        <p:txBody>
          <a:bodyPr lIns="45719" rIns="45719" anchor="ctr"/>
          <a:lstStyle/>
          <a:p>
            <a:pPr algn="ctr">
              <a:defRPr>
                <a:solidFill>
                  <a:srgbClr val="FFFFFF"/>
                </a:solidFill>
              </a:defRPr>
            </a:pPr>
            <a:endParaRPr/>
          </a:p>
        </p:txBody>
      </p:sp>
      <p:sp>
        <p:nvSpPr>
          <p:cNvPr id="8" name="Shape 1394"/>
          <p:cNvSpPr/>
          <p:nvPr userDrawn="1"/>
        </p:nvSpPr>
        <p:spPr>
          <a:xfrm>
            <a:off x="4676361" y="0"/>
            <a:ext cx="7330546"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449DFF"/>
          </a:solidFill>
          <a:ln w="12700">
            <a:miter lim="400000"/>
          </a:ln>
          <a:effectLst>
            <a:outerShdw blurRad="50800" dist="25400" rotWithShape="0">
              <a:srgbClr val="000000">
                <a:alpha val="30000"/>
              </a:srgbClr>
            </a:outerShdw>
          </a:effectLst>
        </p:spPr>
        <p:txBody>
          <a:bodyPr lIns="45719" rIns="45719" anchor="ctr"/>
          <a:lstStyle/>
          <a:p>
            <a:pPr algn="ctr">
              <a:defRPr>
                <a:solidFill>
                  <a:srgbClr val="FFFFFF"/>
                </a:solidFill>
              </a:defRPr>
            </a:pPr>
            <a:endParaRPr/>
          </a:p>
        </p:txBody>
      </p:sp>
      <p:sp>
        <p:nvSpPr>
          <p:cNvPr id="9" name="Shape 1392"/>
          <p:cNvSpPr/>
          <p:nvPr userDrawn="1"/>
        </p:nvSpPr>
        <p:spPr>
          <a:xfrm>
            <a:off x="4475300" y="0"/>
            <a:ext cx="7367873"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chemeClr val="bg1"/>
          </a:solidFill>
          <a:ln w="12700">
            <a:miter lim="400000"/>
          </a:ln>
          <a:effectLst>
            <a:outerShdw blurRad="50800" dist="25400" rotWithShape="0">
              <a:srgbClr val="000000">
                <a:alpha val="30000"/>
              </a:srgbClr>
            </a:outerShdw>
          </a:effectLst>
        </p:spPr>
        <p:txBody>
          <a:bodyPr lIns="45719" rIns="45719" anchor="ctr"/>
          <a:lstStyle/>
          <a:p>
            <a:pPr algn="ctr">
              <a:defRPr>
                <a:solidFill>
                  <a:srgbClr val="FFFFFF"/>
                </a:solidFill>
              </a:defRPr>
            </a:pPr>
            <a:endParaRPr/>
          </a:p>
        </p:txBody>
      </p:sp>
      <p:sp>
        <p:nvSpPr>
          <p:cNvPr id="10" name="Rectangle 9"/>
          <p:cNvSpPr/>
          <p:nvPr userDrawn="1"/>
        </p:nvSpPr>
        <p:spPr>
          <a:xfrm>
            <a:off x="0" y="1"/>
            <a:ext cx="593523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537837" y="6443250"/>
            <a:ext cx="338466" cy="246221"/>
          </a:xfrm>
          <a:prstGeom prst="rect">
            <a:avLst/>
          </a:prstGeom>
        </p:spPr>
        <p:txBody>
          <a:bodyPr wrap="none" anchor="ctr">
            <a:spAutoFit/>
          </a:bodyPr>
          <a:lstStyle/>
          <a:p>
            <a:fld id="{C71BC3F0-DD11-EA40-8EE4-BEBBB92BEBA1}" type="slidenum">
              <a:rPr lang="en-US" sz="1000" b="1" smtClean="0">
                <a:solidFill>
                  <a:schemeClr val="tx1">
                    <a:lumMod val="75000"/>
                    <a:lumOff val="25000"/>
                  </a:schemeClr>
                </a:solidFill>
              </a:rPr>
              <a:t>‹#›</a:t>
            </a:fld>
            <a:endParaRPr lang="en-US" sz="1000" dirty="0">
              <a:solidFill>
                <a:schemeClr val="bg1">
                  <a:lumMod val="50000"/>
                </a:schemeClr>
              </a:solidFill>
            </a:endParaRPr>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3123" y="6217848"/>
            <a:ext cx="2265807" cy="205611"/>
          </a:xfrm>
          <a:prstGeom prst="rect">
            <a:avLst/>
          </a:prstGeom>
        </p:spPr>
      </p:pic>
      <p:sp>
        <p:nvSpPr>
          <p:cNvPr id="11"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smtClean="0"/>
              <a:t>Click to edit Master title style</a:t>
            </a:r>
            <a:endParaRPr lang="en-US" dirty="0"/>
          </a:p>
        </p:txBody>
      </p:sp>
      <p:sp>
        <p:nvSpPr>
          <p:cNvPr id="12" name="TextBox 11"/>
          <p:cNvSpPr txBox="1"/>
          <p:nvPr userDrawn="1"/>
        </p:nvSpPr>
        <p:spPr>
          <a:xfrm>
            <a:off x="3721104" y="6178083"/>
            <a:ext cx="4015843" cy="307777"/>
          </a:xfrm>
          <a:prstGeom prst="rect">
            <a:avLst/>
          </a:prstGeom>
          <a:noFill/>
        </p:spPr>
        <p:txBody>
          <a:bodyPr wrap="none" rtlCol="0">
            <a:spAutoFit/>
          </a:bodyPr>
          <a:lstStyle/>
          <a:p>
            <a:r>
              <a:rPr lang="en-US" sz="1400" dirty="0" smtClean="0"/>
              <a:t>For IBM and Business Partner Internal Use Only</a:t>
            </a:r>
            <a:endParaRPr lang="en-US" sz="1400" dirty="0"/>
          </a:p>
        </p:txBody>
      </p:sp>
    </p:spTree>
    <p:extLst>
      <p:ext uri="{BB962C8B-B14F-4D97-AF65-F5344CB8AC3E}">
        <p14:creationId xmlns:p14="http://schemas.microsoft.com/office/powerpoint/2010/main" val="80267697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smtClean="0"/>
              <a:t>Click to edit Master title style</a:t>
            </a:r>
            <a:endParaRPr lang="en-US" dirty="0"/>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smtClean="0"/>
              <a:t>For IBM and Business Partner Internal Use Only</a:t>
            </a:r>
            <a:endParaRPr lang="en-US" sz="1400" dirty="0"/>
          </a:p>
        </p:txBody>
      </p:sp>
    </p:spTree>
    <p:extLst>
      <p:ext uri="{BB962C8B-B14F-4D97-AF65-F5344CB8AC3E}">
        <p14:creationId xmlns:p14="http://schemas.microsoft.com/office/powerpoint/2010/main" val="171059084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smtClean="0"/>
              <a:t>Click to edit Master title style</a:t>
            </a:r>
            <a:endParaRPr lang="en-US" dirty="0"/>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smtClean="0"/>
              <a:t>For IBM and Business Partner Internal Use Only</a:t>
            </a:r>
            <a:endParaRPr lang="en-US" sz="1400" dirty="0"/>
          </a:p>
        </p:txBody>
      </p:sp>
    </p:spTree>
    <p:extLst>
      <p:ext uri="{BB962C8B-B14F-4D97-AF65-F5344CB8AC3E}">
        <p14:creationId xmlns:p14="http://schemas.microsoft.com/office/powerpoint/2010/main" val="171059084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smtClean="0"/>
              <a:t>Click to edit Master title style</a:t>
            </a:r>
            <a:endParaRPr lang="en-US" dirty="0"/>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smtClean="0"/>
              <a:t>For IBM and Business Partner Internal Use Only</a:t>
            </a:r>
            <a:endParaRPr lang="en-US" sz="1400" dirty="0"/>
          </a:p>
        </p:txBody>
      </p:sp>
    </p:spTree>
    <p:extLst>
      <p:ext uri="{BB962C8B-B14F-4D97-AF65-F5344CB8AC3E}">
        <p14:creationId xmlns:p14="http://schemas.microsoft.com/office/powerpoint/2010/main" val="171059084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smtClean="0"/>
              <a:t>Click to edit Master title style</a:t>
            </a:r>
            <a:endParaRPr lang="en-US" dirty="0"/>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smtClean="0"/>
              <a:t>For IBM and Business Partner Internal Use Only</a:t>
            </a:r>
            <a:endParaRPr lang="en-US" sz="1400" dirty="0"/>
          </a:p>
        </p:txBody>
      </p:sp>
    </p:spTree>
    <p:extLst>
      <p:ext uri="{BB962C8B-B14F-4D97-AF65-F5344CB8AC3E}">
        <p14:creationId xmlns:p14="http://schemas.microsoft.com/office/powerpoint/2010/main" val="1710590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6032" y="1170432"/>
            <a:ext cx="5674712" cy="5368037"/>
          </a:xfrm>
        </p:spPr>
        <p:txBody>
          <a:bodyPr/>
          <a:lstStyle>
            <a:lvl4pPr marL="679984" indent="0">
              <a:buNone/>
              <a:defRPr/>
            </a:lvl4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half" idx="2"/>
          </p:nvPr>
        </p:nvSpPr>
        <p:spPr>
          <a:xfrm>
            <a:off x="6174055" y="1170432"/>
            <a:ext cx="5674712" cy="5368037"/>
          </a:xfrm>
        </p:spPr>
        <p:txBody>
          <a:bodyPr/>
          <a:lstStyle>
            <a:lvl4pPr marL="679984" indent="0">
              <a:buNone/>
              <a:defRPr/>
            </a:lvl4pPr>
          </a:lstStyle>
          <a:p>
            <a:pPr lvl="0"/>
            <a:r>
              <a:rPr lang="en-US" smtClean="0"/>
              <a:t>Click to edit Master text styles</a:t>
            </a:r>
          </a:p>
          <a:p>
            <a:pPr lvl="1"/>
            <a:r>
              <a:rPr lang="en-US" smtClean="0"/>
              <a:t>Second level</a:t>
            </a:r>
          </a:p>
          <a:p>
            <a:pPr lvl="2"/>
            <a:r>
              <a:rPr lang="en-US" smtClean="0"/>
              <a:t>Third level</a:t>
            </a:r>
          </a:p>
        </p:txBody>
      </p:sp>
      <p:sp>
        <p:nvSpPr>
          <p:cNvPr id="5" name="Rectangle 10"/>
          <p:cNvSpPr>
            <a:spLocks noGrp="1" noChangeArrowheads="1"/>
          </p:cNvSpPr>
          <p:nvPr>
            <p:ph type="sldNum" sz="quarter" idx="10"/>
          </p:nvPr>
        </p:nvSpPr>
        <p:spPr>
          <a:ln/>
        </p:spPr>
        <p:txBody>
          <a:bodyPr/>
          <a:lstStyle>
            <a:lvl1pPr>
              <a:defRPr/>
            </a:lvl1pPr>
          </a:lstStyle>
          <a:p>
            <a:pPr>
              <a:defRPr/>
            </a:pPr>
            <a:fld id="{F6195F61-18A5-496F-99BC-14D9FC7ECCF8}" type="slidenum">
              <a:rPr lang="en-US" smtClean="0"/>
              <a:pPr>
                <a:defRPr/>
              </a:pPr>
              <a:t>‹#›</a:t>
            </a:fld>
            <a:endParaRPr lang="en-US" dirty="0"/>
          </a:p>
        </p:txBody>
      </p:sp>
      <p:sp>
        <p:nvSpPr>
          <p:cNvPr id="6" name="Rectangle 11"/>
          <p:cNvSpPr>
            <a:spLocks noGrp="1" noChangeArrowheads="1"/>
          </p:cNvSpPr>
          <p:nvPr>
            <p:ph type="ftr" sz="quarter" idx="11"/>
          </p:nvPr>
        </p:nvSpPr>
        <p:spPr>
          <a:ln/>
        </p:spPr>
        <p:txBody>
          <a:bodyPr/>
          <a:lstStyle>
            <a:lvl1pPr>
              <a:defRPr/>
            </a:lvl1pPr>
          </a:lstStyle>
          <a:p>
            <a:pPr>
              <a:defRPr/>
            </a:pPr>
            <a:r>
              <a:rPr lang="en-US" dirty="0" smtClean="0"/>
              <a:t>© Copyright IBM Corporation 2017</a:t>
            </a:r>
            <a:endParaRPr lang="en-US" dirty="0"/>
          </a:p>
        </p:txBody>
      </p:sp>
    </p:spTree>
    <p:extLst>
      <p:ext uri="{BB962C8B-B14F-4D97-AF65-F5344CB8AC3E}">
        <p14:creationId xmlns:p14="http://schemas.microsoft.com/office/powerpoint/2010/main" val="1391089976"/>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smtClean="0"/>
              <a:t>Click to edit Master title style</a:t>
            </a:r>
            <a:endParaRPr lang="en-US" dirty="0"/>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smtClean="0"/>
              <a:t>For IBM and Business Partner Internal Use Only</a:t>
            </a:r>
            <a:endParaRPr lang="en-US" sz="1400" dirty="0"/>
          </a:p>
        </p:txBody>
      </p:sp>
    </p:spTree>
    <p:extLst>
      <p:ext uri="{BB962C8B-B14F-4D97-AF65-F5344CB8AC3E}">
        <p14:creationId xmlns:p14="http://schemas.microsoft.com/office/powerpoint/2010/main" val="17105908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smtClean="0"/>
              <a:t>Click to edit Master title style</a:t>
            </a:r>
            <a:endParaRPr lang="en-US" dirty="0"/>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smtClean="0"/>
              <a:t>For IBM and Business Partner Internal Use Only</a:t>
            </a:r>
            <a:endParaRPr lang="en-US" sz="1400" dirty="0"/>
          </a:p>
        </p:txBody>
      </p:sp>
    </p:spTree>
    <p:extLst>
      <p:ext uri="{BB962C8B-B14F-4D97-AF65-F5344CB8AC3E}">
        <p14:creationId xmlns:p14="http://schemas.microsoft.com/office/powerpoint/2010/main" val="171059084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smtClean="0"/>
              <a:t>Click to edit Master title style</a:t>
            </a:r>
            <a:endParaRPr lang="en-US" dirty="0"/>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smtClean="0"/>
              <a:t>For IBM and Business Partner Internal Use Only</a:t>
            </a:r>
            <a:endParaRPr lang="en-US" sz="1400" dirty="0"/>
          </a:p>
        </p:txBody>
      </p:sp>
    </p:spTree>
    <p:extLst>
      <p:ext uri="{BB962C8B-B14F-4D97-AF65-F5344CB8AC3E}">
        <p14:creationId xmlns:p14="http://schemas.microsoft.com/office/powerpoint/2010/main" val="17105908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smtClean="0"/>
              <a:t>Click to edit Master title style</a:t>
            </a:r>
            <a:endParaRPr lang="en-US" dirty="0"/>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smtClean="0"/>
              <a:t>For IBM and Business Partner Internal Use Only</a:t>
            </a:r>
            <a:endParaRPr lang="en-US" sz="1400" dirty="0"/>
          </a:p>
        </p:txBody>
      </p:sp>
    </p:spTree>
    <p:extLst>
      <p:ext uri="{BB962C8B-B14F-4D97-AF65-F5344CB8AC3E}">
        <p14:creationId xmlns:p14="http://schemas.microsoft.com/office/powerpoint/2010/main" val="17105908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smtClean="0"/>
              <a:t>Click to edit Master title style</a:t>
            </a:r>
            <a:endParaRPr lang="en-US" dirty="0"/>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smtClean="0"/>
              <a:t>For IBM and Business Partner Internal Use Only</a:t>
            </a:r>
            <a:endParaRPr lang="en-US" sz="1400" dirty="0"/>
          </a:p>
        </p:txBody>
      </p:sp>
    </p:spTree>
    <p:extLst>
      <p:ext uri="{BB962C8B-B14F-4D97-AF65-F5344CB8AC3E}">
        <p14:creationId xmlns:p14="http://schemas.microsoft.com/office/powerpoint/2010/main" val="17105908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Content - Title 1 Line">
    <p:spTree>
      <p:nvGrpSpPr>
        <p:cNvPr id="1" name=""/>
        <p:cNvGrpSpPr/>
        <p:nvPr/>
      </p:nvGrpSpPr>
      <p:grpSpPr>
        <a:xfrm>
          <a:off x="0" y="0"/>
          <a:ext cx="0" cy="0"/>
          <a:chOff x="0" y="0"/>
          <a:chExt cx="0" cy="0"/>
        </a:xfrm>
      </p:grpSpPr>
      <p:sp>
        <p:nvSpPr>
          <p:cNvPr id="8" name="Slide Number Placeholder 3"/>
          <p:cNvSpPr>
            <a:spLocks noGrp="1"/>
          </p:cNvSpPr>
          <p:nvPr>
            <p:ph type="sldNum" sz="quarter" idx="4"/>
          </p:nvPr>
        </p:nvSpPr>
        <p:spPr>
          <a:xfrm>
            <a:off x="389008" y="6471663"/>
            <a:ext cx="580514" cy="249812"/>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9" name="Date Placeholder 4"/>
          <p:cNvSpPr>
            <a:spLocks noGrp="1"/>
          </p:cNvSpPr>
          <p:nvPr>
            <p:ph type="dt" sz="half" idx="2"/>
          </p:nvPr>
        </p:nvSpPr>
        <p:spPr>
          <a:xfrm>
            <a:off x="969401" y="6471663"/>
            <a:ext cx="2742486" cy="249812"/>
          </a:xfrm>
          <a:prstGeom prst="rect">
            <a:avLst/>
          </a:prstGeom>
        </p:spPr>
        <p:txBody>
          <a:bodyPr vert="horz" lIns="91440" tIns="45720" rIns="91440" bIns="45720" rtlCol="0" anchor="ctr"/>
          <a:lstStyle>
            <a:lvl1pPr algn="l">
              <a:defRPr sz="1200" baseline="0">
                <a:solidFill>
                  <a:srgbClr val="655A5B"/>
                </a:solidFill>
              </a:defRPr>
            </a:lvl1pPr>
          </a:lstStyle>
          <a:p>
            <a:endParaRPr lang="en-US" dirty="0"/>
          </a:p>
        </p:txBody>
      </p:sp>
      <p:sp>
        <p:nvSpPr>
          <p:cNvPr id="10" name="Text Placeholder 15"/>
          <p:cNvSpPr>
            <a:spLocks noGrp="1"/>
          </p:cNvSpPr>
          <p:nvPr>
            <p:ph type="body" sz="quarter" idx="11" hasCustomPrompt="1"/>
          </p:nvPr>
        </p:nvSpPr>
        <p:spPr>
          <a:xfrm>
            <a:off x="269952" y="387903"/>
            <a:ext cx="5025711" cy="618691"/>
          </a:xfrm>
          <a:prstGeom prst="rect">
            <a:avLst/>
          </a:prstGeom>
        </p:spPr>
        <p:txBody>
          <a:bodyPr>
            <a:noAutofit/>
          </a:bodyPr>
          <a:lstStyle>
            <a:lvl1pPr marL="0" indent="0" fontAlgn="t">
              <a:buFontTx/>
              <a:buNone/>
              <a:defRPr sz="3000" baseline="0">
                <a:solidFill>
                  <a:srgbClr val="5498E4"/>
                </a:solidFill>
                <a:latin typeface="Arial" charset="0"/>
              </a:defRPr>
            </a:lvl1pPr>
          </a:lstStyle>
          <a:p>
            <a:r>
              <a:rPr lang="en-US" dirty="0" smtClean="0"/>
              <a:t>One line headline goes here</a:t>
            </a:r>
            <a:endParaRPr lang="en-US" dirty="0"/>
          </a:p>
        </p:txBody>
      </p:sp>
      <p:sp>
        <p:nvSpPr>
          <p:cNvPr id="6" name="Text Placeholder 5"/>
          <p:cNvSpPr>
            <a:spLocks noGrp="1"/>
          </p:cNvSpPr>
          <p:nvPr>
            <p:ph type="body" sz="quarter" idx="13" hasCustomPrompt="1"/>
          </p:nvPr>
        </p:nvSpPr>
        <p:spPr>
          <a:xfrm>
            <a:off x="266632" y="1121940"/>
            <a:ext cx="10906459" cy="4306358"/>
          </a:xfrm>
          <a:prstGeom prst="rect">
            <a:avLst/>
          </a:prstGeom>
        </p:spPr>
        <p:txBody>
          <a:bodyPr numCol="2" spcCol="822960"/>
          <a:lstStyle>
            <a:lvl1pPr marL="0" marR="0" indent="0" algn="l" defTabSz="914400" rtl="0" eaLnBrk="1" fontAlgn="auto" latinLnBrk="0" hangingPunct="1">
              <a:lnSpc>
                <a:spcPct val="95000"/>
              </a:lnSpc>
              <a:spcBef>
                <a:spcPts val="0"/>
              </a:spcBef>
              <a:spcAft>
                <a:spcPts val="1200"/>
              </a:spcAft>
              <a:buClrTx/>
              <a:buSzTx/>
              <a:buFont typeface="Arial"/>
              <a:buNone/>
              <a:tabLst/>
              <a:defRPr lang="en-US" sz="1800" kern="1200" baseline="0">
                <a:effectLst/>
                <a:latin typeface="+mn-lt"/>
              </a:defRPr>
            </a:lvl1pPr>
            <a:lvl2pPr marL="457200" indent="0">
              <a:buNone/>
              <a:defRPr/>
            </a:lvl2pPr>
            <a:lvl3pPr marL="914400" indent="0">
              <a:buNone/>
              <a:defRPr/>
            </a:lvl3pPr>
            <a:lvl4pPr marL="1371600" indent="0">
              <a:buNone/>
              <a:defRPr/>
            </a:lvl4pPr>
            <a:lvl5pPr marL="1828800" indent="0">
              <a:buNone/>
              <a:defRPr/>
            </a:lvl5pPr>
          </a:lstStyle>
          <a:p>
            <a:r>
              <a:rPr lang="en-US" sz="1800" dirty="0" smtClean="0">
                <a:effectLst/>
                <a:latin typeface="+mn-lt"/>
                <a:ea typeface="ＭＳ 明朝"/>
                <a:cs typeface="Times New Roman"/>
              </a:rPr>
              <a:t>Copy goes here for two column </a:t>
            </a:r>
            <a:r>
              <a:rPr lang="en-US" sz="1800" dirty="0" err="1" smtClean="0">
                <a:effectLst/>
                <a:latin typeface="+mn-lt"/>
                <a:ea typeface="ＭＳ 明朝"/>
                <a:cs typeface="Times New Roman"/>
              </a:rPr>
              <a:t>lorem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ipsum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dolar</a:t>
            </a:r>
            <a:r>
              <a:rPr lang="en-US" sz="1800" dirty="0" smtClean="0">
                <a:effectLst/>
                <a:latin typeface="+mn-lt"/>
                <a:ea typeface="ＭＳ 明朝"/>
                <a:cs typeface="Times New Roman"/>
              </a:rPr>
              <a:t> sit </a:t>
            </a:r>
            <a:r>
              <a:rPr lang="en-US" sz="1800" dirty="0" err="1" smtClean="0">
                <a:effectLst/>
                <a:latin typeface="+mn-lt"/>
                <a:ea typeface="ＭＳ 明朝"/>
                <a:cs typeface="Times New Roman"/>
              </a:rPr>
              <a:t>amet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consectetur</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adipiscing</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elit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Donec</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vehicula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lorem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enim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quis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convallis</a:t>
            </a:r>
            <a:r>
              <a:rPr lang="en-US" sz="1800" dirty="0" smtClean="0">
                <a:effectLst/>
                <a:latin typeface="+mn-lt"/>
                <a:ea typeface="ＭＳ 明朝"/>
                <a:cs typeface="Times New Roman"/>
              </a:rPr>
              <a:t> lacus </a:t>
            </a:r>
            <a:r>
              <a:rPr lang="en-US" sz="1800" dirty="0" err="1" smtClean="0">
                <a:effectLst/>
                <a:latin typeface="+mn-lt"/>
                <a:ea typeface="ＭＳ 明朝"/>
                <a:cs typeface="Times New Roman"/>
              </a:rPr>
              <a:t>sodales</a:t>
            </a:r>
            <a:r>
              <a:rPr lang="en-US" sz="1800" dirty="0" smtClean="0">
                <a:effectLst/>
                <a:latin typeface="+mn-lt"/>
                <a:ea typeface="ＭＳ 明朝"/>
                <a:cs typeface="Times New Roman"/>
              </a:rPr>
              <a:t> in.</a:t>
            </a:r>
            <a:endParaRPr lang="en-US" sz="1200" dirty="0" smtClean="0">
              <a:effectLst/>
              <a:latin typeface="Cambria"/>
              <a:ea typeface="ＭＳ 明朝"/>
              <a:cs typeface="Times New Roman"/>
            </a:endParaRPr>
          </a:p>
          <a:p>
            <a:r>
              <a:rPr lang="en-US" sz="1800" dirty="0" smtClean="0">
                <a:effectLst/>
                <a:latin typeface="+mn-lt"/>
                <a:ea typeface="ＭＳ 明朝"/>
                <a:cs typeface="Times New Roman"/>
              </a:rPr>
              <a:t>In </a:t>
            </a:r>
            <a:r>
              <a:rPr lang="en-US" sz="1800" dirty="0" err="1" smtClean="0">
                <a:effectLst/>
                <a:latin typeface="+mn-lt"/>
                <a:ea typeface="ＭＳ 明朝"/>
                <a:cs typeface="Times New Roman"/>
              </a:rPr>
              <a:t>ut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lobortis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neque</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quis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lobortis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velit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Praesent</a:t>
            </a:r>
            <a:r>
              <a:rPr lang="en-US" sz="1800" dirty="0" smtClean="0">
                <a:effectLst/>
                <a:latin typeface="+mn-lt"/>
                <a:ea typeface="ＭＳ 明朝"/>
                <a:cs typeface="Times New Roman"/>
              </a:rPr>
              <a:t> non </a:t>
            </a:r>
            <a:r>
              <a:rPr lang="en-US" sz="1800" dirty="0" err="1" smtClean="0">
                <a:effectLst/>
                <a:latin typeface="+mn-lt"/>
                <a:ea typeface="ＭＳ 明朝"/>
                <a:cs typeface="Times New Roman"/>
              </a:rPr>
              <a:t>feugiat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sapien</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sed</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rhoncus</a:t>
            </a:r>
            <a:r>
              <a:rPr lang="en-US" sz="1800" dirty="0" smtClean="0">
                <a:effectLst/>
                <a:latin typeface="+mn-lt"/>
                <a:ea typeface="ＭＳ 明朝"/>
                <a:cs typeface="Times New Roman"/>
              </a:rPr>
              <a:t>.</a:t>
            </a:r>
            <a:endParaRPr lang="en-US" sz="1200" dirty="0" smtClean="0">
              <a:effectLst/>
              <a:latin typeface="Cambria"/>
              <a:ea typeface="ＭＳ 明朝"/>
              <a:cs typeface="Times New Roman"/>
            </a:endParaRPr>
          </a:p>
          <a:p>
            <a:r>
              <a:rPr lang="en-US" sz="1800" dirty="0" err="1" smtClean="0">
                <a:effectLst/>
                <a:latin typeface="+mn-lt"/>
                <a:ea typeface="ＭＳ 明朝"/>
                <a:cs typeface="Times New Roman"/>
              </a:rPr>
              <a:t>Ut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wisi</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enim</a:t>
            </a:r>
            <a:r>
              <a:rPr lang="en-US" sz="1800" dirty="0" smtClean="0">
                <a:effectLst/>
                <a:latin typeface="+mn-lt"/>
                <a:ea typeface="ＭＳ 明朝"/>
                <a:cs typeface="Times New Roman"/>
              </a:rPr>
              <a:t> ad minim </a:t>
            </a:r>
            <a:r>
              <a:rPr lang="en-US" sz="1800" dirty="0" err="1" smtClean="0">
                <a:effectLst/>
                <a:latin typeface="+mn-lt"/>
                <a:ea typeface="ＭＳ 明朝"/>
                <a:cs typeface="Times New Roman"/>
              </a:rPr>
              <a:t>veniam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quis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nostrud</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exerci</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tation</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ullamcorper</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suscipit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lobortis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nisl</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ut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aliquip</a:t>
            </a:r>
            <a:r>
              <a:rPr lang="en-US" sz="1800" dirty="0" smtClean="0">
                <a:effectLst/>
                <a:latin typeface="+mn-lt"/>
                <a:ea typeface="ＭＳ 明朝"/>
                <a:cs typeface="Times New Roman"/>
              </a:rPr>
              <a:t> ex </a:t>
            </a:r>
            <a:r>
              <a:rPr lang="en-US" sz="1800" dirty="0" err="1" smtClean="0">
                <a:effectLst/>
                <a:latin typeface="+mn-lt"/>
                <a:ea typeface="ＭＳ 明朝"/>
                <a:cs typeface="Times New Roman"/>
              </a:rPr>
              <a:t>ea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commodo</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consequat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Duis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autem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vel</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iriure</a:t>
            </a:r>
            <a:r>
              <a:rPr lang="en-US" sz="1800" dirty="0" smtClean="0">
                <a:effectLst/>
                <a:latin typeface="+mn-lt"/>
                <a:ea typeface="ＭＳ 明朝"/>
                <a:cs typeface="Times New Roman"/>
              </a:rPr>
              <a:t> dolor in </a:t>
            </a:r>
            <a:r>
              <a:rPr lang="en-US" sz="1800" dirty="0" err="1" smtClean="0">
                <a:effectLst/>
                <a:latin typeface="+mn-lt"/>
                <a:ea typeface="ＭＳ 明朝"/>
                <a:cs typeface="Times New Roman"/>
              </a:rPr>
              <a:t>hendrerit</a:t>
            </a:r>
            <a:r>
              <a:rPr lang="en-US" sz="1800" dirty="0" smtClean="0">
                <a:effectLst/>
                <a:latin typeface="+mn-lt"/>
                <a:ea typeface="ＭＳ 明朝"/>
                <a:cs typeface="Times New Roman"/>
              </a:rPr>
              <a:t> in </a:t>
            </a:r>
            <a:r>
              <a:rPr lang="en-US" sz="1800" dirty="0" err="1" smtClean="0">
                <a:effectLst/>
                <a:latin typeface="+mn-lt"/>
                <a:ea typeface="ＭＳ 明朝"/>
                <a:cs typeface="Times New Roman"/>
              </a:rPr>
              <a:t>vulputate</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velit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esse</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molestie</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consequat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vel</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illum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dolore</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eu</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feugiat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nulla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facilisis</a:t>
            </a:r>
            <a:r>
              <a:rPr lang="en-US" sz="1800" dirty="0" smtClean="0">
                <a:effectLst/>
                <a:latin typeface="+mn-lt"/>
                <a:ea typeface="ＭＳ 明朝"/>
                <a:cs typeface="Times New Roman"/>
              </a:rPr>
              <a:t> at </a:t>
            </a:r>
            <a:r>
              <a:rPr lang="en-US" sz="1800" dirty="0" err="1" smtClean="0">
                <a:effectLst/>
                <a:latin typeface="+mn-lt"/>
                <a:ea typeface="ＭＳ 明朝"/>
                <a:cs typeface="Times New Roman"/>
              </a:rPr>
              <a:t>vero</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eros</a:t>
            </a:r>
            <a:r>
              <a:rPr lang="en-US" sz="1800" dirty="0" smtClean="0">
                <a:effectLst/>
                <a:latin typeface="+mn-lt"/>
                <a:ea typeface="ＭＳ 明朝"/>
                <a:cs typeface="Times New Roman"/>
              </a:rPr>
              <a:t> et </a:t>
            </a:r>
            <a:r>
              <a:rPr lang="en-US" sz="1800" dirty="0" err="1" smtClean="0">
                <a:effectLst/>
                <a:latin typeface="+mn-lt"/>
                <a:ea typeface="ＭＳ 明朝"/>
                <a:cs typeface="Times New Roman"/>
              </a:rPr>
              <a:t>accumsan</a:t>
            </a:r>
            <a:r>
              <a:rPr lang="en-US" sz="1800" dirty="0" smtClean="0">
                <a:effectLst/>
                <a:latin typeface="+mn-lt"/>
                <a:ea typeface="ＭＳ 明朝"/>
                <a:cs typeface="Times New Roman"/>
              </a:rPr>
              <a:t> et </a:t>
            </a:r>
            <a:r>
              <a:rPr lang="en-US" sz="1800" dirty="0" err="1" smtClean="0">
                <a:effectLst/>
                <a:latin typeface="+mn-lt"/>
                <a:ea typeface="ＭＳ 明朝"/>
                <a:cs typeface="Times New Roman"/>
              </a:rPr>
              <a:t>iusto</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odio</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dignissim</a:t>
            </a:r>
            <a:r>
              <a:rPr lang="en-US" sz="1800" dirty="0" smtClean="0">
                <a:effectLst/>
                <a:latin typeface="+mn-lt"/>
                <a:ea typeface="ＭＳ 明朝"/>
                <a:cs typeface="Times New Roman"/>
              </a:rPr>
              <a:t> qui </a:t>
            </a:r>
            <a:r>
              <a:rPr lang="en-US" sz="1800" dirty="0" err="1" smtClean="0">
                <a:effectLst/>
                <a:latin typeface="+mn-lt"/>
                <a:ea typeface="ＭＳ 明朝"/>
                <a:cs typeface="Times New Roman"/>
              </a:rPr>
              <a:t>blandit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praesent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luptatum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zzril</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delenit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augue</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duis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dolore</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te</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feugait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nulla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facilisi</a:t>
            </a:r>
            <a:r>
              <a:rPr lang="en-US" sz="1800" dirty="0" smtClean="0">
                <a:effectLst/>
                <a:latin typeface="+mn-lt"/>
                <a:ea typeface="ＭＳ 明朝"/>
                <a:cs typeface="Times New Roman"/>
              </a:rPr>
              <a:t>. </a:t>
            </a:r>
          </a:p>
          <a:p>
            <a:r>
              <a:rPr lang="en-US" sz="1800" dirty="0" smtClean="0">
                <a:effectLst/>
                <a:latin typeface="+mn-lt"/>
                <a:ea typeface="ＭＳ 明朝"/>
                <a:cs typeface="Times New Roman"/>
              </a:rPr>
              <a:t>Nam liber </a:t>
            </a:r>
            <a:r>
              <a:rPr lang="en-US" sz="1800" dirty="0" err="1" smtClean="0">
                <a:effectLst/>
                <a:latin typeface="+mn-lt"/>
                <a:ea typeface="ＭＳ 明朝"/>
                <a:cs typeface="Times New Roman"/>
              </a:rPr>
              <a:t>tempor</a:t>
            </a:r>
            <a:r>
              <a:rPr lang="en-US" sz="1800" dirty="0" smtClean="0">
                <a:effectLst/>
                <a:latin typeface="+mn-lt"/>
                <a:ea typeface="ＭＳ 明朝"/>
                <a:cs typeface="Times New Roman"/>
              </a:rPr>
              <a:t> cum </a:t>
            </a:r>
            <a:r>
              <a:rPr lang="en-US" sz="1800" dirty="0" err="1" smtClean="0">
                <a:effectLst/>
                <a:latin typeface="+mn-lt"/>
                <a:ea typeface="ＭＳ 明朝"/>
                <a:cs typeface="Times New Roman"/>
              </a:rPr>
              <a:t>soluta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nobis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eleifend</a:t>
            </a:r>
            <a:r>
              <a:rPr lang="en-US" sz="1800" dirty="0" smtClean="0">
                <a:effectLst/>
                <a:latin typeface="+mn-lt"/>
                <a:ea typeface="ＭＳ 明朝"/>
                <a:cs typeface="Times New Roman"/>
              </a:rPr>
              <a:t> option </a:t>
            </a:r>
            <a:r>
              <a:rPr lang="en-US" sz="1800" dirty="0" err="1" smtClean="0">
                <a:effectLst/>
                <a:latin typeface="+mn-lt"/>
                <a:ea typeface="ＭＳ 明朝"/>
                <a:cs typeface="Times New Roman"/>
              </a:rPr>
              <a:t>congue</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nihil</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imperdiet</a:t>
            </a:r>
            <a:r>
              <a:rPr lang="en-US" sz="1800" dirty="0" smtClean="0">
                <a:effectLst/>
                <a:latin typeface="+mn-lt"/>
                <a:ea typeface="ＭＳ 明朝"/>
                <a:cs typeface="Times New Roman"/>
              </a:rPr>
              <a:t> doming id quod </a:t>
            </a:r>
            <a:r>
              <a:rPr lang="en-US" sz="1800" dirty="0" err="1" smtClean="0">
                <a:effectLst/>
                <a:latin typeface="+mn-lt"/>
                <a:ea typeface="ＭＳ 明朝"/>
                <a:cs typeface="Times New Roman"/>
              </a:rPr>
              <a:t>mazim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placerat</a:t>
            </a:r>
            <a:r>
              <a:rPr lang="en-US" sz="1800" dirty="0" smtClean="0">
                <a:effectLst/>
                <a:latin typeface="+mn-lt"/>
                <a:ea typeface="ＭＳ 明朝"/>
                <a:cs typeface="Times New Roman"/>
              </a:rPr>
              <a:t> facer </a:t>
            </a:r>
            <a:r>
              <a:rPr lang="en-US" sz="1800" dirty="0" err="1" smtClean="0">
                <a:effectLst/>
                <a:latin typeface="+mn-lt"/>
                <a:ea typeface="ＭＳ 明朝"/>
                <a:cs typeface="Times New Roman"/>
              </a:rPr>
              <a:t>possim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assum</a:t>
            </a:r>
            <a:r>
              <a:rPr lang="en-US" sz="1800" dirty="0" smtClean="0">
                <a:effectLst/>
                <a:latin typeface="+mn-lt"/>
                <a:ea typeface="ＭＳ 明朝"/>
                <a:cs typeface="Times New Roman"/>
              </a:rPr>
              <a:t>. </a:t>
            </a:r>
          </a:p>
          <a:p>
            <a:r>
              <a:rPr lang="en-US" sz="1800" dirty="0" err="1" smtClean="0">
                <a:effectLst/>
                <a:latin typeface="+mn-lt"/>
                <a:ea typeface="ＭＳ 明朝"/>
                <a:cs typeface="Times New Roman"/>
              </a:rPr>
              <a:t>Typi</a:t>
            </a:r>
            <a:r>
              <a:rPr lang="en-US" sz="1800" dirty="0" smtClean="0">
                <a:effectLst/>
                <a:latin typeface="+mn-lt"/>
                <a:ea typeface="ＭＳ 明朝"/>
                <a:cs typeface="Times New Roman"/>
              </a:rPr>
              <a:t> non </a:t>
            </a:r>
            <a:r>
              <a:rPr lang="en-US" sz="1800" dirty="0" err="1" smtClean="0">
                <a:effectLst/>
                <a:latin typeface="+mn-lt"/>
                <a:ea typeface="ＭＳ 明朝"/>
                <a:cs typeface="Times New Roman"/>
              </a:rPr>
              <a:t>habent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claritatem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insitam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est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usus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legentis</a:t>
            </a:r>
            <a:r>
              <a:rPr lang="en-US" sz="1800" dirty="0" smtClean="0">
                <a:effectLst/>
                <a:latin typeface="+mn-lt"/>
                <a:ea typeface="ＭＳ 明朝"/>
                <a:cs typeface="Times New Roman"/>
              </a:rPr>
              <a:t> in </a:t>
            </a:r>
            <a:r>
              <a:rPr lang="en-US" sz="1800" dirty="0" err="1" smtClean="0">
                <a:effectLst/>
                <a:latin typeface="+mn-lt"/>
                <a:ea typeface="ＭＳ 明朝"/>
                <a:cs typeface="Times New Roman"/>
              </a:rPr>
              <a:t>iis</a:t>
            </a:r>
            <a:r>
              <a:rPr lang="en-US" sz="1800" dirty="0" smtClean="0">
                <a:effectLst/>
                <a:latin typeface="+mn-lt"/>
                <a:ea typeface="ＭＳ 明朝"/>
                <a:cs typeface="Times New Roman"/>
              </a:rPr>
              <a:t> qui </a:t>
            </a:r>
            <a:r>
              <a:rPr lang="en-US" sz="1800" dirty="0" err="1" smtClean="0">
                <a:effectLst/>
                <a:latin typeface="+mn-lt"/>
                <a:ea typeface="ＭＳ 明朝"/>
                <a:cs typeface="Times New Roman"/>
              </a:rPr>
              <a:t>facit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eorum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claritatem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Investigationes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demonstraverunt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lectores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legere</a:t>
            </a:r>
            <a:r>
              <a:rPr lang="en-US" sz="1800" dirty="0" smtClean="0">
                <a:effectLst/>
                <a:latin typeface="+mn-lt"/>
                <a:ea typeface="ＭＳ 明朝"/>
                <a:cs typeface="Times New Roman"/>
              </a:rPr>
              <a:t> me </a:t>
            </a:r>
            <a:r>
              <a:rPr lang="en-US" sz="1800" dirty="0" err="1" smtClean="0">
                <a:effectLst/>
                <a:latin typeface="+mn-lt"/>
                <a:ea typeface="ＭＳ 明朝"/>
                <a:cs typeface="Times New Roman"/>
              </a:rPr>
              <a:t>lius</a:t>
            </a:r>
            <a:r>
              <a:rPr lang="en-US" sz="1800" dirty="0" smtClean="0">
                <a:effectLst/>
                <a:latin typeface="+mn-lt"/>
                <a:ea typeface="ＭＳ 明朝"/>
                <a:cs typeface="Times New Roman"/>
              </a:rPr>
              <a:t> quod ii </a:t>
            </a:r>
            <a:r>
              <a:rPr lang="en-US" sz="1800" dirty="0" err="1" smtClean="0">
                <a:effectLst/>
                <a:latin typeface="+mn-lt"/>
                <a:ea typeface="ＭＳ 明朝"/>
                <a:cs typeface="Times New Roman"/>
              </a:rPr>
              <a:t>legunt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saepius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Claritas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est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etiam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processus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dynamicus</a:t>
            </a:r>
            <a:r>
              <a:rPr lang="en-US" sz="1800" dirty="0" smtClean="0">
                <a:effectLst/>
                <a:latin typeface="+mn-lt"/>
                <a:ea typeface="ＭＳ 明朝"/>
                <a:cs typeface="Times New Roman"/>
              </a:rPr>
              <a:t>, qui sequitur </a:t>
            </a:r>
            <a:r>
              <a:rPr lang="en-US" sz="1800" dirty="0" err="1" smtClean="0">
                <a:effectLst/>
                <a:latin typeface="+mn-lt"/>
                <a:ea typeface="ＭＳ 明朝"/>
                <a:cs typeface="Times New Roman"/>
              </a:rPr>
              <a:t>mutationem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consuetudium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lectorum</a:t>
            </a:r>
            <a:r>
              <a:rPr lang="en-US" sz="1800" dirty="0" smtClean="0">
                <a:effectLst/>
                <a:latin typeface="+mn-lt"/>
                <a:ea typeface="ＭＳ 明朝"/>
                <a:cs typeface="Times New Roman"/>
              </a:rPr>
              <a:t>. </a:t>
            </a:r>
          </a:p>
          <a:p>
            <a:r>
              <a:rPr lang="en-US" sz="1800" dirty="0" err="1" smtClean="0">
                <a:effectLst/>
                <a:latin typeface="+mn-lt"/>
                <a:ea typeface="ＭＳ 明朝"/>
                <a:cs typeface="Times New Roman"/>
              </a:rPr>
              <a:t>Mirum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est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notare</a:t>
            </a:r>
            <a:r>
              <a:rPr lang="en-US" sz="1800" dirty="0" smtClean="0">
                <a:effectLst/>
                <a:latin typeface="+mn-lt"/>
                <a:ea typeface="ＭＳ 明朝"/>
                <a:cs typeface="Times New Roman"/>
              </a:rPr>
              <a:t> quam </a:t>
            </a:r>
            <a:r>
              <a:rPr lang="en-US" sz="1800" dirty="0" err="1" smtClean="0">
                <a:effectLst/>
                <a:latin typeface="+mn-lt"/>
                <a:ea typeface="ＭＳ 明朝"/>
                <a:cs typeface="Times New Roman"/>
              </a:rPr>
              <a:t>littera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gothica</a:t>
            </a:r>
            <a:r>
              <a:rPr lang="en-US" sz="1800" dirty="0" smtClean="0">
                <a:effectLst/>
                <a:latin typeface="+mn-lt"/>
                <a:ea typeface="ＭＳ 明朝"/>
                <a:cs typeface="Times New Roman"/>
              </a:rPr>
              <a:t>, quam </a:t>
            </a:r>
            <a:r>
              <a:rPr lang="en-US" sz="1800" dirty="0" err="1" smtClean="0">
                <a:effectLst/>
                <a:latin typeface="+mn-lt"/>
                <a:ea typeface="ＭＳ 明朝"/>
                <a:cs typeface="Times New Roman"/>
              </a:rPr>
              <a:t>nunc</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putamus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parum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claram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anteposuerit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litterarum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formas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humanitatis</a:t>
            </a:r>
            <a:r>
              <a:rPr lang="en-US" sz="1800" dirty="0" smtClean="0">
                <a:effectLst/>
                <a:latin typeface="+mn-lt"/>
                <a:ea typeface="ＭＳ 明朝"/>
                <a:cs typeface="Times New Roman"/>
              </a:rPr>
              <a:t> per </a:t>
            </a:r>
            <a:r>
              <a:rPr lang="en-US" sz="1800" dirty="0" err="1" smtClean="0">
                <a:effectLst/>
                <a:latin typeface="+mn-lt"/>
                <a:ea typeface="ＭＳ 明朝"/>
                <a:cs typeface="Times New Roman"/>
              </a:rPr>
              <a:t>seacula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quarta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decima</a:t>
            </a:r>
            <a:r>
              <a:rPr lang="en-US" sz="1800" dirty="0" smtClean="0">
                <a:effectLst/>
                <a:latin typeface="+mn-lt"/>
                <a:ea typeface="ＭＳ 明朝"/>
                <a:cs typeface="Times New Roman"/>
              </a:rPr>
              <a:t> et </a:t>
            </a:r>
            <a:r>
              <a:rPr lang="en-US" sz="1800" dirty="0" err="1" smtClean="0">
                <a:effectLst/>
                <a:latin typeface="+mn-lt"/>
                <a:ea typeface="ＭＳ 明朝"/>
                <a:cs typeface="Times New Roman"/>
              </a:rPr>
              <a:t>quinta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decima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Eodem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modo</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typi</a:t>
            </a:r>
            <a:r>
              <a:rPr lang="en-US" sz="1800" dirty="0" smtClean="0">
                <a:effectLst/>
                <a:latin typeface="+mn-lt"/>
                <a:ea typeface="ＭＳ 明朝"/>
                <a:cs typeface="Times New Roman"/>
              </a:rPr>
              <a:t>, qui </a:t>
            </a:r>
            <a:r>
              <a:rPr lang="en-US" sz="1800" dirty="0" err="1" smtClean="0">
                <a:effectLst/>
                <a:latin typeface="+mn-lt"/>
                <a:ea typeface="ＭＳ 明朝"/>
                <a:cs typeface="Times New Roman"/>
              </a:rPr>
              <a:t>nunc</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nobis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videntur</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parum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clari</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fiant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sollemnes</a:t>
            </a:r>
            <a:r>
              <a:rPr lang="en-US" sz="1800" dirty="0" smtClean="0">
                <a:effectLst/>
                <a:latin typeface="+mn-lt"/>
                <a:ea typeface="ＭＳ 明朝"/>
                <a:cs typeface="Times New Roman"/>
              </a:rPr>
              <a:t> in </a:t>
            </a:r>
            <a:r>
              <a:rPr lang="en-US" sz="1800" dirty="0" err="1" smtClean="0">
                <a:effectLst/>
                <a:latin typeface="+mn-lt"/>
                <a:ea typeface="ＭＳ 明朝"/>
                <a:cs typeface="Times New Roman"/>
              </a:rPr>
              <a:t>futurum</a:t>
            </a:r>
            <a:r>
              <a:rPr lang="en-US" sz="1800" dirty="0" smtClean="0">
                <a:effectLst/>
                <a:latin typeface="+mn-lt"/>
                <a:ea typeface="ＭＳ 明朝"/>
                <a:cs typeface="Times New Roman"/>
              </a:rPr>
              <a:t>.</a:t>
            </a:r>
            <a:endParaRPr lang="en-US" sz="1200" dirty="0">
              <a:effectLst/>
              <a:latin typeface="Cambria"/>
              <a:ea typeface="ＭＳ 明朝"/>
              <a:cs typeface="Times New Roman"/>
            </a:endParaRPr>
          </a:p>
        </p:txBody>
      </p:sp>
    </p:spTree>
    <p:extLst>
      <p:ext uri="{BB962C8B-B14F-4D97-AF65-F5344CB8AC3E}">
        <p14:creationId xmlns:p14="http://schemas.microsoft.com/office/powerpoint/2010/main" val="2087274765"/>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Header with Copy and Image">
    <p:spTree>
      <p:nvGrpSpPr>
        <p:cNvPr id="1" name=""/>
        <p:cNvGrpSpPr/>
        <p:nvPr/>
      </p:nvGrpSpPr>
      <p:grpSpPr>
        <a:xfrm>
          <a:off x="0" y="0"/>
          <a:ext cx="0" cy="0"/>
          <a:chOff x="0" y="0"/>
          <a:chExt cx="0" cy="0"/>
        </a:xfrm>
      </p:grpSpPr>
      <p:sp>
        <p:nvSpPr>
          <p:cNvPr id="21" name="Text Placeholder 15"/>
          <p:cNvSpPr>
            <a:spLocks noGrp="1"/>
          </p:cNvSpPr>
          <p:nvPr>
            <p:ph type="body" sz="quarter" idx="12" hasCustomPrompt="1"/>
          </p:nvPr>
        </p:nvSpPr>
        <p:spPr>
          <a:xfrm>
            <a:off x="269951" y="1206606"/>
            <a:ext cx="5025712" cy="4248991"/>
          </a:xfrm>
          <a:prstGeom prst="rect">
            <a:avLst/>
          </a:prstGeom>
        </p:spPr>
        <p:txBody>
          <a:bodyPr>
            <a:noAutofit/>
          </a:bodyPr>
          <a:lstStyle>
            <a:lvl1pPr marL="0" indent="0" fontAlgn="t">
              <a:lnSpc>
                <a:spcPts val="2700"/>
              </a:lnSpc>
              <a:spcBef>
                <a:spcPts val="0"/>
              </a:spcBef>
              <a:spcAft>
                <a:spcPts val="1200"/>
              </a:spcAft>
              <a:buFontTx/>
              <a:buNone/>
              <a:defRPr sz="2500" baseline="0">
                <a:solidFill>
                  <a:srgbClr val="323232"/>
                </a:solidFill>
                <a:latin typeface="Arial" charset="0"/>
              </a:defRPr>
            </a:lvl1pPr>
          </a:lstStyle>
          <a:p>
            <a:r>
              <a:rPr lang="en-US" dirty="0" smtClean="0"/>
              <a:t>Copy goes here lorem ipsum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p:txBody>
      </p:sp>
      <p:sp>
        <p:nvSpPr>
          <p:cNvPr id="3" name="Picture Placeholder 2"/>
          <p:cNvSpPr>
            <a:spLocks noGrp="1"/>
          </p:cNvSpPr>
          <p:nvPr>
            <p:ph type="pic" sz="quarter" idx="13" hasCustomPrompt="1"/>
          </p:nvPr>
        </p:nvSpPr>
        <p:spPr>
          <a:xfrm>
            <a:off x="6089248" y="0"/>
            <a:ext cx="6089720" cy="6858000"/>
          </a:xfrm>
          <a:prstGeom prst="rect">
            <a:avLst/>
          </a:prstGeom>
          <a:solidFill>
            <a:srgbClr val="F1EDED"/>
          </a:solidFill>
          <a:ln>
            <a:noFill/>
          </a:ln>
        </p:spPr>
        <p:txBody>
          <a:bodyPr anchor="ctr">
            <a:normAutofit/>
          </a:bodyPr>
          <a:lstStyle>
            <a:lvl1pPr marL="0" indent="0" algn="ctr">
              <a:buNone/>
              <a:defRPr sz="2000">
                <a:ln>
                  <a:noFill/>
                </a:ln>
                <a:solidFill>
                  <a:srgbClr val="A6A6A6"/>
                </a:solidFill>
              </a:defRPr>
            </a:lvl1pPr>
          </a:lstStyle>
          <a:p>
            <a:r>
              <a:rPr lang="en-US" dirty="0" smtClean="0"/>
              <a:t>Your image goes here</a:t>
            </a:r>
            <a:endParaRPr lang="en-US" dirty="0"/>
          </a:p>
        </p:txBody>
      </p:sp>
      <p:sp>
        <p:nvSpPr>
          <p:cNvPr id="9" name="Slide Number Placeholder 3"/>
          <p:cNvSpPr>
            <a:spLocks noGrp="1"/>
          </p:cNvSpPr>
          <p:nvPr>
            <p:ph type="sldNum" sz="quarter" idx="4"/>
          </p:nvPr>
        </p:nvSpPr>
        <p:spPr>
          <a:xfrm>
            <a:off x="389008" y="6471663"/>
            <a:ext cx="580514" cy="249812"/>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0" name="Date Placeholder 4"/>
          <p:cNvSpPr>
            <a:spLocks noGrp="1"/>
          </p:cNvSpPr>
          <p:nvPr>
            <p:ph type="dt" sz="half" idx="2"/>
          </p:nvPr>
        </p:nvSpPr>
        <p:spPr>
          <a:xfrm>
            <a:off x="969401" y="6471663"/>
            <a:ext cx="2742486" cy="249812"/>
          </a:xfrm>
          <a:prstGeom prst="rect">
            <a:avLst/>
          </a:prstGeom>
        </p:spPr>
        <p:txBody>
          <a:bodyPr vert="horz" lIns="91440" tIns="45720" rIns="91440" bIns="45720" rtlCol="0" anchor="ctr"/>
          <a:lstStyle>
            <a:lvl1pPr algn="l">
              <a:defRPr sz="1200" baseline="0">
                <a:solidFill>
                  <a:srgbClr val="655A5B"/>
                </a:solidFill>
              </a:defRPr>
            </a:lvl1pPr>
          </a:lstStyle>
          <a:p>
            <a:endParaRPr lang="en-US" dirty="0"/>
          </a:p>
        </p:txBody>
      </p:sp>
      <p:sp>
        <p:nvSpPr>
          <p:cNvPr id="7" name="Text Placeholder 15"/>
          <p:cNvSpPr>
            <a:spLocks noGrp="1"/>
          </p:cNvSpPr>
          <p:nvPr>
            <p:ph type="body" sz="quarter" idx="11" hasCustomPrompt="1"/>
          </p:nvPr>
        </p:nvSpPr>
        <p:spPr>
          <a:xfrm>
            <a:off x="269952" y="387902"/>
            <a:ext cx="5025711" cy="521222"/>
          </a:xfrm>
          <a:prstGeom prst="rect">
            <a:avLst/>
          </a:prstGeom>
        </p:spPr>
        <p:txBody>
          <a:bodyPr>
            <a:noAutofit/>
          </a:bodyPr>
          <a:lstStyle>
            <a:lvl1pPr marL="0" indent="0" fontAlgn="t">
              <a:buFontTx/>
              <a:buNone/>
              <a:defRPr sz="3000" baseline="0">
                <a:solidFill>
                  <a:srgbClr val="5498E4"/>
                </a:solidFill>
                <a:latin typeface="Arial" charset="0"/>
              </a:defRPr>
            </a:lvl1pPr>
          </a:lstStyle>
          <a:p>
            <a:r>
              <a:rPr lang="en-US" dirty="0" smtClean="0"/>
              <a:t>Header goes here</a:t>
            </a:r>
            <a:endParaRPr lang="en-US" dirty="0"/>
          </a:p>
        </p:txBody>
      </p:sp>
    </p:spTree>
    <p:extLst>
      <p:ext uri="{BB962C8B-B14F-4D97-AF65-F5344CB8AC3E}">
        <p14:creationId xmlns:p14="http://schemas.microsoft.com/office/powerpoint/2010/main" val="2567930543"/>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smtClean="0"/>
              <a:t>Click to edit Master title style</a:t>
            </a:r>
            <a:endParaRPr lang="en-US" dirty="0"/>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smtClean="0"/>
              <a:t>For IBM and Business Partner Internal Use Only</a:t>
            </a:r>
            <a:endParaRPr lang="en-US" sz="1400" dirty="0"/>
          </a:p>
        </p:txBody>
      </p:sp>
    </p:spTree>
    <p:extLst>
      <p:ext uri="{BB962C8B-B14F-4D97-AF65-F5344CB8AC3E}">
        <p14:creationId xmlns:p14="http://schemas.microsoft.com/office/powerpoint/2010/main" val="17105908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smtClean="0"/>
              <a:t>Click to edit Master title style</a:t>
            </a:r>
            <a:endParaRPr lang="en-US" dirty="0"/>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smtClean="0"/>
              <a:t>For IBM and Business Partner Internal Use Only</a:t>
            </a:r>
            <a:endParaRPr lang="en-US" sz="1400" dirty="0"/>
          </a:p>
        </p:txBody>
      </p:sp>
    </p:spTree>
    <p:extLst>
      <p:ext uri="{BB962C8B-B14F-4D97-AF65-F5344CB8AC3E}">
        <p14:creationId xmlns:p14="http://schemas.microsoft.com/office/powerpoint/2010/main" val="17105908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ue50_Look #3">
    <p:bg>
      <p:bgPr>
        <a:solidFill>
          <a:srgbClr val="315C7F"/>
        </a:solidFill>
        <a:effectLst/>
      </p:bgPr>
    </p:bg>
    <p:spTree>
      <p:nvGrpSpPr>
        <p:cNvPr id="1" name=""/>
        <p:cNvGrpSpPr/>
        <p:nvPr/>
      </p:nvGrpSpPr>
      <p:grpSpPr>
        <a:xfrm>
          <a:off x="0" y="0"/>
          <a:ext cx="0" cy="0"/>
          <a:chOff x="0" y="0"/>
          <a:chExt cx="0" cy="0"/>
        </a:xfrm>
      </p:grpSpPr>
      <p:pic>
        <p:nvPicPr>
          <p:cNvPr id="2" name="Dark Teal Accents v2.jp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63500"/>
            <a:ext cx="12188825" cy="693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3" name="Text Box 40"/>
          <p:cNvSpPr txBox="1">
            <a:spLocks noChangeArrowheads="1"/>
          </p:cNvSpPr>
          <p:nvPr userDrawn="1"/>
        </p:nvSpPr>
        <p:spPr bwMode="auto">
          <a:xfrm>
            <a:off x="10529792" y="256487"/>
            <a:ext cx="1350081" cy="143565"/>
          </a:xfrm>
          <a:prstGeom prst="rect">
            <a:avLst/>
          </a:prstGeom>
          <a:noFill/>
          <a:ln w="9525">
            <a:noFill/>
            <a:miter lim="800000"/>
            <a:headEnd/>
            <a:tailEnd/>
          </a:ln>
        </p:spPr>
        <p:txBody>
          <a:bodyPr lIns="0" tIns="0" rIns="0" bIns="0" anchor="b">
            <a:spAutoFit/>
          </a:bodyPr>
          <a:lstStyle>
            <a:lvl1pPr defTabSz="1306513" eaLnBrk="0" hangingPunct="0">
              <a:defRPr sz="2600">
                <a:solidFill>
                  <a:schemeClr val="tx1"/>
                </a:solidFill>
                <a:latin typeface="Arial" charset="0"/>
                <a:ea typeface="ＭＳ Ｐゴシック" charset="0"/>
                <a:cs typeface="Arial" charset="0"/>
              </a:defRPr>
            </a:lvl1pPr>
            <a:lvl2pPr marL="744538" indent="-285750" defTabSz="1306513" eaLnBrk="0" hangingPunct="0">
              <a:defRPr sz="2600">
                <a:solidFill>
                  <a:schemeClr val="tx1"/>
                </a:solidFill>
                <a:latin typeface="Arial" charset="0"/>
                <a:ea typeface="Arial" charset="0"/>
                <a:cs typeface="Arial" charset="0"/>
              </a:defRPr>
            </a:lvl2pPr>
            <a:lvl3pPr marL="1143000" indent="-228600" defTabSz="1306513" eaLnBrk="0" hangingPunct="0">
              <a:defRPr sz="2600">
                <a:solidFill>
                  <a:schemeClr val="tx1"/>
                </a:solidFill>
                <a:latin typeface="Arial" charset="0"/>
                <a:ea typeface="Arial" charset="0"/>
                <a:cs typeface="Arial" charset="0"/>
              </a:defRPr>
            </a:lvl3pPr>
            <a:lvl4pPr marL="1601788" indent="-230188" defTabSz="1306513" eaLnBrk="0" hangingPunct="0">
              <a:defRPr sz="2600">
                <a:solidFill>
                  <a:schemeClr val="tx1"/>
                </a:solidFill>
                <a:latin typeface="Arial" charset="0"/>
                <a:ea typeface="Arial" charset="0"/>
                <a:cs typeface="Arial" charset="0"/>
              </a:defRPr>
            </a:lvl4pPr>
            <a:lvl5pPr marL="2057400" indent="-230188" defTabSz="1306513" eaLnBrk="0" hangingPunct="0">
              <a:defRPr sz="2600">
                <a:solidFill>
                  <a:schemeClr val="tx1"/>
                </a:solidFill>
                <a:latin typeface="Arial" charset="0"/>
                <a:ea typeface="Arial" charset="0"/>
                <a:cs typeface="Arial" charset="0"/>
              </a:defRPr>
            </a:lvl5pPr>
            <a:lvl6pPr marL="2514600" indent="-230188" defTabSz="1306513" eaLnBrk="0" fontAlgn="base" hangingPunct="0">
              <a:spcBef>
                <a:spcPct val="0"/>
              </a:spcBef>
              <a:spcAft>
                <a:spcPct val="0"/>
              </a:spcAft>
              <a:defRPr sz="2600">
                <a:solidFill>
                  <a:schemeClr val="tx1"/>
                </a:solidFill>
                <a:latin typeface="Arial" charset="0"/>
                <a:ea typeface="Arial" charset="0"/>
                <a:cs typeface="Arial" charset="0"/>
              </a:defRPr>
            </a:lvl6pPr>
            <a:lvl7pPr marL="2971800" indent="-230188" defTabSz="1306513" eaLnBrk="0" fontAlgn="base" hangingPunct="0">
              <a:spcBef>
                <a:spcPct val="0"/>
              </a:spcBef>
              <a:spcAft>
                <a:spcPct val="0"/>
              </a:spcAft>
              <a:defRPr sz="2600">
                <a:solidFill>
                  <a:schemeClr val="tx1"/>
                </a:solidFill>
                <a:latin typeface="Arial" charset="0"/>
                <a:ea typeface="Arial" charset="0"/>
                <a:cs typeface="Arial" charset="0"/>
              </a:defRPr>
            </a:lvl7pPr>
            <a:lvl8pPr marL="3429000" indent="-230188" defTabSz="1306513" eaLnBrk="0" fontAlgn="base" hangingPunct="0">
              <a:spcBef>
                <a:spcPct val="0"/>
              </a:spcBef>
              <a:spcAft>
                <a:spcPct val="0"/>
              </a:spcAft>
              <a:defRPr sz="2600">
                <a:solidFill>
                  <a:schemeClr val="tx1"/>
                </a:solidFill>
                <a:latin typeface="Arial" charset="0"/>
                <a:ea typeface="Arial" charset="0"/>
                <a:cs typeface="Arial" charset="0"/>
              </a:defRPr>
            </a:lvl8pPr>
            <a:lvl9pPr marL="3886200" indent="-230188" defTabSz="1306513" eaLnBrk="0" fontAlgn="base" hangingPunct="0">
              <a:spcBef>
                <a:spcPct val="0"/>
              </a:spcBef>
              <a:spcAft>
                <a:spcPct val="0"/>
              </a:spcAft>
              <a:defRPr sz="2600">
                <a:solidFill>
                  <a:schemeClr val="tx1"/>
                </a:solidFill>
                <a:latin typeface="Arial" charset="0"/>
                <a:ea typeface="Arial" charset="0"/>
                <a:cs typeface="Arial" charset="0"/>
              </a:defRPr>
            </a:lvl9pPr>
          </a:lstStyle>
          <a:p>
            <a:pPr eaLnBrk="1" hangingPunct="1">
              <a:spcBef>
                <a:spcPct val="50000"/>
              </a:spcBef>
              <a:defRPr/>
            </a:pPr>
            <a:r>
              <a:rPr lang="en-US" sz="933" dirty="0">
                <a:solidFill>
                  <a:schemeClr val="bg1"/>
                </a:solidFill>
                <a:latin typeface="+mn-lt"/>
              </a:rPr>
              <a:t>IBM Confidential</a:t>
            </a:r>
          </a:p>
        </p:txBody>
      </p:sp>
      <p:sp>
        <p:nvSpPr>
          <p:cNvPr id="4" name="TextBox 3"/>
          <p:cNvSpPr txBox="1"/>
          <p:nvPr userDrawn="1"/>
        </p:nvSpPr>
        <p:spPr>
          <a:xfrm>
            <a:off x="8597059" y="6418661"/>
            <a:ext cx="346816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a:ln>
                  <a:noFill/>
                </a:ln>
                <a:solidFill>
                  <a:schemeClr val="bg1"/>
                </a:solidFill>
                <a:effectLst/>
                <a:uFillTx/>
                <a:latin typeface="Helvetica Light" charset="0"/>
                <a:ea typeface="Helvetica Light" charset="0"/>
                <a:cs typeface="Helvetica Light" charset="0"/>
                <a:sym typeface="Calibri"/>
              </a:rPr>
              <a:t>IBM and Business Partners Only</a:t>
            </a:r>
            <a:endParaRPr kumimoji="0" lang="en-US" sz="1400" b="0" i="0" u="none" strike="noStrike" cap="none" spc="0" normalizeH="0" baseline="0" dirty="0">
              <a:ln>
                <a:noFill/>
              </a:ln>
              <a:solidFill>
                <a:schemeClr val="bg1"/>
              </a:solidFill>
              <a:effectLst/>
              <a:uFillTx/>
              <a:latin typeface="Helvetica Light" charset="0"/>
              <a:ea typeface="Helvetica Light" charset="0"/>
              <a:cs typeface="Helvetica Light" charset="0"/>
              <a:sym typeface="Calibri"/>
            </a:endParaRPr>
          </a:p>
        </p:txBody>
      </p:sp>
    </p:spTree>
    <p:extLst>
      <p:ext uri="{BB962C8B-B14F-4D97-AF65-F5344CB8AC3E}">
        <p14:creationId xmlns:p14="http://schemas.microsoft.com/office/powerpoint/2010/main" val="4071721408"/>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6032" y="548640"/>
            <a:ext cx="11795760" cy="4572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56032" y="1600200"/>
            <a:ext cx="5486400" cy="914400"/>
          </a:xfrm>
        </p:spPr>
        <p:txBody>
          <a:bodyPr anchor="b"/>
          <a:lstStyle>
            <a:lvl1pPr marL="0" indent="0">
              <a:buNone/>
              <a:defRPr sz="2000" b="1"/>
            </a:lvl1pPr>
            <a:lvl2pPr marL="668381" indent="0">
              <a:buNone/>
              <a:defRPr sz="2924" b="1"/>
            </a:lvl2pPr>
            <a:lvl3pPr marL="1336761" indent="0">
              <a:buNone/>
              <a:defRPr sz="2631" b="1"/>
            </a:lvl3pPr>
            <a:lvl4pPr marL="2005142" indent="0">
              <a:buNone/>
              <a:defRPr sz="2339" b="1"/>
            </a:lvl4pPr>
            <a:lvl5pPr marL="2673523" indent="0">
              <a:buNone/>
              <a:defRPr sz="2339" b="1"/>
            </a:lvl5pPr>
            <a:lvl6pPr marL="3341903" indent="0">
              <a:buNone/>
              <a:defRPr sz="2339" b="1"/>
            </a:lvl6pPr>
            <a:lvl7pPr marL="4010284" indent="0">
              <a:buNone/>
              <a:defRPr sz="2339" b="1"/>
            </a:lvl7pPr>
            <a:lvl8pPr marL="4678665" indent="0">
              <a:buNone/>
              <a:defRPr sz="2339" b="1"/>
            </a:lvl8pPr>
            <a:lvl9pPr marL="5347045" indent="0">
              <a:buNone/>
              <a:defRPr sz="2339" b="1"/>
            </a:lvl9pPr>
          </a:lstStyle>
          <a:p>
            <a:pPr lvl="0"/>
            <a:r>
              <a:rPr lang="en-US" smtClean="0"/>
              <a:t>Click to edit Master text styles</a:t>
            </a:r>
          </a:p>
        </p:txBody>
      </p:sp>
      <p:sp>
        <p:nvSpPr>
          <p:cNvPr id="4" name="Content Placeholder 3"/>
          <p:cNvSpPr>
            <a:spLocks noGrp="1"/>
          </p:cNvSpPr>
          <p:nvPr>
            <p:ph sz="half" idx="2"/>
          </p:nvPr>
        </p:nvSpPr>
        <p:spPr>
          <a:xfrm>
            <a:off x="256032" y="2514600"/>
            <a:ext cx="5486400" cy="3657600"/>
          </a:xfrm>
        </p:spPr>
        <p:txBody>
          <a:bodyPr/>
          <a:lstStyle>
            <a:lvl1pPr>
              <a:defRPr sz="2000"/>
            </a:lvl1pPr>
            <a:lvl2pPr marL="644652" indent="-342900">
              <a:buFont typeface="Wingdings" panose="05000000000000000000" pitchFamily="2" charset="2"/>
              <a:buChar char="§"/>
              <a:defRPr sz="1800"/>
            </a:lvl2pPr>
            <a:lvl3pPr>
              <a:defRPr sz="1600"/>
            </a:lvl3pPr>
            <a:lvl4pPr marL="679984" indent="0">
              <a:buNone/>
              <a:defRPr sz="1754"/>
            </a:lvl4pPr>
            <a:lvl5pPr>
              <a:defRPr sz="1608"/>
            </a:lvl5pPr>
          </a:lstStyle>
          <a:p>
            <a:pPr lvl="0"/>
            <a:r>
              <a:rPr lang="en-US" smtClean="0"/>
              <a:t>Click to edit Master text styles</a:t>
            </a:r>
          </a:p>
          <a:p>
            <a:pPr lvl="1"/>
            <a:r>
              <a:rPr lang="en-US" smtClean="0"/>
              <a:t>Second level</a:t>
            </a:r>
          </a:p>
          <a:p>
            <a:pPr lvl="2"/>
            <a:r>
              <a:rPr lang="en-US" smtClean="0"/>
              <a:t>Third level</a:t>
            </a:r>
          </a:p>
        </p:txBody>
      </p:sp>
      <p:sp>
        <p:nvSpPr>
          <p:cNvPr id="5" name="Text Placeholder 4"/>
          <p:cNvSpPr>
            <a:spLocks noGrp="1"/>
          </p:cNvSpPr>
          <p:nvPr>
            <p:ph type="body" sz="quarter" idx="3"/>
          </p:nvPr>
        </p:nvSpPr>
        <p:spPr>
          <a:xfrm>
            <a:off x="6169417" y="1600200"/>
            <a:ext cx="5486400" cy="914400"/>
          </a:xfrm>
        </p:spPr>
        <p:txBody>
          <a:bodyPr anchor="b"/>
          <a:lstStyle>
            <a:lvl1pPr marL="0" indent="0">
              <a:buNone/>
              <a:defRPr sz="2000" b="1"/>
            </a:lvl1pPr>
            <a:lvl2pPr marL="668381" indent="0">
              <a:buNone/>
              <a:defRPr sz="2924" b="1"/>
            </a:lvl2pPr>
            <a:lvl3pPr marL="1336761" indent="0">
              <a:buNone/>
              <a:defRPr sz="2631" b="1"/>
            </a:lvl3pPr>
            <a:lvl4pPr marL="2005142" indent="0">
              <a:buNone/>
              <a:defRPr sz="2339" b="1"/>
            </a:lvl4pPr>
            <a:lvl5pPr marL="2673523" indent="0">
              <a:buNone/>
              <a:defRPr sz="2339" b="1"/>
            </a:lvl5pPr>
            <a:lvl6pPr marL="3341903" indent="0">
              <a:buNone/>
              <a:defRPr sz="2339" b="1"/>
            </a:lvl6pPr>
            <a:lvl7pPr marL="4010284" indent="0">
              <a:buNone/>
              <a:defRPr sz="2339" b="1"/>
            </a:lvl7pPr>
            <a:lvl8pPr marL="4678665" indent="0">
              <a:buNone/>
              <a:defRPr sz="2339" b="1"/>
            </a:lvl8pPr>
            <a:lvl9pPr marL="5347045" indent="0">
              <a:buNone/>
              <a:defRPr sz="2339" b="1"/>
            </a:lvl9pPr>
          </a:lstStyle>
          <a:p>
            <a:pPr lvl="0"/>
            <a:r>
              <a:rPr lang="en-US" smtClean="0"/>
              <a:t>Click to edit Master text styles</a:t>
            </a:r>
          </a:p>
        </p:txBody>
      </p:sp>
      <p:sp>
        <p:nvSpPr>
          <p:cNvPr id="6" name="Content Placeholder 5"/>
          <p:cNvSpPr>
            <a:spLocks noGrp="1"/>
          </p:cNvSpPr>
          <p:nvPr>
            <p:ph sz="quarter" idx="4"/>
          </p:nvPr>
        </p:nvSpPr>
        <p:spPr>
          <a:xfrm>
            <a:off x="6169417" y="2514600"/>
            <a:ext cx="5486400" cy="3657600"/>
          </a:xfrm>
        </p:spPr>
        <p:txBody>
          <a:bodyPr/>
          <a:lstStyle>
            <a:lvl1pPr>
              <a:defRPr sz="2000"/>
            </a:lvl1pPr>
            <a:lvl2pPr marL="644652" indent="-342900">
              <a:buFont typeface="Wingdings" panose="05000000000000000000" pitchFamily="2" charset="2"/>
              <a:buChar char="§"/>
              <a:defRPr sz="1800"/>
            </a:lvl2pPr>
            <a:lvl3pPr>
              <a:defRPr sz="1600"/>
            </a:lvl3pPr>
            <a:lvl4pPr marL="679984" indent="0">
              <a:buNone/>
              <a:defRPr sz="1754"/>
            </a:lvl4pPr>
            <a:lvl5pPr>
              <a:defRPr sz="1608"/>
            </a:lvl5pPr>
          </a:lstStyle>
          <a:p>
            <a:pPr lvl="0"/>
            <a:r>
              <a:rPr lang="en-US" smtClean="0"/>
              <a:t>Click to edit Master text styles</a:t>
            </a:r>
          </a:p>
          <a:p>
            <a:pPr lvl="1"/>
            <a:r>
              <a:rPr lang="en-US" smtClean="0"/>
              <a:t>Second level</a:t>
            </a:r>
          </a:p>
          <a:p>
            <a:pPr lvl="2"/>
            <a:r>
              <a:rPr lang="en-US" smtClean="0"/>
              <a:t>Third level</a:t>
            </a:r>
          </a:p>
        </p:txBody>
      </p:sp>
      <p:sp>
        <p:nvSpPr>
          <p:cNvPr id="7" name="Rectangle 10"/>
          <p:cNvSpPr>
            <a:spLocks noGrp="1" noChangeArrowheads="1"/>
          </p:cNvSpPr>
          <p:nvPr>
            <p:ph type="sldNum" sz="quarter" idx="10"/>
          </p:nvPr>
        </p:nvSpPr>
        <p:spPr>
          <a:ln/>
        </p:spPr>
        <p:txBody>
          <a:bodyPr/>
          <a:lstStyle>
            <a:lvl1pPr>
              <a:defRPr/>
            </a:lvl1pPr>
          </a:lstStyle>
          <a:p>
            <a:pPr>
              <a:defRPr/>
            </a:pPr>
            <a:fld id="{40A031B8-DB9D-417A-AA11-302E152BB281}" type="slidenum">
              <a:rPr lang="en-US" smtClean="0"/>
              <a:pPr>
                <a:defRPr/>
              </a:pPr>
              <a:t>‹#›</a:t>
            </a:fld>
            <a:endParaRPr lang="en-US" dirty="0"/>
          </a:p>
        </p:txBody>
      </p:sp>
      <p:sp>
        <p:nvSpPr>
          <p:cNvPr id="8" name="Rectangle 11"/>
          <p:cNvSpPr>
            <a:spLocks noGrp="1" noChangeArrowheads="1"/>
          </p:cNvSpPr>
          <p:nvPr>
            <p:ph type="ftr" sz="quarter" idx="11"/>
          </p:nvPr>
        </p:nvSpPr>
        <p:spPr>
          <a:ln/>
        </p:spPr>
        <p:txBody>
          <a:bodyPr/>
          <a:lstStyle>
            <a:lvl1pPr>
              <a:defRPr/>
            </a:lvl1pPr>
          </a:lstStyle>
          <a:p>
            <a:pPr>
              <a:defRPr/>
            </a:pPr>
            <a:r>
              <a:rPr lang="en-US" dirty="0" smtClean="0"/>
              <a:t>© Copyright IBM Corporation 2017</a:t>
            </a:r>
            <a:endParaRPr lang="en-US" dirty="0"/>
          </a:p>
        </p:txBody>
      </p:sp>
    </p:spTree>
    <p:extLst>
      <p:ext uri="{BB962C8B-B14F-4D97-AF65-F5344CB8AC3E}">
        <p14:creationId xmlns:p14="http://schemas.microsoft.com/office/powerpoint/2010/main" val="2239329052"/>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x">
  <p:cSld name="Content Slide 5">
    <p:bg>
      <p:bgPr>
        <a:solidFill>
          <a:srgbClr val="FFFFFF"/>
        </a:solidFill>
        <a:effectLst/>
      </p:bgPr>
    </p:bg>
    <p:spTree>
      <p:nvGrpSpPr>
        <p:cNvPr id="1" name=""/>
        <p:cNvGrpSpPr/>
        <p:nvPr/>
      </p:nvGrpSpPr>
      <p:grpSpPr>
        <a:xfrm>
          <a:off x="0" y="0"/>
          <a:ext cx="0" cy="0"/>
          <a:chOff x="0" y="0"/>
          <a:chExt cx="0" cy="0"/>
        </a:xfrm>
      </p:grpSpPr>
      <p:sp>
        <p:nvSpPr>
          <p:cNvPr id="256" name="Shape 256"/>
          <p:cNvSpPr/>
          <p:nvPr/>
        </p:nvSpPr>
        <p:spPr>
          <a:xfrm>
            <a:off x="-130141" y="2664708"/>
            <a:ext cx="882718" cy="1528585"/>
          </a:xfrm>
          <a:prstGeom prst="rect">
            <a:avLst/>
          </a:prstGeom>
          <a:solidFill>
            <a:srgbClr val="0F3659"/>
          </a:solidFill>
          <a:ln w="12700">
            <a:miter lim="400000"/>
          </a:ln>
        </p:spPr>
        <p:txBody>
          <a:bodyPr lIns="25395" tIns="25395" rIns="25395" bIns="25395" anchor="ctr"/>
          <a:lstStyle/>
          <a:p>
            <a:pPr algn="ctr">
              <a:lnSpc>
                <a:spcPct val="100000"/>
              </a:lnSpc>
              <a:defRPr sz="3200" b="0">
                <a:solidFill>
                  <a:srgbClr val="5AAAFA"/>
                </a:solidFill>
                <a:latin typeface="+mn-lt"/>
                <a:ea typeface="+mn-ea"/>
                <a:cs typeface="+mn-cs"/>
                <a:sym typeface="Helvetica Light"/>
              </a:defRPr>
            </a:pPr>
            <a:endParaRPr/>
          </a:p>
        </p:txBody>
      </p:sp>
      <p:sp>
        <p:nvSpPr>
          <p:cNvPr id="257" name="Shape 257"/>
          <p:cNvSpPr>
            <a:spLocks noGrp="1"/>
          </p:cNvSpPr>
          <p:nvPr>
            <p:ph type="body" sz="quarter" idx="13"/>
          </p:nvPr>
        </p:nvSpPr>
        <p:spPr>
          <a:xfrm>
            <a:off x="906093" y="2641600"/>
            <a:ext cx="2934328" cy="6149081"/>
          </a:xfrm>
          <a:prstGeom prst="rect">
            <a:avLst/>
          </a:prstGeom>
        </p:spPr>
        <p:txBody>
          <a:bodyPr>
            <a:spAutoFit/>
          </a:bodyPr>
          <a:lstStyle>
            <a:lvl1pPr marL="0" indent="0">
              <a:lnSpc>
                <a:spcPct val="80000"/>
              </a:lnSpc>
              <a:spcBef>
                <a:spcPts val="0"/>
              </a:spcBef>
              <a:buSzTx/>
              <a:buNone/>
              <a:defRPr sz="8300" b="1">
                <a:solidFill>
                  <a:srgbClr val="0F3659"/>
                </a:solidFill>
                <a:latin typeface="Helvetica"/>
                <a:cs typeface="Helvetica"/>
                <a:sym typeface="Helvetica"/>
              </a:defRPr>
            </a:lvl1pPr>
          </a:lstStyle>
          <a:p>
            <a:pPr marL="0" indent="0">
              <a:lnSpc>
                <a:spcPct val="80000"/>
              </a:lnSpc>
              <a:spcBef>
                <a:spcPts val="0"/>
              </a:spcBef>
              <a:buSzTx/>
              <a:buNone/>
              <a:defRPr sz="8300" b="1">
                <a:solidFill>
                  <a:srgbClr val="0F3659"/>
                </a:solidFill>
                <a:latin typeface="Helvetica"/>
                <a:ea typeface="Helvetica"/>
                <a:cs typeface="Helvetica"/>
                <a:sym typeface="Helvetica"/>
              </a:defRPr>
            </a:pPr>
            <a:r>
              <a:t>SLIDE</a:t>
            </a:r>
          </a:p>
          <a:p>
            <a:pPr marL="0" indent="0">
              <a:lnSpc>
                <a:spcPct val="80000"/>
              </a:lnSpc>
              <a:spcBef>
                <a:spcPts val="0"/>
              </a:spcBef>
              <a:buSzTx/>
              <a:buNone/>
              <a:defRPr sz="8300" b="1">
                <a:solidFill>
                  <a:srgbClr val="0F3659"/>
                </a:solidFill>
                <a:latin typeface="Helvetica"/>
                <a:ea typeface="Helvetica"/>
                <a:cs typeface="Helvetica"/>
                <a:sym typeface="Helvetica"/>
              </a:defRPr>
            </a:pPr>
            <a:r>
              <a:t>TITLES HERE</a:t>
            </a:r>
          </a:p>
        </p:txBody>
      </p:sp>
      <p:sp>
        <p:nvSpPr>
          <p:cNvPr id="258" name="Shape 258"/>
          <p:cNvSpPr>
            <a:spLocks noGrp="1"/>
          </p:cNvSpPr>
          <p:nvPr>
            <p:ph type="body" sz="quarter" idx="14"/>
          </p:nvPr>
        </p:nvSpPr>
        <p:spPr>
          <a:xfrm>
            <a:off x="4655902" y="1249660"/>
            <a:ext cx="962764" cy="325948"/>
          </a:xfrm>
          <a:prstGeom prst="rect">
            <a:avLst/>
          </a:prstGeom>
        </p:spPr>
        <p:txBody>
          <a:bodyPr wrap="none">
            <a:spAutoFit/>
          </a:bodyPr>
          <a:lstStyle>
            <a:lvl1pPr marL="0" indent="0">
              <a:spcBef>
                <a:spcPts val="0"/>
              </a:spcBef>
              <a:buSzTx/>
              <a:buNone/>
              <a:defRPr sz="2000" b="1">
                <a:solidFill>
                  <a:srgbClr val="0BCFD8"/>
                </a:solidFill>
                <a:latin typeface="Helvetica"/>
                <a:ea typeface="Helvetica"/>
                <a:cs typeface="Helvetica"/>
                <a:sym typeface="Helvetica"/>
              </a:defRPr>
            </a:lvl1pPr>
          </a:lstStyle>
          <a:p>
            <a:r>
              <a:t>Header</a:t>
            </a:r>
          </a:p>
        </p:txBody>
      </p:sp>
      <p:sp>
        <p:nvSpPr>
          <p:cNvPr id="259" name="Shape 259"/>
          <p:cNvSpPr>
            <a:spLocks noGrp="1"/>
          </p:cNvSpPr>
          <p:nvPr>
            <p:ph type="body" sz="quarter" idx="15"/>
          </p:nvPr>
        </p:nvSpPr>
        <p:spPr>
          <a:xfrm>
            <a:off x="4655902" y="1583035"/>
            <a:ext cx="6223888" cy="941501"/>
          </a:xfrm>
          <a:prstGeom prst="rect">
            <a:avLst/>
          </a:prstGeom>
        </p:spPr>
        <p:txBody>
          <a:bodyPr anchor="t">
            <a:spAutoFit/>
          </a:bodyPr>
          <a:lstStyle>
            <a:lvl1pPr marL="0" indent="0">
              <a:spcBef>
                <a:spcPts val="2949"/>
              </a:spcBef>
              <a:buSzTx/>
              <a:buNone/>
            </a:lvl1pPr>
          </a:lstStyle>
          <a:p>
            <a:r>
              <a:t>Lorem ipsum dolor sit amet, consectetur adipiscing elit, sed do eiusmod tempor incididunt ut labore et dolore magna aliqua.</a:t>
            </a:r>
          </a:p>
        </p:txBody>
      </p:sp>
      <p:sp>
        <p:nvSpPr>
          <p:cNvPr id="260" name="Shape 260"/>
          <p:cNvSpPr>
            <a:spLocks noGrp="1"/>
          </p:cNvSpPr>
          <p:nvPr>
            <p:ph type="body" sz="quarter" idx="16"/>
          </p:nvPr>
        </p:nvSpPr>
        <p:spPr>
          <a:xfrm>
            <a:off x="4655902" y="2914015"/>
            <a:ext cx="962764" cy="325948"/>
          </a:xfrm>
          <a:prstGeom prst="rect">
            <a:avLst/>
          </a:prstGeom>
        </p:spPr>
        <p:txBody>
          <a:bodyPr wrap="none">
            <a:spAutoFit/>
          </a:bodyPr>
          <a:lstStyle>
            <a:lvl1pPr marL="0" indent="0">
              <a:spcBef>
                <a:spcPts val="0"/>
              </a:spcBef>
              <a:buSzTx/>
              <a:buNone/>
              <a:defRPr sz="2000" b="1">
                <a:solidFill>
                  <a:srgbClr val="0BCFD8"/>
                </a:solidFill>
                <a:latin typeface="Helvetica"/>
                <a:ea typeface="Helvetica"/>
                <a:cs typeface="Helvetica"/>
                <a:sym typeface="Helvetica"/>
              </a:defRPr>
            </a:lvl1pPr>
          </a:lstStyle>
          <a:p>
            <a:r>
              <a:t>Header</a:t>
            </a:r>
          </a:p>
        </p:txBody>
      </p:sp>
      <p:sp>
        <p:nvSpPr>
          <p:cNvPr id="261" name="Shape 261"/>
          <p:cNvSpPr>
            <a:spLocks noGrp="1"/>
          </p:cNvSpPr>
          <p:nvPr>
            <p:ph type="body" sz="quarter" idx="17"/>
          </p:nvPr>
        </p:nvSpPr>
        <p:spPr>
          <a:xfrm>
            <a:off x="4655902" y="3263265"/>
            <a:ext cx="6510010" cy="941501"/>
          </a:xfrm>
          <a:prstGeom prst="rect">
            <a:avLst/>
          </a:prstGeom>
        </p:spPr>
        <p:txBody>
          <a:bodyPr anchor="t">
            <a:spAutoFit/>
          </a:bodyPr>
          <a:lstStyle>
            <a:lvl1pPr marL="0" indent="0">
              <a:spcBef>
                <a:spcPts val="2949"/>
              </a:spcBef>
              <a:buSzTx/>
              <a:buNone/>
            </a:lvl1pPr>
          </a:lstStyle>
          <a:p>
            <a:r>
              <a:t>Lorem ipsum dolor sit amet, consectetur adipiscing elit, sed do eiusmod tempor incididunt ut labore et dolore magna aliqua.</a:t>
            </a:r>
          </a:p>
        </p:txBody>
      </p:sp>
      <p:sp>
        <p:nvSpPr>
          <p:cNvPr id="262" name="Shape 262"/>
          <p:cNvSpPr>
            <a:spLocks noGrp="1"/>
          </p:cNvSpPr>
          <p:nvPr>
            <p:ph type="body" sz="quarter" idx="18"/>
          </p:nvPr>
        </p:nvSpPr>
        <p:spPr>
          <a:xfrm>
            <a:off x="4655902" y="4578370"/>
            <a:ext cx="962764" cy="325948"/>
          </a:xfrm>
          <a:prstGeom prst="rect">
            <a:avLst/>
          </a:prstGeom>
        </p:spPr>
        <p:txBody>
          <a:bodyPr wrap="none">
            <a:spAutoFit/>
          </a:bodyPr>
          <a:lstStyle>
            <a:lvl1pPr marL="0" indent="0">
              <a:spcBef>
                <a:spcPts val="0"/>
              </a:spcBef>
              <a:buSzTx/>
              <a:buNone/>
              <a:defRPr sz="2000" b="1">
                <a:solidFill>
                  <a:srgbClr val="0BCFD8"/>
                </a:solidFill>
                <a:latin typeface="Helvetica"/>
                <a:ea typeface="Helvetica"/>
                <a:cs typeface="Helvetica"/>
                <a:sym typeface="Helvetica"/>
              </a:defRPr>
            </a:lvl1pPr>
          </a:lstStyle>
          <a:p>
            <a:r>
              <a:t>Header</a:t>
            </a:r>
          </a:p>
        </p:txBody>
      </p:sp>
      <p:sp>
        <p:nvSpPr>
          <p:cNvPr id="263" name="Shape 263"/>
          <p:cNvSpPr>
            <a:spLocks noGrp="1"/>
          </p:cNvSpPr>
          <p:nvPr>
            <p:ph type="body" sz="quarter" idx="19"/>
          </p:nvPr>
        </p:nvSpPr>
        <p:spPr>
          <a:xfrm>
            <a:off x="4655902" y="4911745"/>
            <a:ext cx="6510010" cy="941501"/>
          </a:xfrm>
          <a:prstGeom prst="rect">
            <a:avLst/>
          </a:prstGeom>
        </p:spPr>
        <p:txBody>
          <a:bodyPr anchor="t">
            <a:spAutoFit/>
          </a:bodyPr>
          <a:lstStyle>
            <a:lvl1pPr marL="0" indent="0">
              <a:spcBef>
                <a:spcPts val="2949"/>
              </a:spcBef>
              <a:buSzTx/>
              <a:buNone/>
            </a:lvl1pPr>
          </a:lstStyle>
          <a:p>
            <a:r>
              <a:t>Lorem ipsum dolor sit amet, consectetur adipiscing elit, sed do eiusmod tempor incididunt ut labore et dolore magna aliqua.</a:t>
            </a:r>
          </a:p>
        </p:txBody>
      </p:sp>
      <p:sp>
        <p:nvSpPr>
          <p:cNvPr id="264" name="Shape 264"/>
          <p:cNvSpPr/>
          <p:nvPr/>
        </p:nvSpPr>
        <p:spPr>
          <a:xfrm>
            <a:off x="205345" y="6451770"/>
            <a:ext cx="7117323" cy="297507"/>
          </a:xfrm>
          <a:prstGeom prst="rect">
            <a:avLst/>
          </a:prstGeom>
          <a:ln w="12700">
            <a:miter lim="400000"/>
          </a:ln>
          <a:extLst>
            <a:ext uri="{C572A759-6A51-4108-AA02-DFA0A04FC94B}">
              <ma14:wrappingTextBoxFlag xmlns:ma14="http://schemas.microsoft.com/office/mac/drawingml/2011/main" xmlns="" val="1"/>
            </a:ext>
          </a:extLst>
        </p:spPr>
        <p:txBody>
          <a:bodyPr wrap="none" lIns="25395" tIns="25395" rIns="25395" bIns="25395" anchor="ctr">
            <a:spAutoFit/>
          </a:bodyPr>
          <a:lstStyle/>
          <a:p>
            <a:pPr>
              <a:lnSpc>
                <a:spcPct val="100000"/>
              </a:lnSpc>
              <a:spcBef>
                <a:spcPts val="2949"/>
              </a:spcBef>
              <a:defRPr sz="1600" b="0">
                <a:solidFill>
                  <a:srgbClr val="8B9BA6"/>
                </a:solidFill>
              </a:defRPr>
            </a:pPr>
            <a:r>
              <a:t>IBM Bluemix Container Service  |  IBM Confidential  |  ©2017 IBM Corporation</a:t>
            </a:r>
          </a:p>
        </p:txBody>
      </p:sp>
      <p:sp>
        <p:nvSpPr>
          <p:cNvPr id="265" name="Shape 265"/>
          <p:cNvSpPr>
            <a:spLocks noGrp="1"/>
          </p:cNvSpPr>
          <p:nvPr>
            <p:ph type="sldNum" sz="quarter" idx="2"/>
          </p:nvPr>
        </p:nvSpPr>
        <p:spPr>
          <a:xfrm>
            <a:off x="5966353" y="6505277"/>
            <a:ext cx="247192" cy="255588"/>
          </a:xfrm>
          <a:prstGeom prst="rect">
            <a:avLst/>
          </a:prstGeom>
        </p:spPr>
        <p:txBody>
          <a:bodyPr lIns="35711" tIns="35711" rIns="35711" bIns="35711"/>
          <a:lstStyle>
            <a:lvl1pPr defTabSz="410683">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475698441"/>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347" y="1358900"/>
            <a:ext cx="11385548" cy="4322656"/>
          </a:xfrm>
        </p:spPr>
        <p:txBody>
          <a:bodyPr/>
          <a:lstStyle>
            <a:lvl1pPr>
              <a:defRPr>
                <a:solidFill>
                  <a:srgbClr val="5A5A5A"/>
                </a:solidFill>
              </a:defRPr>
            </a:lvl1pPr>
            <a:lvl2pPr>
              <a:defRPr>
                <a:solidFill>
                  <a:srgbClr val="5A5A5A"/>
                </a:solidFill>
              </a:defRPr>
            </a:lvl2pPr>
            <a:lvl3pPr>
              <a:defRPr>
                <a:solidFill>
                  <a:srgbClr val="5A5A5A"/>
                </a:solidFill>
              </a:defRPr>
            </a:lvl3pPr>
            <a:lvl4pPr>
              <a:defRPr>
                <a:solidFill>
                  <a:srgbClr val="5A5A5A"/>
                </a:solidFill>
              </a:defRPr>
            </a:lvl4pPr>
            <a:lvl5pPr>
              <a:defRPr>
                <a:solidFill>
                  <a:srgbClr val="5A5A5A"/>
                </a:solidFill>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7" name="Title 6"/>
          <p:cNvSpPr>
            <a:spLocks noGrp="1"/>
          </p:cNvSpPr>
          <p:nvPr>
            <p:ph type="title"/>
          </p:nvPr>
        </p:nvSpPr>
        <p:spPr>
          <a:xfrm>
            <a:off x="334345" y="334433"/>
            <a:ext cx="11385548" cy="1024467"/>
          </a:xfrm>
        </p:spPr>
        <p:txBody>
          <a:bodyPr/>
          <a:lstStyle>
            <a:lvl1pPr>
              <a:defRPr>
                <a:solidFill>
                  <a:srgbClr val="5AAAFA"/>
                </a:solidFill>
              </a:defRPr>
            </a:lvl1pPr>
          </a:lstStyle>
          <a:p>
            <a:r>
              <a:rPr lang="en-US" noProof="0" dirty="0" smtClean="0"/>
              <a:t>Click to edit Master title style</a:t>
            </a:r>
            <a:endParaRPr lang="en-US" noProof="0" dirty="0"/>
          </a:p>
        </p:txBody>
      </p:sp>
      <p:sp>
        <p:nvSpPr>
          <p:cNvPr id="9" name="TextBox 8"/>
          <p:cNvSpPr txBox="1"/>
          <p:nvPr userDrawn="1"/>
        </p:nvSpPr>
        <p:spPr>
          <a:xfrm>
            <a:off x="5215910" y="6509308"/>
            <a:ext cx="6728627" cy="343209"/>
          </a:xfrm>
          <a:prstGeom prst="rect">
            <a:avLst/>
          </a:prstGeom>
        </p:spPr>
        <p:txBody>
          <a:bodyPr vert="horz" wrap="none" lIns="121899" tIns="60949" rIns="121899" bIns="60949" rtlCol="0" anchor="t" anchorCtr="0">
            <a:noAutofit/>
          </a:bodyPr>
          <a:lstStyle/>
          <a:p>
            <a:pPr algn="r">
              <a:lnSpc>
                <a:spcPct val="90000"/>
              </a:lnSpc>
              <a:spcBef>
                <a:spcPts val="1333"/>
              </a:spcBef>
            </a:pPr>
            <a:r>
              <a:rPr lang="en-US" sz="1100" dirty="0" smtClean="0">
                <a:solidFill>
                  <a:srgbClr val="5A5A5A"/>
                </a:solidFill>
              </a:rPr>
              <a:t>IBM Cloud University 2017</a:t>
            </a:r>
            <a:r>
              <a:rPr lang="en-US" sz="1100" baseline="0" dirty="0" smtClean="0">
                <a:solidFill>
                  <a:srgbClr val="5A5A5A"/>
                </a:solidFill>
              </a:rPr>
              <a:t> |  October</a:t>
            </a:r>
            <a:endParaRPr lang="en-US" sz="1100" dirty="0" smtClean="0">
              <a:solidFill>
                <a:srgbClr val="5A5A5A"/>
              </a:solidFill>
            </a:endParaRPr>
          </a:p>
        </p:txBody>
      </p:sp>
      <p:pic>
        <p:nvPicPr>
          <p:cNvPr id="10" name="Picture 9"/>
          <p:cNvPicPr>
            <a:picLocks noChangeAspect="1"/>
          </p:cNvPicPr>
          <p:nvPr userDrawn="1"/>
        </p:nvPicPr>
        <p:blipFill>
          <a:blip r:embed="rId2"/>
          <a:stretch>
            <a:fillRect/>
          </a:stretch>
        </p:blipFill>
        <p:spPr>
          <a:xfrm>
            <a:off x="246680" y="6372642"/>
            <a:ext cx="2902100" cy="485357"/>
          </a:xfrm>
          <a:prstGeom prst="rect">
            <a:avLst/>
          </a:prstGeom>
        </p:spPr>
      </p:pic>
      <p:sp>
        <p:nvSpPr>
          <p:cNvPr id="2" name="Slide Number Placeholder 1"/>
          <p:cNvSpPr>
            <a:spLocks noGrp="1"/>
          </p:cNvSpPr>
          <p:nvPr>
            <p:ph type="sldNum" sz="quarter" idx="10"/>
          </p:nvPr>
        </p:nvSpPr>
        <p:spPr>
          <a:xfrm>
            <a:off x="4741905" y="6432229"/>
            <a:ext cx="2742486" cy="366183"/>
          </a:xfrm>
        </p:spPr>
        <p:txBody>
          <a:bodyPr/>
          <a:lstStyle/>
          <a:p>
            <a:fld id="{FA6464B3-936F-E844-AE7E-6FB0465168D9}" type="slidenum">
              <a:rPr lang="en-US" smtClean="0"/>
              <a:pPr/>
              <a:t>‹#›</a:t>
            </a:fld>
            <a:endParaRPr lang="en-US"/>
          </a:p>
        </p:txBody>
      </p:sp>
    </p:spTree>
    <p:extLst>
      <p:ext uri="{BB962C8B-B14F-4D97-AF65-F5344CB8AC3E}">
        <p14:creationId xmlns:p14="http://schemas.microsoft.com/office/powerpoint/2010/main" val="2325382037"/>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346" y="1358900"/>
            <a:ext cx="5667804" cy="4322656"/>
          </a:xfrm>
        </p:spPr>
        <p:txBody>
          <a:bodyPr/>
          <a:lstStyle>
            <a:lvl1pPr>
              <a:defRPr>
                <a:solidFill>
                  <a:srgbClr val="5A5A5A"/>
                </a:solidFill>
              </a:defRPr>
            </a:lvl1pPr>
            <a:lvl2pPr>
              <a:defRPr>
                <a:solidFill>
                  <a:srgbClr val="5A5A5A"/>
                </a:solidFill>
              </a:defRPr>
            </a:lvl2pPr>
            <a:lvl3pPr>
              <a:defRPr>
                <a:solidFill>
                  <a:srgbClr val="5A5A5A"/>
                </a:solidFill>
              </a:defRPr>
            </a:lvl3pPr>
            <a:lvl4pPr>
              <a:defRPr>
                <a:solidFill>
                  <a:srgbClr val="5A5A5A"/>
                </a:solidFill>
              </a:defRPr>
            </a:lvl4pPr>
            <a:lvl5pPr>
              <a:defRPr>
                <a:solidFill>
                  <a:srgbClr val="5A5A5A"/>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6"/>
          <p:cNvSpPr>
            <a:spLocks noGrp="1"/>
          </p:cNvSpPr>
          <p:nvPr>
            <p:ph type="title"/>
          </p:nvPr>
        </p:nvSpPr>
        <p:spPr>
          <a:xfrm>
            <a:off x="334347" y="334433"/>
            <a:ext cx="11427870" cy="1024467"/>
          </a:xfrm>
        </p:spPr>
        <p:txBody>
          <a:bodyPr/>
          <a:lstStyle>
            <a:lvl1pPr>
              <a:defRPr>
                <a:solidFill>
                  <a:srgbClr val="5AAAFA"/>
                </a:solidFill>
              </a:defRPr>
            </a:lvl1pPr>
          </a:lstStyle>
          <a:p>
            <a:r>
              <a:rPr lang="en-US" dirty="0" smtClean="0"/>
              <a:t>Click to edit Master title style</a:t>
            </a:r>
            <a:endParaRPr lang="en-US" dirty="0"/>
          </a:p>
        </p:txBody>
      </p:sp>
      <p:sp>
        <p:nvSpPr>
          <p:cNvPr id="9" name="Content Placeholder 2"/>
          <p:cNvSpPr>
            <a:spLocks noGrp="1"/>
          </p:cNvSpPr>
          <p:nvPr>
            <p:ph idx="14"/>
          </p:nvPr>
        </p:nvSpPr>
        <p:spPr>
          <a:xfrm>
            <a:off x="6094412" y="1358900"/>
            <a:ext cx="5667804" cy="4322656"/>
          </a:xfrm>
        </p:spPr>
        <p:txBody>
          <a:bodyPr/>
          <a:lstStyle>
            <a:lvl1pPr>
              <a:defRPr>
                <a:solidFill>
                  <a:srgbClr val="5A5A5A"/>
                </a:solidFill>
              </a:defRPr>
            </a:lvl1pPr>
            <a:lvl2pPr>
              <a:defRPr>
                <a:solidFill>
                  <a:srgbClr val="5A5A5A"/>
                </a:solidFill>
              </a:defRPr>
            </a:lvl2pPr>
            <a:lvl3pPr>
              <a:defRPr>
                <a:solidFill>
                  <a:srgbClr val="5A5A5A"/>
                </a:solidFill>
              </a:defRPr>
            </a:lvl3pPr>
            <a:lvl4pPr>
              <a:defRPr>
                <a:solidFill>
                  <a:srgbClr val="5A5A5A"/>
                </a:solidFill>
              </a:defRPr>
            </a:lvl4pPr>
            <a:lvl5pPr>
              <a:defRPr>
                <a:solidFill>
                  <a:srgbClr val="5A5A5A"/>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5215910" y="6509308"/>
            <a:ext cx="6728627" cy="343209"/>
          </a:xfrm>
          <a:prstGeom prst="rect">
            <a:avLst/>
          </a:prstGeom>
        </p:spPr>
        <p:txBody>
          <a:bodyPr vert="horz" wrap="none" lIns="121899" tIns="60949" rIns="121899" bIns="60949" rtlCol="0" anchor="t" anchorCtr="0">
            <a:noAutofit/>
          </a:bodyPr>
          <a:lstStyle/>
          <a:p>
            <a:pPr algn="r">
              <a:lnSpc>
                <a:spcPct val="90000"/>
              </a:lnSpc>
              <a:spcBef>
                <a:spcPts val="1333"/>
              </a:spcBef>
            </a:pPr>
            <a:r>
              <a:rPr lang="en-US" sz="1100" dirty="0" smtClean="0">
                <a:solidFill>
                  <a:srgbClr val="5A5A5A"/>
                </a:solidFill>
              </a:rPr>
              <a:t>IBM Cloud University 2017</a:t>
            </a:r>
            <a:r>
              <a:rPr lang="en-US" sz="1100" baseline="0" dirty="0" smtClean="0">
                <a:solidFill>
                  <a:srgbClr val="5A5A5A"/>
                </a:solidFill>
              </a:rPr>
              <a:t> |  October</a:t>
            </a:r>
            <a:endParaRPr lang="en-US" sz="1100" dirty="0" smtClean="0">
              <a:solidFill>
                <a:srgbClr val="5A5A5A"/>
              </a:solidFill>
            </a:endParaRPr>
          </a:p>
        </p:txBody>
      </p:sp>
      <p:pic>
        <p:nvPicPr>
          <p:cNvPr id="10" name="Picture 9"/>
          <p:cNvPicPr>
            <a:picLocks noChangeAspect="1"/>
          </p:cNvPicPr>
          <p:nvPr userDrawn="1"/>
        </p:nvPicPr>
        <p:blipFill>
          <a:blip r:embed="rId2"/>
          <a:stretch>
            <a:fillRect/>
          </a:stretch>
        </p:blipFill>
        <p:spPr>
          <a:xfrm>
            <a:off x="246680" y="6372642"/>
            <a:ext cx="2902100" cy="485357"/>
          </a:xfrm>
          <a:prstGeom prst="rect">
            <a:avLst/>
          </a:prstGeom>
        </p:spPr>
      </p:pic>
      <p:sp>
        <p:nvSpPr>
          <p:cNvPr id="4" name="Slide Number Placeholder 3"/>
          <p:cNvSpPr>
            <a:spLocks noGrp="1"/>
          </p:cNvSpPr>
          <p:nvPr>
            <p:ph type="sldNum" sz="quarter" idx="15"/>
          </p:nvPr>
        </p:nvSpPr>
        <p:spPr>
          <a:xfrm>
            <a:off x="4723170" y="6432229"/>
            <a:ext cx="2742486" cy="366183"/>
          </a:xfrm>
        </p:spPr>
        <p:txBody>
          <a:bodyPr/>
          <a:lstStyle/>
          <a:p>
            <a:fld id="{FA6464B3-936F-E844-AE7E-6FB0465168D9}" type="slidenum">
              <a:rPr lang="en-US" smtClean="0"/>
              <a:pPr/>
              <a:t>‹#›</a:t>
            </a:fld>
            <a:endParaRPr lang="en-US"/>
          </a:p>
        </p:txBody>
      </p:sp>
    </p:spTree>
    <p:extLst>
      <p:ext uri="{BB962C8B-B14F-4D97-AF65-F5344CB8AC3E}">
        <p14:creationId xmlns:p14="http://schemas.microsoft.com/office/powerpoint/2010/main" val="72097256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Rectangle 10"/>
          <p:cNvSpPr>
            <a:spLocks noGrp="1" noChangeArrowheads="1"/>
          </p:cNvSpPr>
          <p:nvPr>
            <p:ph type="sldNum" sz="quarter" idx="10"/>
          </p:nvPr>
        </p:nvSpPr>
        <p:spPr>
          <a:ln/>
        </p:spPr>
        <p:txBody>
          <a:bodyPr/>
          <a:lstStyle>
            <a:lvl1pPr>
              <a:defRPr/>
            </a:lvl1pPr>
          </a:lstStyle>
          <a:p>
            <a:pPr>
              <a:defRPr/>
            </a:pPr>
            <a:fld id="{9FD8E78C-0F93-4A43-ACD8-0787B77EB95B}" type="slidenum">
              <a:rPr lang="en-US" smtClean="0"/>
              <a:pPr>
                <a:defRPr/>
              </a:pPr>
              <a:t>‹#›</a:t>
            </a:fld>
            <a:endParaRPr lang="en-US" dirty="0"/>
          </a:p>
        </p:txBody>
      </p:sp>
      <p:sp>
        <p:nvSpPr>
          <p:cNvPr id="4" name="Rectangle 11"/>
          <p:cNvSpPr>
            <a:spLocks noGrp="1" noChangeArrowheads="1"/>
          </p:cNvSpPr>
          <p:nvPr>
            <p:ph type="ftr" sz="quarter" idx="11"/>
          </p:nvPr>
        </p:nvSpPr>
        <p:spPr>
          <a:ln/>
        </p:spPr>
        <p:txBody>
          <a:bodyPr/>
          <a:lstStyle>
            <a:lvl1pPr>
              <a:defRPr/>
            </a:lvl1pPr>
          </a:lstStyle>
          <a:p>
            <a:pPr>
              <a:defRPr/>
            </a:pPr>
            <a:r>
              <a:rPr lang="en-US" dirty="0" smtClean="0"/>
              <a:t>© Copyright IBM Corporation 2017</a:t>
            </a:r>
            <a:endParaRPr lang="en-US" dirty="0"/>
          </a:p>
        </p:txBody>
      </p:sp>
    </p:spTree>
    <p:extLst>
      <p:ext uri="{BB962C8B-B14F-4D97-AF65-F5344CB8AC3E}">
        <p14:creationId xmlns:p14="http://schemas.microsoft.com/office/powerpoint/2010/main" val="211549158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sldNum" sz="quarter" idx="10"/>
          </p:nvPr>
        </p:nvSpPr>
        <p:spPr>
          <a:ln/>
        </p:spPr>
        <p:txBody>
          <a:bodyPr/>
          <a:lstStyle>
            <a:lvl1pPr>
              <a:defRPr/>
            </a:lvl1pPr>
          </a:lstStyle>
          <a:p>
            <a:pPr>
              <a:defRPr/>
            </a:pPr>
            <a:fld id="{A6CADBCB-90C9-40AA-B762-FAACEAF55A59}" type="slidenum">
              <a:rPr lang="en-US" smtClean="0"/>
              <a:pPr>
                <a:defRPr/>
              </a:pPr>
              <a:t>‹#›</a:t>
            </a:fld>
            <a:endParaRPr lang="en-US" dirty="0"/>
          </a:p>
        </p:txBody>
      </p:sp>
      <p:sp>
        <p:nvSpPr>
          <p:cNvPr id="3" name="Rectangle 11"/>
          <p:cNvSpPr>
            <a:spLocks noGrp="1" noChangeArrowheads="1"/>
          </p:cNvSpPr>
          <p:nvPr>
            <p:ph type="ftr" sz="quarter" idx="11"/>
          </p:nvPr>
        </p:nvSpPr>
        <p:spPr>
          <a:ln/>
        </p:spPr>
        <p:txBody>
          <a:bodyPr/>
          <a:lstStyle>
            <a:lvl1pPr>
              <a:defRPr/>
            </a:lvl1pPr>
          </a:lstStyle>
          <a:p>
            <a:pPr>
              <a:defRPr/>
            </a:pPr>
            <a:r>
              <a:rPr lang="en-US" dirty="0" smtClean="0"/>
              <a:t>© Copyright IBM Corporation 2017</a:t>
            </a:r>
            <a:endParaRPr lang="en-US" dirty="0"/>
          </a:p>
        </p:txBody>
      </p:sp>
    </p:spTree>
    <p:extLst>
      <p:ext uri="{BB962C8B-B14F-4D97-AF65-F5344CB8AC3E}">
        <p14:creationId xmlns:p14="http://schemas.microsoft.com/office/powerpoint/2010/main" val="315850181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548640"/>
            <a:ext cx="11795760" cy="457200"/>
          </a:xfrm>
        </p:spPr>
        <p:txBody>
          <a:bodyPr anchor="b"/>
          <a:lstStyle>
            <a:lvl1pPr>
              <a:defRPr sz="2400"/>
            </a:lvl1pPr>
          </a:lstStyle>
          <a:p>
            <a:r>
              <a:rPr lang="en-US" smtClean="0"/>
              <a:t>Click to edit Master title style</a:t>
            </a:r>
            <a:endParaRPr lang="en-US" dirty="0"/>
          </a:p>
        </p:txBody>
      </p:sp>
      <p:sp>
        <p:nvSpPr>
          <p:cNvPr id="3" name="Content Placeholder 2"/>
          <p:cNvSpPr>
            <a:spLocks noGrp="1"/>
          </p:cNvSpPr>
          <p:nvPr>
            <p:ph idx="1"/>
          </p:nvPr>
        </p:nvSpPr>
        <p:spPr>
          <a:xfrm>
            <a:off x="5183205" y="1287147"/>
            <a:ext cx="6169416" cy="4873705"/>
          </a:xfrm>
        </p:spPr>
        <p:txBody>
          <a:bodyPr/>
          <a:lstStyle>
            <a:lvl1pPr>
              <a:defRPr sz="2000"/>
            </a:lvl1pPr>
            <a:lvl2pPr>
              <a:defRPr sz="1800"/>
            </a:lvl2pPr>
            <a:lvl3pPr>
              <a:defRPr sz="1600"/>
            </a:lvl3pPr>
            <a:lvl4pPr marL="679984" indent="0">
              <a:buNone/>
              <a:defRPr sz="1535"/>
            </a:lvl4pPr>
            <a:lvl5pPr>
              <a:defRPr sz="1535"/>
            </a:lvl5pPr>
            <a:lvl6pPr>
              <a:defRPr sz="2924"/>
            </a:lvl6pPr>
            <a:lvl7pPr>
              <a:defRPr sz="2924"/>
            </a:lvl7pPr>
            <a:lvl8pPr>
              <a:defRPr sz="2924"/>
            </a:lvl8pPr>
            <a:lvl9pPr>
              <a:defRPr sz="2924"/>
            </a:lvl9pPr>
          </a:lstStyle>
          <a:p>
            <a:pPr lvl="0"/>
            <a:r>
              <a:rPr lang="en-US" smtClean="0"/>
              <a:t>Click to edit Master text styles</a:t>
            </a:r>
          </a:p>
          <a:p>
            <a:pPr lvl="1"/>
            <a:r>
              <a:rPr lang="en-US" smtClean="0"/>
              <a:t>Second level</a:t>
            </a:r>
          </a:p>
          <a:p>
            <a:pPr lvl="2"/>
            <a:r>
              <a:rPr lang="en-US" smtClean="0"/>
              <a:t>Third level</a:t>
            </a:r>
          </a:p>
        </p:txBody>
      </p:sp>
      <p:sp>
        <p:nvSpPr>
          <p:cNvPr id="4" name="Text Placeholder 3"/>
          <p:cNvSpPr>
            <a:spLocks noGrp="1"/>
          </p:cNvSpPr>
          <p:nvPr>
            <p:ph type="body" sz="half" idx="2"/>
          </p:nvPr>
        </p:nvSpPr>
        <p:spPr>
          <a:xfrm>
            <a:off x="839399" y="2359364"/>
            <a:ext cx="3932085" cy="3810773"/>
          </a:xfrm>
        </p:spPr>
        <p:txBody>
          <a:bodyPr/>
          <a:lstStyle>
            <a:lvl1pPr marL="0" indent="0">
              <a:buNone/>
              <a:defRPr sz="2400"/>
            </a:lvl1pPr>
            <a:lvl2pPr marL="668381" indent="0">
              <a:buNone/>
              <a:defRPr sz="2047"/>
            </a:lvl2pPr>
            <a:lvl3pPr marL="1336761" indent="0">
              <a:buNone/>
              <a:defRPr sz="1754"/>
            </a:lvl3pPr>
            <a:lvl4pPr marL="2005142" indent="0">
              <a:buNone/>
              <a:defRPr sz="1462"/>
            </a:lvl4pPr>
            <a:lvl5pPr marL="2673523" indent="0">
              <a:buNone/>
              <a:defRPr sz="1462"/>
            </a:lvl5pPr>
            <a:lvl6pPr marL="3341903" indent="0">
              <a:buNone/>
              <a:defRPr sz="1462"/>
            </a:lvl6pPr>
            <a:lvl7pPr marL="4010284" indent="0">
              <a:buNone/>
              <a:defRPr sz="1462"/>
            </a:lvl7pPr>
            <a:lvl8pPr marL="4678665" indent="0">
              <a:buNone/>
              <a:defRPr sz="1462"/>
            </a:lvl8pPr>
            <a:lvl9pPr marL="5347045" indent="0">
              <a:buNone/>
              <a:defRPr sz="1462"/>
            </a:lvl9pPr>
          </a:lstStyle>
          <a:p>
            <a:pPr lvl="0"/>
            <a:r>
              <a:rPr lang="en-US" smtClean="0"/>
              <a:t>Click to edit Master text styles</a:t>
            </a:r>
          </a:p>
        </p:txBody>
      </p:sp>
      <p:sp>
        <p:nvSpPr>
          <p:cNvPr id="5" name="Rectangle 10"/>
          <p:cNvSpPr>
            <a:spLocks noGrp="1" noChangeArrowheads="1"/>
          </p:cNvSpPr>
          <p:nvPr>
            <p:ph type="sldNum" sz="quarter" idx="10"/>
          </p:nvPr>
        </p:nvSpPr>
        <p:spPr>
          <a:ln/>
        </p:spPr>
        <p:txBody>
          <a:bodyPr/>
          <a:lstStyle>
            <a:lvl1pPr>
              <a:defRPr/>
            </a:lvl1pPr>
          </a:lstStyle>
          <a:p>
            <a:pPr>
              <a:defRPr/>
            </a:pPr>
            <a:fld id="{A4D6EA12-0A65-48B3-8B6B-D991D308EFC0}" type="slidenum">
              <a:rPr lang="en-US" smtClean="0"/>
              <a:pPr>
                <a:defRPr/>
              </a:pPr>
              <a:t>‹#›</a:t>
            </a:fld>
            <a:endParaRPr lang="en-US" dirty="0"/>
          </a:p>
        </p:txBody>
      </p:sp>
      <p:sp>
        <p:nvSpPr>
          <p:cNvPr id="6" name="Rectangle 11"/>
          <p:cNvSpPr>
            <a:spLocks noGrp="1" noChangeArrowheads="1"/>
          </p:cNvSpPr>
          <p:nvPr>
            <p:ph type="ftr" sz="quarter" idx="11"/>
          </p:nvPr>
        </p:nvSpPr>
        <p:spPr>
          <a:ln/>
        </p:spPr>
        <p:txBody>
          <a:bodyPr/>
          <a:lstStyle>
            <a:lvl1pPr>
              <a:defRPr/>
            </a:lvl1pPr>
          </a:lstStyle>
          <a:p>
            <a:pPr>
              <a:defRPr/>
            </a:pPr>
            <a:r>
              <a:rPr lang="en-US" smtClean="0"/>
              <a:t>© Copyright IBM Corporation 2017</a:t>
            </a:r>
            <a:endParaRPr lang="en-US" dirty="0"/>
          </a:p>
        </p:txBody>
      </p:sp>
    </p:spTree>
    <p:extLst>
      <p:ext uri="{BB962C8B-B14F-4D97-AF65-F5344CB8AC3E}">
        <p14:creationId xmlns:p14="http://schemas.microsoft.com/office/powerpoint/2010/main" val="90353968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ags" Target="../tags/tag2.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gray">
          <a:xfrm>
            <a:off x="258540" y="550122"/>
            <a:ext cx="11795760" cy="46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0" bIns="0" numCol="1" anchor="ctr" anchorCtr="0" compatLnSpc="1">
            <a:prstTxWarp prst="textNoShape">
              <a:avLst/>
            </a:prstTxWarp>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gray">
          <a:xfrm>
            <a:off x="256032" y="1165722"/>
            <a:ext cx="11795760" cy="5513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1034" name="Rectangle 10"/>
          <p:cNvSpPr>
            <a:spLocks noGrp="1" noChangeArrowheads="1"/>
          </p:cNvSpPr>
          <p:nvPr>
            <p:ph type="sldNum" sz="quarter" idx="4"/>
          </p:nvPr>
        </p:nvSpPr>
        <p:spPr bwMode="gray">
          <a:xfrm>
            <a:off x="5573848" y="6681674"/>
            <a:ext cx="1102497" cy="16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35998" bIns="35998" numCol="1" anchor="t" anchorCtr="0" compatLnSpc="1">
            <a:prstTxWarp prst="textNoShape">
              <a:avLst/>
            </a:prstTxWarp>
          </a:bodyPr>
          <a:lstStyle>
            <a:lvl1pPr algn="ctr" eaLnBrk="1" hangingPunct="1">
              <a:defRPr sz="900" b="1">
                <a:solidFill>
                  <a:srgbClr val="008ABF"/>
                </a:solidFill>
                <a:latin typeface="Arial" panose="020B0604020202020204" pitchFamily="34" charset="0"/>
                <a:ea typeface="Verdana" panose="020B0604030504040204" pitchFamily="34" charset="0"/>
                <a:cs typeface="Arial" panose="020B0604020202020204" pitchFamily="34" charset="0"/>
              </a:defRPr>
            </a:lvl1pPr>
          </a:lstStyle>
          <a:p>
            <a:pPr>
              <a:defRPr/>
            </a:pPr>
            <a:fld id="{49E8191D-B835-45D5-91BE-8CAFF430D317}" type="slidenum">
              <a:rPr lang="en-US" smtClean="0"/>
              <a:pPr>
                <a:defRPr/>
              </a:pPr>
              <a:t>‹#›</a:t>
            </a:fld>
            <a:endParaRPr lang="en-US" dirty="0"/>
          </a:p>
        </p:txBody>
      </p:sp>
      <p:sp>
        <p:nvSpPr>
          <p:cNvPr id="1035" name="Rectangle 11"/>
          <p:cNvSpPr>
            <a:spLocks noGrp="1" noChangeArrowheads="1"/>
          </p:cNvSpPr>
          <p:nvPr>
            <p:ph type="ftr" sz="quarter" idx="3"/>
          </p:nvPr>
        </p:nvSpPr>
        <p:spPr bwMode="gray">
          <a:xfrm>
            <a:off x="10110651" y="6681674"/>
            <a:ext cx="1919466" cy="176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lvl1pPr algn="r" eaLnBrk="1" hangingPunct="1">
              <a:buFontTx/>
              <a:buNone/>
              <a:defRPr sz="900">
                <a:solidFill>
                  <a:srgbClr val="008ABF"/>
                </a:solidFill>
                <a:latin typeface="Arial" panose="020B0604020202020204" pitchFamily="34" charset="0"/>
                <a:ea typeface="Verdana" panose="020B0604030504040204" pitchFamily="34" charset="0"/>
                <a:cs typeface="Arial" panose="020B0604020202020204" pitchFamily="34" charset="0"/>
              </a:defRPr>
            </a:lvl1pPr>
          </a:lstStyle>
          <a:p>
            <a:pPr>
              <a:defRPr/>
            </a:pPr>
            <a:r>
              <a:rPr lang="en-US" dirty="0" smtClean="0"/>
              <a:t>© Copyright IBM Corporation 2017</a:t>
            </a:r>
            <a:endParaRPr lang="en-US" dirty="0"/>
          </a:p>
        </p:txBody>
      </p:sp>
      <p:sp>
        <p:nvSpPr>
          <p:cNvPr id="7" name="Text Box 2"/>
          <p:cNvSpPr txBox="1">
            <a:spLocks noChangeArrowheads="1"/>
          </p:cNvSpPr>
          <p:nvPr>
            <p:custDataLst>
              <p:tags r:id="rId64"/>
            </p:custDataLst>
          </p:nvPr>
        </p:nvSpPr>
        <p:spPr bwMode="auto">
          <a:xfrm>
            <a:off x="414420" y="6681674"/>
            <a:ext cx="5044819"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614363">
              <a:spcAft>
                <a:spcPct val="25000"/>
              </a:spcAft>
              <a:buClr>
                <a:srgbClr val="008ABF"/>
              </a:buClr>
              <a:buChar char="•"/>
              <a:defRPr sz="2000">
                <a:solidFill>
                  <a:schemeClr val="tx1"/>
                </a:solidFill>
                <a:latin typeface="Arial" panose="020B0604020202020204" pitchFamily="34" charset="0"/>
              </a:defRPr>
            </a:lvl1pPr>
            <a:lvl2pPr marL="307975" indent="-228600" defTabSz="614363">
              <a:spcAft>
                <a:spcPct val="25000"/>
              </a:spcAft>
              <a:buClr>
                <a:srgbClr val="008ABF"/>
              </a:buClr>
              <a:buFont typeface="Arial" panose="020B0604020202020204" pitchFamily="34" charset="0"/>
              <a:buChar char="–"/>
              <a:defRPr sz="1700">
                <a:solidFill>
                  <a:schemeClr val="tx1"/>
                </a:solidFill>
                <a:latin typeface="Arial" panose="020B0604020202020204" pitchFamily="34" charset="0"/>
              </a:defRPr>
            </a:lvl2pPr>
            <a:lvl3pPr marL="614363" indent="-223838" defTabSz="614363">
              <a:spcAft>
                <a:spcPct val="25000"/>
              </a:spcAft>
              <a:buClr>
                <a:srgbClr val="008ABF"/>
              </a:buClr>
              <a:buChar char="•"/>
              <a:defRPr sz="1700">
                <a:solidFill>
                  <a:schemeClr val="tx1"/>
                </a:solidFill>
                <a:latin typeface="Arial" panose="020B0604020202020204" pitchFamily="34" charset="0"/>
              </a:defRPr>
            </a:lvl3pPr>
            <a:lvl4pPr marL="922338" indent="-214313" defTabSz="614363">
              <a:spcAft>
                <a:spcPct val="25000"/>
              </a:spcAft>
              <a:buClr>
                <a:srgbClr val="1966B2"/>
              </a:buClr>
              <a:buFont typeface="Arial" panose="020B0604020202020204" pitchFamily="34" charset="0"/>
              <a:buChar char="–"/>
              <a:defRPr sz="1700">
                <a:solidFill>
                  <a:schemeClr val="tx1"/>
                </a:solidFill>
                <a:latin typeface="Arial" panose="020B0604020202020204" pitchFamily="34" charset="0"/>
              </a:defRPr>
            </a:lvl4pPr>
            <a:lvl5pPr marL="1228725" indent="-223838" defTabSz="614363">
              <a:spcAft>
                <a:spcPct val="25000"/>
              </a:spcAft>
              <a:buClr>
                <a:srgbClr val="1966B2"/>
              </a:buClr>
              <a:buFont typeface="Arial" panose="020B0604020202020204" pitchFamily="34" charset="0"/>
              <a:buChar char="&gt;"/>
              <a:defRPr sz="1600">
                <a:solidFill>
                  <a:schemeClr val="tx1"/>
                </a:solidFill>
                <a:latin typeface="Arial" panose="020B0604020202020204" pitchFamily="34" charset="0"/>
              </a:defRPr>
            </a:lvl5pPr>
            <a:lvl6pPr marL="1685925" indent="-223838" defTabSz="614363" eaLnBrk="0" fontAlgn="base" hangingPunct="0">
              <a:spcBef>
                <a:spcPct val="0"/>
              </a:spcBef>
              <a:spcAft>
                <a:spcPct val="25000"/>
              </a:spcAft>
              <a:buClr>
                <a:srgbClr val="1966B2"/>
              </a:buClr>
              <a:buFont typeface="Arial" panose="020B0604020202020204" pitchFamily="34" charset="0"/>
              <a:buChar char="&gt;"/>
              <a:defRPr sz="1600">
                <a:solidFill>
                  <a:schemeClr val="tx1"/>
                </a:solidFill>
                <a:latin typeface="Arial" panose="020B0604020202020204" pitchFamily="34" charset="0"/>
              </a:defRPr>
            </a:lvl6pPr>
            <a:lvl7pPr marL="2143125" indent="-223838" defTabSz="614363" eaLnBrk="0" fontAlgn="base" hangingPunct="0">
              <a:spcBef>
                <a:spcPct val="0"/>
              </a:spcBef>
              <a:spcAft>
                <a:spcPct val="25000"/>
              </a:spcAft>
              <a:buClr>
                <a:srgbClr val="1966B2"/>
              </a:buClr>
              <a:buFont typeface="Arial" panose="020B0604020202020204" pitchFamily="34" charset="0"/>
              <a:buChar char="&gt;"/>
              <a:defRPr sz="1600">
                <a:solidFill>
                  <a:schemeClr val="tx1"/>
                </a:solidFill>
                <a:latin typeface="Arial" panose="020B0604020202020204" pitchFamily="34" charset="0"/>
              </a:defRPr>
            </a:lvl7pPr>
            <a:lvl8pPr marL="2600325" indent="-223838" defTabSz="614363" eaLnBrk="0" fontAlgn="base" hangingPunct="0">
              <a:spcBef>
                <a:spcPct val="0"/>
              </a:spcBef>
              <a:spcAft>
                <a:spcPct val="25000"/>
              </a:spcAft>
              <a:buClr>
                <a:srgbClr val="1966B2"/>
              </a:buClr>
              <a:buFont typeface="Arial" panose="020B0604020202020204" pitchFamily="34" charset="0"/>
              <a:buChar char="&gt;"/>
              <a:defRPr sz="1600">
                <a:solidFill>
                  <a:schemeClr val="tx1"/>
                </a:solidFill>
                <a:latin typeface="Arial" panose="020B0604020202020204" pitchFamily="34" charset="0"/>
              </a:defRPr>
            </a:lvl8pPr>
            <a:lvl9pPr marL="3057525" indent="-223838" defTabSz="614363" eaLnBrk="0" fontAlgn="base" hangingPunct="0">
              <a:spcBef>
                <a:spcPct val="0"/>
              </a:spcBef>
              <a:spcAft>
                <a:spcPct val="25000"/>
              </a:spcAft>
              <a:buClr>
                <a:srgbClr val="1966B2"/>
              </a:buClr>
              <a:buFont typeface="Arial" panose="020B0604020202020204" pitchFamily="34" charset="0"/>
              <a:buChar char="&gt;"/>
              <a:defRPr sz="1600">
                <a:solidFill>
                  <a:schemeClr val="tx1"/>
                </a:solidFill>
                <a:latin typeface="Arial" panose="020B0604020202020204" pitchFamily="34" charset="0"/>
              </a:defRPr>
            </a:lvl9pPr>
          </a:lstStyle>
          <a:p>
            <a:pPr>
              <a:lnSpc>
                <a:spcPct val="100000"/>
              </a:lnSpc>
              <a:spcBef>
                <a:spcPts val="0"/>
              </a:spcBef>
              <a:spcAft>
                <a:spcPct val="0"/>
              </a:spcAft>
              <a:buClrTx/>
              <a:buFontTx/>
              <a:buNone/>
              <a:defRPr/>
            </a:pPr>
            <a:r>
              <a:rPr lang="en-US" sz="900" dirty="0" smtClean="0">
                <a:solidFill>
                  <a:srgbClr val="008ABF"/>
                </a:solidFill>
                <a:latin typeface="Arial" panose="020B0604020202020204" pitchFamily="34" charset="0"/>
                <a:ea typeface="Verdana" panose="020B0604030504040204" pitchFamily="34" charset="0"/>
                <a:cs typeface="Arial" panose="020B0604020202020204" pitchFamily="34" charset="0"/>
              </a:rPr>
              <a:t>Service</a:t>
            </a:r>
            <a:r>
              <a:rPr lang="en-US" sz="900" baseline="0" dirty="0" smtClean="0">
                <a:solidFill>
                  <a:srgbClr val="008ABF"/>
                </a:solidFill>
                <a:latin typeface="Arial" panose="020B0604020202020204" pitchFamily="34" charset="0"/>
                <a:ea typeface="Verdana" panose="020B0604030504040204" pitchFamily="34" charset="0"/>
                <a:cs typeface="Arial" panose="020B0604020202020204" pitchFamily="34" charset="0"/>
              </a:rPr>
              <a:t> Mesh</a:t>
            </a:r>
            <a:endParaRPr lang="en-US" sz="900" dirty="0" smtClean="0">
              <a:solidFill>
                <a:srgbClr val="008ABF"/>
              </a:solidFill>
              <a:latin typeface="Arial" panose="020B0604020202020204" pitchFamily="34" charset="0"/>
              <a:ea typeface="Verdana" panose="020B0604030504040204" pitchFamily="34" charset="0"/>
              <a:cs typeface="Arial" panose="020B0604020202020204" pitchFamily="34" charset="0"/>
            </a:endParaRPr>
          </a:p>
        </p:txBody>
      </p:sp>
      <p:cxnSp>
        <p:nvCxnSpPr>
          <p:cNvPr id="9" name="Straight Connector 8"/>
          <p:cNvCxnSpPr/>
          <p:nvPr/>
        </p:nvCxnSpPr>
        <p:spPr bwMode="auto">
          <a:xfrm>
            <a:off x="0" y="6858000"/>
            <a:ext cx="12188952"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pic>
        <p:nvPicPr>
          <p:cNvPr id="3" name="Picture 2"/>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0" y="1"/>
            <a:ext cx="12188952" cy="425019"/>
          </a:xfrm>
          <a:prstGeom prst="rect">
            <a:avLst/>
          </a:prstGeom>
        </p:spPr>
      </p:pic>
      <p:cxnSp>
        <p:nvCxnSpPr>
          <p:cNvPr id="10" name="Straight Connector 9"/>
          <p:cNvCxnSpPr/>
          <p:nvPr userDrawn="1"/>
        </p:nvCxnSpPr>
        <p:spPr bwMode="auto">
          <a:xfrm>
            <a:off x="0" y="6858000"/>
            <a:ext cx="12188952"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pic>
        <p:nvPicPr>
          <p:cNvPr id="11" name="Picture 10"/>
          <p:cNvPicPr>
            <a:picLocks noChangeAspect="1"/>
          </p:cNvPicPr>
          <p:nvPr userDrawn="1"/>
        </p:nvPicPr>
        <p:blipFill>
          <a:blip r:embed="rId65">
            <a:extLst>
              <a:ext uri="{28A0092B-C50C-407E-A947-70E740481C1C}">
                <a14:useLocalDpi xmlns:a14="http://schemas.microsoft.com/office/drawing/2010/main" val="0"/>
              </a:ext>
            </a:extLst>
          </a:blip>
          <a:stretch>
            <a:fillRect/>
          </a:stretch>
        </p:blipFill>
        <p:spPr>
          <a:xfrm>
            <a:off x="0" y="1"/>
            <a:ext cx="12188952" cy="425019"/>
          </a:xfrm>
          <a:prstGeom prst="rect">
            <a:avLst/>
          </a:prstGeom>
        </p:spPr>
      </p:pic>
    </p:spTree>
  </p:cSld>
  <p:clrMap bg1="lt1" tx1="dk1" bg2="lt2" tx2="dk2" accent1="accent1" accent2="accent2" accent3="accent3" accent4="accent4" accent5="accent5" accent6="accent6" hlink="hlink" folHlink="folHlink"/>
  <p:sldLayoutIdLst>
    <p:sldLayoutId id="2147484232" r:id="rId1"/>
    <p:sldLayoutId id="2147484233" r:id="rId2"/>
    <p:sldLayoutId id="2147484234" r:id="rId3"/>
    <p:sldLayoutId id="2147484235" r:id="rId4"/>
    <p:sldLayoutId id="2147484236" r:id="rId5"/>
    <p:sldLayoutId id="2147484237" r:id="rId6"/>
    <p:sldLayoutId id="2147484238" r:id="rId7"/>
    <p:sldLayoutId id="2147484239" r:id="rId8"/>
    <p:sldLayoutId id="2147484240" r:id="rId9"/>
    <p:sldLayoutId id="2147484241" r:id="rId10"/>
    <p:sldLayoutId id="2147484242" r:id="rId11"/>
    <p:sldLayoutId id="2147484243" r:id="rId12"/>
    <p:sldLayoutId id="2147484244" r:id="rId13"/>
    <p:sldLayoutId id="2147484245" r:id="rId14"/>
    <p:sldLayoutId id="2147484246" r:id="rId15"/>
    <p:sldLayoutId id="2147484247" r:id="rId16"/>
    <p:sldLayoutId id="2147484248" r:id="rId17"/>
    <p:sldLayoutId id="2147484208" r:id="rId18"/>
    <p:sldLayoutId id="2147484205" r:id="rId19"/>
    <p:sldLayoutId id="2147484206" r:id="rId20"/>
    <p:sldLayoutId id="2147484229" r:id="rId21"/>
    <p:sldLayoutId id="2147484228" r:id="rId22"/>
    <p:sldLayoutId id="2147484249" r:id="rId23"/>
    <p:sldLayoutId id="2147484251" r:id="rId24"/>
    <p:sldLayoutId id="2147484253" r:id="rId25"/>
    <p:sldLayoutId id="2147484254" r:id="rId26"/>
    <p:sldLayoutId id="2147484258" r:id="rId27"/>
    <p:sldLayoutId id="2147484259" r:id="rId28"/>
    <p:sldLayoutId id="2147484260" r:id="rId29"/>
    <p:sldLayoutId id="2147484261" r:id="rId30"/>
    <p:sldLayoutId id="2147484262" r:id="rId31"/>
    <p:sldLayoutId id="2147484263" r:id="rId32"/>
    <p:sldLayoutId id="2147484264" r:id="rId33"/>
    <p:sldLayoutId id="2147484265" r:id="rId34"/>
    <p:sldLayoutId id="2147484266" r:id="rId35"/>
    <p:sldLayoutId id="2147484267" r:id="rId36"/>
    <p:sldLayoutId id="2147484268" r:id="rId37"/>
    <p:sldLayoutId id="2147484269" r:id="rId38"/>
    <p:sldLayoutId id="2147484270" r:id="rId39"/>
    <p:sldLayoutId id="2147484271" r:id="rId40"/>
    <p:sldLayoutId id="2147484272" r:id="rId41"/>
    <p:sldLayoutId id="2147484273" r:id="rId42"/>
    <p:sldLayoutId id="2147484274" r:id="rId43"/>
    <p:sldLayoutId id="2147484275" r:id="rId44"/>
    <p:sldLayoutId id="2147484276" r:id="rId45"/>
    <p:sldLayoutId id="2147484277" r:id="rId46"/>
    <p:sldLayoutId id="2147484278" r:id="rId47"/>
    <p:sldLayoutId id="2147484279" r:id="rId48"/>
    <p:sldLayoutId id="2147484280" r:id="rId49"/>
    <p:sldLayoutId id="2147484281" r:id="rId50"/>
    <p:sldLayoutId id="2147484282" r:id="rId51"/>
    <p:sldLayoutId id="2147484283" r:id="rId52"/>
    <p:sldLayoutId id="2147484284" r:id="rId53"/>
    <p:sldLayoutId id="2147484285" r:id="rId54"/>
    <p:sldLayoutId id="2147484286" r:id="rId55"/>
    <p:sldLayoutId id="2147484287" r:id="rId56"/>
    <p:sldLayoutId id="2147484288" r:id="rId57"/>
    <p:sldLayoutId id="2147484289" r:id="rId58"/>
    <p:sldLayoutId id="2147484291" r:id="rId59"/>
    <p:sldLayoutId id="2147484292" r:id="rId60"/>
    <p:sldLayoutId id="2147484293" r:id="rId61"/>
    <p:sldLayoutId id="2147484294" r:id="rId62"/>
  </p:sldLayoutIdLst>
  <p:timing>
    <p:tnLst>
      <p:par>
        <p:cTn id="1" dur="indefinite" restart="never" nodeType="tmRoot"/>
      </p:par>
    </p:tnLst>
  </p:timing>
  <p:hf hdr="0" dt="0"/>
  <p:txStyles>
    <p:titleStyle>
      <a:lvl1pPr algn="l" defTabSz="896938" rtl="0" eaLnBrk="1" fontAlgn="base" hangingPunct="1">
        <a:lnSpc>
          <a:spcPct val="90000"/>
        </a:lnSpc>
        <a:spcBef>
          <a:spcPct val="0"/>
        </a:spcBef>
        <a:spcAft>
          <a:spcPct val="0"/>
        </a:spcAft>
        <a:defRPr sz="2400" b="1" i="0" u="none" kern="1200">
          <a:solidFill>
            <a:srgbClr val="00649D"/>
          </a:solidFill>
          <a:latin typeface="Arial" panose="020B0604020202020204" pitchFamily="34" charset="0"/>
          <a:ea typeface="+mj-ea"/>
          <a:cs typeface="Arial" panose="020B0604020202020204" pitchFamily="34" charset="0"/>
        </a:defRPr>
      </a:lvl1pPr>
      <a:lvl2pPr algn="l" defTabSz="896938" rtl="0" eaLnBrk="1" fontAlgn="base" hangingPunct="1">
        <a:spcBef>
          <a:spcPct val="0"/>
        </a:spcBef>
        <a:spcAft>
          <a:spcPct val="0"/>
        </a:spcAft>
        <a:defRPr sz="2300" b="1">
          <a:solidFill>
            <a:srgbClr val="008ABF"/>
          </a:solidFill>
          <a:latin typeface="Arial" panose="020B0604020202020204" pitchFamily="34" charset="0"/>
        </a:defRPr>
      </a:lvl2pPr>
      <a:lvl3pPr algn="l" defTabSz="896938" rtl="0" eaLnBrk="1" fontAlgn="base" hangingPunct="1">
        <a:spcBef>
          <a:spcPct val="0"/>
        </a:spcBef>
        <a:spcAft>
          <a:spcPct val="0"/>
        </a:spcAft>
        <a:defRPr sz="2300" b="1">
          <a:solidFill>
            <a:srgbClr val="008ABF"/>
          </a:solidFill>
          <a:latin typeface="Arial" panose="020B0604020202020204" pitchFamily="34" charset="0"/>
        </a:defRPr>
      </a:lvl3pPr>
      <a:lvl4pPr algn="l" defTabSz="896938" rtl="0" eaLnBrk="1" fontAlgn="base" hangingPunct="1">
        <a:spcBef>
          <a:spcPct val="0"/>
        </a:spcBef>
        <a:spcAft>
          <a:spcPct val="0"/>
        </a:spcAft>
        <a:defRPr sz="2300" b="1">
          <a:solidFill>
            <a:srgbClr val="008ABF"/>
          </a:solidFill>
          <a:latin typeface="Arial" panose="020B0604020202020204" pitchFamily="34" charset="0"/>
        </a:defRPr>
      </a:lvl4pPr>
      <a:lvl5pPr algn="l" defTabSz="896938" rtl="0" eaLnBrk="1" fontAlgn="base" hangingPunct="1">
        <a:spcBef>
          <a:spcPct val="0"/>
        </a:spcBef>
        <a:spcAft>
          <a:spcPct val="0"/>
        </a:spcAft>
        <a:defRPr sz="2300" b="1">
          <a:solidFill>
            <a:srgbClr val="008ABF"/>
          </a:solidFill>
          <a:latin typeface="Arial" panose="020B0604020202020204" pitchFamily="34" charset="0"/>
        </a:defRPr>
      </a:lvl5pPr>
      <a:lvl6pPr marL="668381" algn="l" defTabSz="898137" rtl="0" eaLnBrk="1" fontAlgn="base" hangingPunct="1">
        <a:spcBef>
          <a:spcPct val="0"/>
        </a:spcBef>
        <a:spcAft>
          <a:spcPct val="0"/>
        </a:spcAft>
        <a:defRPr sz="2339" b="1">
          <a:solidFill>
            <a:srgbClr val="1966B2"/>
          </a:solidFill>
          <a:latin typeface="Arial" panose="020B0604020202020204" pitchFamily="34" charset="0"/>
        </a:defRPr>
      </a:lvl6pPr>
      <a:lvl7pPr marL="1336761" algn="l" defTabSz="898137" rtl="0" eaLnBrk="1" fontAlgn="base" hangingPunct="1">
        <a:spcBef>
          <a:spcPct val="0"/>
        </a:spcBef>
        <a:spcAft>
          <a:spcPct val="0"/>
        </a:spcAft>
        <a:defRPr sz="2339" b="1">
          <a:solidFill>
            <a:srgbClr val="1966B2"/>
          </a:solidFill>
          <a:latin typeface="Arial" panose="020B0604020202020204" pitchFamily="34" charset="0"/>
        </a:defRPr>
      </a:lvl7pPr>
      <a:lvl8pPr marL="2005142" algn="l" defTabSz="898137" rtl="0" eaLnBrk="1" fontAlgn="base" hangingPunct="1">
        <a:spcBef>
          <a:spcPct val="0"/>
        </a:spcBef>
        <a:spcAft>
          <a:spcPct val="0"/>
        </a:spcAft>
        <a:defRPr sz="2339" b="1">
          <a:solidFill>
            <a:srgbClr val="1966B2"/>
          </a:solidFill>
          <a:latin typeface="Arial" panose="020B0604020202020204" pitchFamily="34" charset="0"/>
        </a:defRPr>
      </a:lvl8pPr>
      <a:lvl9pPr marL="2673523" algn="l" defTabSz="898137" rtl="0" eaLnBrk="1" fontAlgn="base" hangingPunct="1">
        <a:spcBef>
          <a:spcPct val="0"/>
        </a:spcBef>
        <a:spcAft>
          <a:spcPct val="0"/>
        </a:spcAft>
        <a:defRPr sz="2339" b="1">
          <a:solidFill>
            <a:srgbClr val="1966B2"/>
          </a:solidFill>
          <a:latin typeface="Arial" panose="020B0604020202020204" pitchFamily="34" charset="0"/>
        </a:defRPr>
      </a:lvl9pPr>
    </p:titleStyle>
    <p:bodyStyle>
      <a:lvl1pPr marL="228600" indent="-228600" algn="l" defTabSz="896938"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457200" indent="-228600" algn="l" defTabSz="896938"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800" b="0" i="0" u="none" kern="1200">
          <a:solidFill>
            <a:schemeClr val="tx1"/>
          </a:solidFill>
          <a:latin typeface="Arial" panose="020B0604020202020204" pitchFamily="34" charset="0"/>
          <a:ea typeface="+mn-ea"/>
          <a:cs typeface="Arial" panose="020B0604020202020204" pitchFamily="34" charset="0"/>
        </a:defRPr>
      </a:lvl2pPr>
      <a:lvl3pPr marL="685800" indent="-228600" algn="l" defTabSz="896938"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81037" indent="0" algn="l" defTabSz="896938" rtl="0" eaLnBrk="1" fontAlgn="base" hangingPunct="1">
        <a:spcBef>
          <a:spcPct val="0"/>
        </a:spcBef>
        <a:spcAft>
          <a:spcPct val="25000"/>
        </a:spcAft>
        <a:buClr>
          <a:srgbClr val="1966B2"/>
        </a:buClr>
        <a:buFont typeface="Arial" panose="020B0604020202020204" pitchFamily="34" charset="0"/>
        <a:buNone/>
        <a:defRPr sz="1700" kern="1200">
          <a:solidFill>
            <a:schemeClr val="tx1"/>
          </a:solidFill>
          <a:latin typeface="Arial" panose="020B0604020202020204" pitchFamily="34" charset="0"/>
          <a:ea typeface="+mn-ea"/>
          <a:cs typeface="Arial" panose="020B0604020202020204" pitchFamily="34" charset="0"/>
        </a:defRPr>
      </a:lvl4pPr>
      <a:lvl5pPr marL="1122363" indent="-223838" algn="l" defTabSz="896938"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6094" indent="-334190" algn="l" defTabSz="1336761" rtl="0" eaLnBrk="1" latinLnBrk="0" hangingPunct="1">
        <a:lnSpc>
          <a:spcPct val="90000"/>
        </a:lnSpc>
        <a:spcBef>
          <a:spcPts val="731"/>
        </a:spcBef>
        <a:buFont typeface="Arial" panose="020B0604020202020204" pitchFamily="34" charset="0"/>
        <a:buChar char="•"/>
        <a:defRPr sz="2631" kern="1200">
          <a:solidFill>
            <a:schemeClr val="tx1"/>
          </a:solidFill>
          <a:latin typeface="+mn-lt"/>
          <a:ea typeface="+mn-ea"/>
          <a:cs typeface="+mn-cs"/>
        </a:defRPr>
      </a:lvl6pPr>
      <a:lvl7pPr marL="4344474" indent="-334190" algn="l" defTabSz="1336761" rtl="0" eaLnBrk="1" latinLnBrk="0" hangingPunct="1">
        <a:lnSpc>
          <a:spcPct val="90000"/>
        </a:lnSpc>
        <a:spcBef>
          <a:spcPts val="731"/>
        </a:spcBef>
        <a:buFont typeface="Arial" panose="020B0604020202020204" pitchFamily="34" charset="0"/>
        <a:buChar char="•"/>
        <a:defRPr sz="2631" kern="1200">
          <a:solidFill>
            <a:schemeClr val="tx1"/>
          </a:solidFill>
          <a:latin typeface="+mn-lt"/>
          <a:ea typeface="+mn-ea"/>
          <a:cs typeface="+mn-cs"/>
        </a:defRPr>
      </a:lvl7pPr>
      <a:lvl8pPr marL="5012855" indent="-334190" algn="l" defTabSz="1336761" rtl="0" eaLnBrk="1" latinLnBrk="0" hangingPunct="1">
        <a:lnSpc>
          <a:spcPct val="90000"/>
        </a:lnSpc>
        <a:spcBef>
          <a:spcPts val="731"/>
        </a:spcBef>
        <a:buFont typeface="Arial" panose="020B0604020202020204" pitchFamily="34" charset="0"/>
        <a:buChar char="•"/>
        <a:defRPr sz="2631" kern="1200">
          <a:solidFill>
            <a:schemeClr val="tx1"/>
          </a:solidFill>
          <a:latin typeface="+mn-lt"/>
          <a:ea typeface="+mn-ea"/>
          <a:cs typeface="+mn-cs"/>
        </a:defRPr>
      </a:lvl8pPr>
      <a:lvl9pPr marL="5681236" indent="-334190" algn="l" defTabSz="1336761" rtl="0" eaLnBrk="1" latinLnBrk="0" hangingPunct="1">
        <a:lnSpc>
          <a:spcPct val="90000"/>
        </a:lnSpc>
        <a:spcBef>
          <a:spcPts val="731"/>
        </a:spcBef>
        <a:buFont typeface="Arial" panose="020B0604020202020204" pitchFamily="34" charset="0"/>
        <a:buChar char="•"/>
        <a:defRPr sz="2631" kern="1200">
          <a:solidFill>
            <a:schemeClr val="tx1"/>
          </a:solidFill>
          <a:latin typeface="+mn-lt"/>
          <a:ea typeface="+mn-ea"/>
          <a:cs typeface="+mn-cs"/>
        </a:defRPr>
      </a:lvl9pPr>
    </p:bodyStyle>
    <p:otherStyle>
      <a:defPPr>
        <a:defRPr lang="en-US"/>
      </a:defPPr>
      <a:lvl1pPr marL="0" algn="l" defTabSz="1336761" rtl="0" eaLnBrk="1" latinLnBrk="0" hangingPunct="1">
        <a:defRPr sz="2631" kern="1200">
          <a:solidFill>
            <a:schemeClr val="tx1"/>
          </a:solidFill>
          <a:latin typeface="+mn-lt"/>
          <a:ea typeface="+mn-ea"/>
          <a:cs typeface="+mn-cs"/>
        </a:defRPr>
      </a:lvl1pPr>
      <a:lvl2pPr marL="668381" algn="l" defTabSz="1336761" rtl="0" eaLnBrk="1" latinLnBrk="0" hangingPunct="1">
        <a:defRPr sz="2631" kern="1200">
          <a:solidFill>
            <a:schemeClr val="tx1"/>
          </a:solidFill>
          <a:latin typeface="+mn-lt"/>
          <a:ea typeface="+mn-ea"/>
          <a:cs typeface="+mn-cs"/>
        </a:defRPr>
      </a:lvl2pPr>
      <a:lvl3pPr marL="1336761" algn="l" defTabSz="1336761" rtl="0" eaLnBrk="1" latinLnBrk="0" hangingPunct="1">
        <a:defRPr sz="2631" kern="1200">
          <a:solidFill>
            <a:schemeClr val="tx1"/>
          </a:solidFill>
          <a:latin typeface="+mn-lt"/>
          <a:ea typeface="+mn-ea"/>
          <a:cs typeface="+mn-cs"/>
        </a:defRPr>
      </a:lvl3pPr>
      <a:lvl4pPr marL="2005142" algn="l" defTabSz="1336761" rtl="0" eaLnBrk="1" latinLnBrk="0" hangingPunct="1">
        <a:defRPr sz="2631" kern="1200">
          <a:solidFill>
            <a:schemeClr val="tx1"/>
          </a:solidFill>
          <a:latin typeface="+mn-lt"/>
          <a:ea typeface="+mn-ea"/>
          <a:cs typeface="+mn-cs"/>
        </a:defRPr>
      </a:lvl4pPr>
      <a:lvl5pPr marL="2673523" algn="l" defTabSz="1336761" rtl="0" eaLnBrk="1" latinLnBrk="0" hangingPunct="1">
        <a:defRPr sz="2631" kern="1200">
          <a:solidFill>
            <a:schemeClr val="tx1"/>
          </a:solidFill>
          <a:latin typeface="+mn-lt"/>
          <a:ea typeface="+mn-ea"/>
          <a:cs typeface="+mn-cs"/>
        </a:defRPr>
      </a:lvl5pPr>
      <a:lvl6pPr marL="3341903" algn="l" defTabSz="1336761" rtl="0" eaLnBrk="1" latinLnBrk="0" hangingPunct="1">
        <a:defRPr sz="2631" kern="1200">
          <a:solidFill>
            <a:schemeClr val="tx1"/>
          </a:solidFill>
          <a:latin typeface="+mn-lt"/>
          <a:ea typeface="+mn-ea"/>
          <a:cs typeface="+mn-cs"/>
        </a:defRPr>
      </a:lvl6pPr>
      <a:lvl7pPr marL="4010284" algn="l" defTabSz="1336761" rtl="0" eaLnBrk="1" latinLnBrk="0" hangingPunct="1">
        <a:defRPr sz="2631" kern="1200">
          <a:solidFill>
            <a:schemeClr val="tx1"/>
          </a:solidFill>
          <a:latin typeface="+mn-lt"/>
          <a:ea typeface="+mn-ea"/>
          <a:cs typeface="+mn-cs"/>
        </a:defRPr>
      </a:lvl7pPr>
      <a:lvl8pPr marL="4678665" algn="l" defTabSz="1336761" rtl="0" eaLnBrk="1" latinLnBrk="0" hangingPunct="1">
        <a:defRPr sz="2631" kern="1200">
          <a:solidFill>
            <a:schemeClr val="tx1"/>
          </a:solidFill>
          <a:latin typeface="+mn-lt"/>
          <a:ea typeface="+mn-ea"/>
          <a:cs typeface="+mn-cs"/>
        </a:defRPr>
      </a:lvl8pPr>
      <a:lvl9pPr marL="5347045" algn="l" defTabSz="1336761" rtl="0" eaLnBrk="1" latinLnBrk="0" hangingPunct="1">
        <a:defRPr sz="2631"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160" userDrawn="1">
          <p15:clr>
            <a:srgbClr val="F26B43"/>
          </p15:clr>
        </p15:guide>
        <p15:guide id="2" pos="19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netflix.github.io/"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cloud.spring.io/spring-cloud-netflix/"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openxmlformats.org/officeDocument/2006/relationships/image" Target="../media/image39.tiff"/><Relationship Id="rId3" Type="http://schemas.openxmlformats.org/officeDocument/2006/relationships/image" Target="../media/image34.tif"/><Relationship Id="rId7" Type="http://schemas.openxmlformats.org/officeDocument/2006/relationships/image" Target="../media/image38.tiff"/><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tiff"/><Relationship Id="rId10" Type="http://schemas.openxmlformats.org/officeDocument/2006/relationships/image" Target="../media/image41.tiff"/><Relationship Id="rId4" Type="http://schemas.openxmlformats.org/officeDocument/2006/relationships/image" Target="../media/image35.png"/><Relationship Id="rId9"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2.ti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3.ti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4.ti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5.ti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www.envoyproxy.io/" TargetMode="External"/><Relationship Id="rId2" Type="http://schemas.openxmlformats.org/officeDocument/2006/relationships/notesSlide" Target="../notesSlides/notesSlide30.xml"/><Relationship Id="rId1" Type="http://schemas.openxmlformats.org/officeDocument/2006/relationships/slideLayout" Target="../slideLayouts/slideLayout5.xml"/><Relationship Id="rId5" Type="http://schemas.openxmlformats.org/officeDocument/2006/relationships/image" Target="../media/image46.png"/><Relationship Id="rId4" Type="http://schemas.openxmlformats.org/officeDocument/2006/relationships/hyperlink" Target="https://urldefense.proofpoint.com/v2/url?u=https-3A__www.cncf.io_blog_2017_09_13_cncf-2Dhosts-2Denvoy_&amp;d=DwMFaQ&amp;c=jf_iaSHvJObTbx-siA1ZOg&amp;r=d1b3bwqt4E4GSuVcFJgF76JfT_iZqjz5GFlhRPlqTUY&amp;m=maEci3ZvIDbEXUQGIDcVpmJLGtEZAZFRfZTqCtbu_Go&amp;s=Gy3_9z-4uTW5tuBDUt92Biz4SimixYczVMMAEfDTOf0&amp;e="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hyperlink" Target="http://spiffe.io/"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41.xml.rels><?xml version="1.0" encoding="UTF-8" standalone="yes"?>
<Relationships xmlns="http://schemas.openxmlformats.org/package/2006/relationships"><Relationship Id="rId8" Type="http://schemas.openxmlformats.org/officeDocument/2006/relationships/hyperlink" Target="http://kasunpanorama.blogspot.com/2015/11/microservices-in-practice.html" TargetMode="External"/><Relationship Id="rId3" Type="http://schemas.openxmlformats.org/officeDocument/2006/relationships/hyperlink" Target="https://developer.ibm.com/dwblog/2017/istio/" TargetMode="External"/><Relationship Id="rId7" Type="http://schemas.openxmlformats.org/officeDocument/2006/relationships/hyperlink" Target="https://developer.ibm.com/code/journey/manage-microservices-traffic-using-istio" TargetMode="External"/><Relationship Id="rId12" Type="http://schemas.openxmlformats.org/officeDocument/2006/relationships/hyperlink" Target="https://blog.buoyant.io/2016/06/17/small-memory-jvm-techniques-for-microservice-sidecars/" TargetMode="External"/><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hyperlink" Target="http://ibm.biz/kube-journeys" TargetMode="External"/><Relationship Id="rId11" Type="http://schemas.openxmlformats.org/officeDocument/2006/relationships/hyperlink" Target="https://content.pivotal.io/blog/pivotal-and-istio-advancing-the-ecosystem-for-microservices-in-the-enterprise" TargetMode="External"/><Relationship Id="rId5" Type="http://schemas.openxmlformats.org/officeDocument/2006/relationships/hyperlink" Target="https://github.com/istio" TargetMode="External"/><Relationship Id="rId10" Type="http://schemas.openxmlformats.org/officeDocument/2006/relationships/hyperlink" Target="https://blog.buoyant.io/2017/04/25/whats-a-service-mesh-and-why-do-i-need-one/" TargetMode="External"/><Relationship Id="rId4" Type="http://schemas.openxmlformats.org/officeDocument/2006/relationships/hyperlink" Target="https://istio.io/" TargetMode="External"/><Relationship Id="rId9" Type="http://schemas.openxmlformats.org/officeDocument/2006/relationships/hyperlink" Target="https://dzone.com/articles/service-discovery-in-a-microservices-architecture"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3.tif"/><Relationship Id="rId2" Type="http://schemas.openxmlformats.org/officeDocument/2006/relationships/image" Target="../media/image42.tif"/><Relationship Id="rId1" Type="http://schemas.openxmlformats.org/officeDocument/2006/relationships/slideLayout" Target="../slideLayouts/slideLayout2.xml"/><Relationship Id="rId5" Type="http://schemas.openxmlformats.org/officeDocument/2006/relationships/image" Target="../media/image45.tif"/><Relationship Id="rId4" Type="http://schemas.openxmlformats.org/officeDocument/2006/relationships/image" Target="../media/image44.tif"/></Relationships>
</file>

<file path=ppt/slides/_rels/slide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7.xml"/><Relationship Id="rId4" Type="http://schemas.openxmlformats.org/officeDocument/2006/relationships/image" Target="../media/image17.tiff"/></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4.tiff"/><Relationship Id="rId3" Type="http://schemas.openxmlformats.org/officeDocument/2006/relationships/image" Target="../media/image19.gif"/><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Service Mesh</a:t>
            </a:r>
            <a:endParaRPr lang="en-US" dirty="0"/>
          </a:p>
        </p:txBody>
      </p:sp>
      <p:sp>
        <p:nvSpPr>
          <p:cNvPr id="3" name="Footer Placeholder 2"/>
          <p:cNvSpPr>
            <a:spLocks noGrp="1"/>
          </p:cNvSpPr>
          <p:nvPr>
            <p:ph type="ftr" sz="quarter" idx="10"/>
          </p:nvPr>
        </p:nvSpPr>
        <p:spPr>
          <a:xfrm>
            <a:off x="5009832" y="6477000"/>
            <a:ext cx="2169160" cy="174627"/>
          </a:xfrm>
        </p:spPr>
        <p:txBody>
          <a:bodyPr/>
          <a:lstStyle/>
          <a:p>
            <a:pPr>
              <a:defRPr/>
            </a:pPr>
            <a:r>
              <a:rPr lang="en-US" smtClean="0"/>
              <a:t>© Copyright IBM Corporation 2017</a:t>
            </a:r>
            <a:endParaRPr lang="en-US" dirty="0"/>
          </a:p>
        </p:txBody>
      </p:sp>
    </p:spTree>
    <p:extLst>
      <p:ext uri="{BB962C8B-B14F-4D97-AF65-F5344CB8AC3E}">
        <p14:creationId xmlns:p14="http://schemas.microsoft.com/office/powerpoint/2010/main" val="40981753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 network for services, not bytes</a:t>
            </a:r>
          </a:p>
          <a:p>
            <a:pPr lvl="1"/>
            <a:r>
              <a:rPr lang="en-US" dirty="0" smtClean="0"/>
              <a:t>A domain specific router for </a:t>
            </a:r>
            <a:r>
              <a:rPr lang="en-US" dirty="0" err="1" smtClean="0"/>
              <a:t>microservice</a:t>
            </a:r>
            <a:r>
              <a:rPr lang="en-US" dirty="0" smtClean="0"/>
              <a:t> interactions</a:t>
            </a:r>
          </a:p>
          <a:p>
            <a:pPr lvl="1"/>
            <a:r>
              <a:rPr lang="en-US" dirty="0" smtClean="0"/>
              <a:t>Makes service-to-service communication work better</a:t>
            </a:r>
          </a:p>
          <a:p>
            <a:r>
              <a:rPr lang="en-US" dirty="0" smtClean="0"/>
              <a:t>Distributed security</a:t>
            </a:r>
          </a:p>
          <a:p>
            <a:pPr lvl="1"/>
            <a:r>
              <a:rPr lang="en-US" dirty="0" smtClean="0"/>
              <a:t>Service-to-service authentication and encryption </a:t>
            </a:r>
            <a:r>
              <a:rPr lang="mr-IN" dirty="0" smtClean="0"/>
              <a:t>–</a:t>
            </a:r>
            <a:r>
              <a:rPr lang="en-US" dirty="0" smtClean="0"/>
              <a:t> TLS</a:t>
            </a:r>
          </a:p>
          <a:p>
            <a:r>
              <a:rPr lang="en-US" dirty="0" smtClean="0"/>
              <a:t>Intelligent traffic management</a:t>
            </a:r>
          </a:p>
          <a:p>
            <a:pPr lvl="1"/>
            <a:r>
              <a:rPr lang="en-US" dirty="0" smtClean="0"/>
              <a:t>Resiliency </a:t>
            </a:r>
            <a:r>
              <a:rPr lang="mr-IN" dirty="0" smtClean="0"/>
              <a:t>–</a:t>
            </a:r>
            <a:r>
              <a:rPr lang="en-US" dirty="0" smtClean="0"/>
              <a:t> Failure handling: circuit breaker, deadlines, retry</a:t>
            </a:r>
          </a:p>
          <a:p>
            <a:pPr lvl="1"/>
            <a:r>
              <a:rPr lang="en-US" dirty="0" smtClean="0"/>
              <a:t>Routing </a:t>
            </a:r>
            <a:r>
              <a:rPr lang="mr-IN" dirty="0" smtClean="0"/>
              <a:t>–</a:t>
            </a:r>
            <a:r>
              <a:rPr lang="en-US" dirty="0" smtClean="0"/>
              <a:t> Routing rules, service discovery, load balancing, latency</a:t>
            </a:r>
          </a:p>
          <a:p>
            <a:pPr lvl="1"/>
            <a:r>
              <a:rPr lang="en-US" dirty="0" smtClean="0"/>
              <a:t>Policy enforcement </a:t>
            </a:r>
            <a:r>
              <a:rPr lang="mr-IN" dirty="0" smtClean="0"/>
              <a:t>–</a:t>
            </a:r>
            <a:r>
              <a:rPr lang="en-US" dirty="0" smtClean="0"/>
              <a:t> Shared configuration, uniform communication</a:t>
            </a:r>
          </a:p>
          <a:p>
            <a:r>
              <a:rPr lang="en-US" dirty="0" smtClean="0"/>
              <a:t>Visibility</a:t>
            </a:r>
          </a:p>
          <a:p>
            <a:pPr lvl="1"/>
            <a:r>
              <a:rPr lang="en-US" dirty="0" smtClean="0"/>
              <a:t>Distributed tracing </a:t>
            </a:r>
            <a:r>
              <a:rPr lang="mr-IN" dirty="0" smtClean="0"/>
              <a:t>–</a:t>
            </a:r>
            <a:r>
              <a:rPr lang="en-US" dirty="0" smtClean="0"/>
              <a:t> Track each request through the </a:t>
            </a:r>
            <a:r>
              <a:rPr lang="en-US" dirty="0" err="1" smtClean="0"/>
              <a:t>microservices</a:t>
            </a:r>
            <a:endParaRPr lang="en-US" dirty="0" smtClean="0"/>
          </a:p>
          <a:p>
            <a:pPr lvl="1"/>
            <a:r>
              <a:rPr lang="en-US" dirty="0" smtClean="0"/>
              <a:t>Instrumentation </a:t>
            </a:r>
            <a:r>
              <a:rPr lang="mr-IN" dirty="0" smtClean="0"/>
              <a:t>–</a:t>
            </a:r>
            <a:r>
              <a:rPr lang="en-US" dirty="0" smtClean="0"/>
              <a:t> Metrics and monitoring</a:t>
            </a:r>
          </a:p>
          <a:p>
            <a:pPr lvl="1"/>
            <a:r>
              <a:rPr lang="en-US" dirty="0" smtClean="0"/>
              <a:t>Dashboards </a:t>
            </a:r>
            <a:r>
              <a:rPr lang="mr-IN" dirty="0" smtClean="0"/>
              <a:t>–</a:t>
            </a:r>
            <a:r>
              <a:rPr lang="en-US" dirty="0" smtClean="0"/>
              <a:t> See the </a:t>
            </a:r>
            <a:r>
              <a:rPr lang="en-US" dirty="0" err="1" smtClean="0"/>
              <a:t>microservices</a:t>
            </a:r>
            <a:r>
              <a:rPr lang="en-US" dirty="0" smtClean="0"/>
              <a:t> instances and the traffic through them</a:t>
            </a:r>
          </a:p>
          <a:p>
            <a:pPr marL="0" indent="0">
              <a:buNone/>
            </a:pPr>
            <a:endParaRPr lang="en-US" dirty="0" smtClean="0"/>
          </a:p>
          <a:p>
            <a:endParaRPr lang="en-US" dirty="0" smtClean="0"/>
          </a:p>
        </p:txBody>
      </p:sp>
      <p:sp>
        <p:nvSpPr>
          <p:cNvPr id="3" name="Slide Number Placeholder 2"/>
          <p:cNvSpPr>
            <a:spLocks noGrp="1"/>
          </p:cNvSpPr>
          <p:nvPr>
            <p:ph type="sldNum" sz="quarter" idx="10"/>
          </p:nvPr>
        </p:nvSpPr>
        <p:spPr/>
        <p:txBody>
          <a:bodyPr/>
          <a:lstStyle/>
          <a:p>
            <a:fld id="{11A68DD8-55F1-4DDB-A894-47428CF80362}" type="slidenum">
              <a:rPr lang="en-US" smtClean="0"/>
              <a:pPr/>
              <a:t>10</a:t>
            </a:fld>
            <a:endParaRPr lang="en-US" dirty="0"/>
          </a:p>
        </p:txBody>
      </p:sp>
      <p:sp>
        <p:nvSpPr>
          <p:cNvPr id="4" name="Footer Placeholder 3"/>
          <p:cNvSpPr>
            <a:spLocks noGrp="1"/>
          </p:cNvSpPr>
          <p:nvPr>
            <p:ph type="ftr" sz="quarter" idx="11"/>
          </p:nvPr>
        </p:nvSpPr>
        <p:spPr/>
        <p:txBody>
          <a:bodyPr>
            <a:normAutofit/>
          </a:bodyPr>
          <a:lstStyle/>
          <a:p>
            <a:r>
              <a:rPr lang="en-US" smtClean="0"/>
              <a:t>© Copyright IBM Corporation 2017</a:t>
            </a:r>
            <a:endParaRPr lang="en-US" dirty="0"/>
          </a:p>
        </p:txBody>
      </p:sp>
      <p:sp>
        <p:nvSpPr>
          <p:cNvPr id="5" name="Title 4"/>
          <p:cNvSpPr>
            <a:spLocks noGrp="1"/>
          </p:cNvSpPr>
          <p:nvPr>
            <p:ph type="title"/>
          </p:nvPr>
        </p:nvSpPr>
        <p:spPr/>
        <p:txBody>
          <a:bodyPr/>
          <a:lstStyle/>
          <a:p>
            <a:r>
              <a:rPr lang="en-US" smtClean="0"/>
              <a:t>What is a service mesh?</a:t>
            </a:r>
            <a:endParaRPr lang="en-US" dirty="0"/>
          </a:p>
        </p:txBody>
      </p:sp>
    </p:spTree>
    <p:extLst>
      <p:ext uri="{BB962C8B-B14F-4D97-AF65-F5344CB8AC3E}">
        <p14:creationId xmlns:p14="http://schemas.microsoft.com/office/powerpoint/2010/main" val="11658622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11A68DD8-55F1-4DDB-A894-47428CF80362}" type="slidenum">
              <a:rPr lang="en-US" smtClean="0"/>
              <a:pPr>
                <a:defRPr/>
              </a:pPr>
              <a:t>11</a:t>
            </a:fld>
            <a:endParaRPr lang="en-US" dirty="0"/>
          </a:p>
        </p:txBody>
      </p:sp>
      <p:sp>
        <p:nvSpPr>
          <p:cNvPr id="5" name="Title 4"/>
          <p:cNvSpPr>
            <a:spLocks noGrp="1"/>
          </p:cNvSpPr>
          <p:nvPr>
            <p:ph type="title"/>
          </p:nvPr>
        </p:nvSpPr>
        <p:spPr/>
        <p:txBody>
          <a:bodyPr/>
          <a:lstStyle/>
          <a:p>
            <a:r>
              <a:rPr lang="en-US" smtClean="0"/>
              <a:t>Service Registry</a:t>
            </a:r>
            <a:endParaRPr lang="en-US" dirty="0"/>
          </a:p>
        </p:txBody>
      </p:sp>
      <p:pic>
        <p:nvPicPr>
          <p:cNvPr id="4098" name="Picture 2" descr="https://www.nginx.com/wp-content/uploads/2015/10/pattern_selfregistration-1024x89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2026" y="1743011"/>
            <a:ext cx="4876799" cy="42529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9128254" y="6160767"/>
            <a:ext cx="2068195" cy="353943"/>
          </a:xfrm>
          <a:prstGeom prst="rect">
            <a:avLst/>
          </a:prstGeom>
          <a:noFill/>
        </p:spPr>
        <p:txBody>
          <a:bodyPr wrap="none" rtlCol="0">
            <a:spAutoFit/>
          </a:bodyPr>
          <a:lstStyle/>
          <a:p>
            <a:r>
              <a:rPr lang="en-US" dirty="0" smtClean="0"/>
              <a:t>Source: dzone.com</a:t>
            </a:r>
            <a:endParaRPr lang="en-US" dirty="0"/>
          </a:p>
        </p:txBody>
      </p:sp>
      <p:sp>
        <p:nvSpPr>
          <p:cNvPr id="8" name="TextBox 7"/>
          <p:cNvSpPr txBox="1"/>
          <p:nvPr/>
        </p:nvSpPr>
        <p:spPr>
          <a:xfrm>
            <a:off x="8448420" y="1740891"/>
            <a:ext cx="1713931" cy="353943"/>
          </a:xfrm>
          <a:prstGeom prst="rect">
            <a:avLst/>
          </a:prstGeom>
          <a:noFill/>
        </p:spPr>
        <p:txBody>
          <a:bodyPr wrap="none" rtlCol="0">
            <a:spAutoFit/>
          </a:bodyPr>
          <a:lstStyle/>
          <a:p>
            <a:r>
              <a:rPr lang="en-US" dirty="0" smtClean="0"/>
              <a:t>Self-registration</a:t>
            </a:r>
            <a:endParaRPr lang="en-US" dirty="0"/>
          </a:p>
        </p:txBody>
      </p:sp>
      <p:sp>
        <p:nvSpPr>
          <p:cNvPr id="9" name="TextBox 8"/>
          <p:cNvSpPr txBox="1"/>
          <p:nvPr/>
        </p:nvSpPr>
        <p:spPr>
          <a:xfrm>
            <a:off x="1182419" y="4666600"/>
            <a:ext cx="5009376" cy="1400383"/>
          </a:xfrm>
          <a:prstGeom prst="rect">
            <a:avLst/>
          </a:prstGeom>
          <a:noFill/>
          <a:ln>
            <a:solidFill>
              <a:schemeClr val="accent1"/>
            </a:solidFill>
          </a:ln>
        </p:spPr>
        <p:txBody>
          <a:bodyPr wrap="square" rtlCol="0">
            <a:spAutoFit/>
          </a:bodyPr>
          <a:lstStyle/>
          <a:p>
            <a:r>
              <a:rPr lang="en-US" dirty="0" smtClean="0"/>
              <a:t>Examples:</a:t>
            </a:r>
          </a:p>
          <a:p>
            <a:pPr marL="285750" indent="-285750">
              <a:buFont typeface="Arial" panose="020B0604020202020204" pitchFamily="34" charset="0"/>
              <a:buChar char="•"/>
            </a:pPr>
            <a:r>
              <a:rPr lang="en-US" dirty="0" smtClean="0"/>
              <a:t>Netflix Eureka </a:t>
            </a:r>
          </a:p>
          <a:p>
            <a:pPr marL="285750" indent="-285750">
              <a:buFont typeface="Arial" panose="020B0604020202020204" pitchFamily="34" charset="0"/>
              <a:buChar char="•"/>
            </a:pPr>
            <a:r>
              <a:rPr lang="en-US" dirty="0" err="1" smtClean="0"/>
              <a:t>etcd</a:t>
            </a:r>
            <a:r>
              <a:rPr lang="en-US" dirty="0" smtClean="0"/>
              <a:t> (Used by Kubernetes &amp; Cloud Foundry)</a:t>
            </a:r>
          </a:p>
          <a:p>
            <a:pPr marL="285750" indent="-285750">
              <a:buFont typeface="Arial" panose="020B0604020202020204" pitchFamily="34" charset="0"/>
              <a:buChar char="•"/>
            </a:pPr>
            <a:r>
              <a:rPr lang="en-US" dirty="0" smtClean="0"/>
              <a:t>Consul</a:t>
            </a:r>
          </a:p>
          <a:p>
            <a:pPr marL="285750" indent="-285750">
              <a:buFont typeface="Arial" panose="020B0604020202020204" pitchFamily="34" charset="0"/>
              <a:buChar char="•"/>
            </a:pPr>
            <a:r>
              <a:rPr lang="en-US" dirty="0" smtClean="0"/>
              <a:t>Apache Zookeeper  </a:t>
            </a:r>
            <a:endParaRPr lang="en-US" dirty="0"/>
          </a:p>
        </p:txBody>
      </p:sp>
      <p:sp>
        <p:nvSpPr>
          <p:cNvPr id="2" name="Content Placeholder 1"/>
          <p:cNvSpPr>
            <a:spLocks noGrp="1"/>
          </p:cNvSpPr>
          <p:nvPr>
            <p:ph idx="1"/>
          </p:nvPr>
        </p:nvSpPr>
        <p:spPr>
          <a:prstGeom prst="rect">
            <a:avLst/>
          </a:prstGeom>
        </p:spPr>
        <p:txBody>
          <a:bodyPr/>
          <a:lstStyle/>
          <a:p>
            <a:r>
              <a:rPr lang="en-US" sz="2000" smtClean="0"/>
              <a:t>Database containing the network locations of service instances</a:t>
            </a:r>
          </a:p>
          <a:p>
            <a:r>
              <a:rPr lang="en-US" sz="2000" dirty="0" smtClean="0"/>
              <a:t>Should be highly available</a:t>
            </a:r>
          </a:p>
          <a:p>
            <a:r>
              <a:rPr lang="en-US" sz="2000" dirty="0" smtClean="0"/>
              <a:t>Instances self-register or are registered through a 3</a:t>
            </a:r>
            <a:r>
              <a:rPr lang="en-US" sz="2000" baseline="30000" dirty="0" smtClean="0"/>
              <a:t>rd</a:t>
            </a:r>
            <a:r>
              <a:rPr lang="en-US" sz="2000" dirty="0" smtClean="0"/>
              <a:t> party registrar</a:t>
            </a:r>
          </a:p>
          <a:p>
            <a:r>
              <a:rPr lang="en-US" sz="2000" dirty="0" smtClean="0"/>
              <a:t>Heartbeat confirms instances are still alive</a:t>
            </a:r>
          </a:p>
          <a:p>
            <a:endParaRPr lang="en-US" dirty="0"/>
          </a:p>
        </p:txBody>
      </p:sp>
      <p:sp>
        <p:nvSpPr>
          <p:cNvPr id="11" name="Footer Placeholder 10"/>
          <p:cNvSpPr>
            <a:spLocks noGrp="1"/>
          </p:cNvSpPr>
          <p:nvPr>
            <p:ph type="ftr" sz="quarter" idx="11"/>
          </p:nvPr>
        </p:nvSpPr>
        <p:spPr/>
        <p:txBody>
          <a:bodyPr>
            <a:normAutofit/>
          </a:bodyPr>
          <a:lstStyle/>
          <a:p>
            <a:pPr>
              <a:defRPr/>
            </a:pPr>
            <a:r>
              <a:rPr lang="en-US" smtClean="0"/>
              <a:t>© Copyright IBM Corporation 2017</a:t>
            </a:r>
            <a:endParaRPr lang="en-US" dirty="0"/>
          </a:p>
        </p:txBody>
      </p:sp>
    </p:spTree>
    <p:extLst>
      <p:ext uri="{BB962C8B-B14F-4D97-AF65-F5344CB8AC3E}">
        <p14:creationId xmlns:p14="http://schemas.microsoft.com/office/powerpoint/2010/main" val="31963130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GB" dirty="0" smtClean="0"/>
              <a:t>How client services find &amp; connect to provider services</a:t>
            </a:r>
          </a:p>
          <a:p>
            <a:r>
              <a:rPr lang="en-GB" dirty="0" smtClean="0"/>
              <a:t>Each provider service provider could have multiple instances</a:t>
            </a:r>
          </a:p>
          <a:p>
            <a:r>
              <a:rPr lang="en-GB" dirty="0" smtClean="0"/>
              <a:t>The pool of instances and their locations can change: </a:t>
            </a:r>
          </a:p>
          <a:p>
            <a:pPr lvl="1"/>
            <a:r>
              <a:rPr lang="en-GB" dirty="0" smtClean="0"/>
              <a:t>Elasticity</a:t>
            </a:r>
          </a:p>
          <a:p>
            <a:pPr lvl="1"/>
            <a:r>
              <a:rPr lang="en-GB" dirty="0" smtClean="0"/>
              <a:t>Health management</a:t>
            </a:r>
          </a:p>
          <a:p>
            <a:pPr lvl="1"/>
            <a:r>
              <a:rPr lang="en-GB" dirty="0" smtClean="0"/>
              <a:t>Load distribution</a:t>
            </a:r>
          </a:p>
          <a:p>
            <a:r>
              <a:rPr lang="en-GB" dirty="0" smtClean="0"/>
              <a:t>2 Models</a:t>
            </a:r>
          </a:p>
          <a:p>
            <a:pPr lvl="1"/>
            <a:r>
              <a:rPr lang="en-GB" dirty="0" smtClean="0"/>
              <a:t>Client-side</a:t>
            </a:r>
          </a:p>
          <a:p>
            <a:pPr lvl="1"/>
            <a:r>
              <a:rPr lang="en-GB" dirty="0" smtClean="0"/>
              <a:t>Server-side</a:t>
            </a:r>
            <a:endParaRPr lang="en-GB" dirty="0"/>
          </a:p>
        </p:txBody>
      </p:sp>
      <p:sp>
        <p:nvSpPr>
          <p:cNvPr id="4" name="Slide Number Placeholder 3"/>
          <p:cNvSpPr>
            <a:spLocks noGrp="1"/>
          </p:cNvSpPr>
          <p:nvPr>
            <p:ph type="sldNum" sz="quarter" idx="10"/>
          </p:nvPr>
        </p:nvSpPr>
        <p:spPr/>
        <p:txBody>
          <a:bodyPr/>
          <a:lstStyle/>
          <a:p>
            <a:fld id="{11A68DD8-55F1-4DDB-A894-47428CF80362}" type="slidenum">
              <a:rPr lang="en-US" smtClean="0"/>
              <a:pPr/>
              <a:t>12</a:t>
            </a:fld>
            <a:endParaRPr lang="en-US" dirty="0"/>
          </a:p>
        </p:txBody>
      </p:sp>
      <p:sp>
        <p:nvSpPr>
          <p:cNvPr id="2" name="Title 1"/>
          <p:cNvSpPr>
            <a:spLocks noGrp="1"/>
          </p:cNvSpPr>
          <p:nvPr>
            <p:ph type="title"/>
          </p:nvPr>
        </p:nvSpPr>
        <p:spPr/>
        <p:txBody>
          <a:bodyPr/>
          <a:lstStyle/>
          <a:p>
            <a:r>
              <a:rPr lang="en-GB" dirty="0" smtClean="0"/>
              <a:t>Service Discovery / Service Proxy</a:t>
            </a:r>
            <a:endParaRPr lang="en-GB" dirty="0"/>
          </a:p>
        </p:txBody>
      </p:sp>
      <p:grpSp>
        <p:nvGrpSpPr>
          <p:cNvPr id="7" name="Group 6"/>
          <p:cNvGrpSpPr/>
          <p:nvPr/>
        </p:nvGrpSpPr>
        <p:grpSpPr>
          <a:xfrm>
            <a:off x="6676345" y="1010922"/>
            <a:ext cx="5201747" cy="4381601"/>
            <a:chOff x="6397967" y="1580456"/>
            <a:chExt cx="5201747" cy="4381601"/>
          </a:xfrm>
        </p:grpSpPr>
        <p:sp>
          <p:nvSpPr>
            <p:cNvPr id="8" name="Rounded Rectangle 7"/>
            <p:cNvSpPr/>
            <p:nvPr/>
          </p:nvSpPr>
          <p:spPr>
            <a:xfrm>
              <a:off x="6397967" y="3397543"/>
              <a:ext cx="1252643" cy="840921"/>
            </a:xfrm>
            <a:prstGeom prst="roundRect">
              <a:avLst>
                <a:gd name="adj" fmla="val 3080"/>
              </a:avLst>
            </a:prstGeom>
            <a:gradFill>
              <a:gsLst>
                <a:gs pos="100000">
                  <a:schemeClr val="accent2">
                    <a:lumMod val="40000"/>
                    <a:lumOff val="60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GB" sz="1400" dirty="0">
                  <a:latin typeface="Open Sans Regular" charset="0"/>
                </a:rPr>
                <a:t>Microservice</a:t>
              </a:r>
            </a:p>
          </p:txBody>
        </p:sp>
        <p:sp>
          <p:nvSpPr>
            <p:cNvPr id="9" name="Rounded Rectangle 8"/>
            <p:cNvSpPr/>
            <p:nvPr/>
          </p:nvSpPr>
          <p:spPr>
            <a:xfrm>
              <a:off x="8309614" y="1580456"/>
              <a:ext cx="1252402" cy="840921"/>
            </a:xfrm>
            <a:prstGeom prst="roundRect">
              <a:avLst>
                <a:gd name="adj" fmla="val 308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400" dirty="0">
                  <a:latin typeface="Open Sans Regular" charset="0"/>
                </a:rPr>
                <a:t>Microservice</a:t>
              </a:r>
            </a:p>
          </p:txBody>
        </p:sp>
        <p:sp>
          <p:nvSpPr>
            <p:cNvPr id="10" name="Rounded Rectangle 9"/>
            <p:cNvSpPr/>
            <p:nvPr/>
          </p:nvSpPr>
          <p:spPr>
            <a:xfrm>
              <a:off x="8309495" y="4895786"/>
              <a:ext cx="1252643" cy="1066271"/>
            </a:xfrm>
            <a:prstGeom prst="roundRect">
              <a:avLst>
                <a:gd name="adj" fmla="val 3080"/>
              </a:avLst>
            </a:prstGeom>
            <a:solidFill>
              <a:schemeClr val="bg1">
                <a:lumMod val="85000"/>
              </a:schemeClr>
            </a:solidFill>
            <a:ln/>
          </p:spPr>
          <p:style>
            <a:lnRef idx="1">
              <a:schemeClr val="dk1"/>
            </a:lnRef>
            <a:fillRef idx="2">
              <a:schemeClr val="dk1"/>
            </a:fillRef>
            <a:effectRef idx="1">
              <a:schemeClr val="dk1"/>
            </a:effectRef>
            <a:fontRef idx="minor">
              <a:schemeClr val="dk1"/>
            </a:fontRef>
          </p:style>
          <p:txBody>
            <a:bodyPr rtlCol="0" anchor="b" anchorCtr="0"/>
            <a:lstStyle/>
            <a:p>
              <a:pPr algn="ctr"/>
              <a:r>
                <a:rPr lang="en-GB" sz="1200" dirty="0">
                  <a:solidFill>
                    <a:schemeClr val="tx1"/>
                  </a:solidFill>
                  <a:latin typeface="Open Sans Regular" charset="0"/>
                </a:rPr>
                <a:t>Microservice</a:t>
              </a:r>
            </a:p>
          </p:txBody>
        </p:sp>
        <p:sp>
          <p:nvSpPr>
            <p:cNvPr id="11" name="Oval 10"/>
            <p:cNvSpPr/>
            <p:nvPr/>
          </p:nvSpPr>
          <p:spPr>
            <a:xfrm>
              <a:off x="10585582" y="3582978"/>
              <a:ext cx="1014132" cy="470051"/>
            </a:xfrm>
            <a:prstGeom prst="ellipse">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lIns="0" tIns="0" rIns="0" bIns="0" rtlCol="0" anchor="ctr"/>
            <a:lstStyle/>
            <a:p>
              <a:pPr algn="ctr"/>
              <a:r>
                <a:rPr lang="en-US" sz="1200" dirty="0">
                  <a:latin typeface="Open Sans Regular" charset="0"/>
                </a:rPr>
                <a:t>Service</a:t>
              </a:r>
            </a:p>
            <a:p>
              <a:pPr algn="ctr"/>
              <a:r>
                <a:rPr lang="en-US" sz="1200" dirty="0">
                  <a:latin typeface="Open Sans Regular" charset="0"/>
                </a:rPr>
                <a:t>Registry</a:t>
              </a:r>
            </a:p>
          </p:txBody>
        </p:sp>
        <p:cxnSp>
          <p:nvCxnSpPr>
            <p:cNvPr id="12" name="Curved Connector 11"/>
            <p:cNvCxnSpPr>
              <a:stCxn id="14" idx="3"/>
              <a:endCxn id="11" idx="0"/>
            </p:cNvCxnSpPr>
            <p:nvPr/>
          </p:nvCxnSpPr>
          <p:spPr>
            <a:xfrm>
              <a:off x="9562016" y="2326057"/>
              <a:ext cx="1530631" cy="1256921"/>
            </a:xfrm>
            <a:prstGeom prst="curvedConnector2">
              <a:avLst/>
            </a:prstGeom>
            <a:ln w="38100">
              <a:solidFill>
                <a:srgbClr val="0070C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Curved Connector 12"/>
            <p:cNvCxnSpPr>
              <a:stCxn id="21" idx="3"/>
              <a:endCxn id="11" idx="4"/>
            </p:cNvCxnSpPr>
            <p:nvPr/>
          </p:nvCxnSpPr>
          <p:spPr>
            <a:xfrm flipV="1">
              <a:off x="9495900" y="4053029"/>
              <a:ext cx="1596748" cy="1516553"/>
            </a:xfrm>
            <a:prstGeom prst="curvedConnector2">
              <a:avLst/>
            </a:prstGeom>
            <a:ln w="25400">
              <a:solidFill>
                <a:srgbClr val="0070C0"/>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8309614" y="2216857"/>
              <a:ext cx="1252402" cy="2183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dirty="0">
                  <a:latin typeface="Open Sans Regular" charset="0"/>
                  <a:ea typeface="Open Sans Regular" charset="0"/>
                  <a:cs typeface="Open Sans Regular" charset="0"/>
                </a:rPr>
                <a:t>C</a:t>
              </a:r>
              <a:r>
                <a:rPr lang="en-US" sz="1400" dirty="0" smtClean="0">
                  <a:latin typeface="Open Sans Regular" charset="0"/>
                  <a:ea typeface="Open Sans Regular" charset="0"/>
                  <a:cs typeface="Open Sans Regular" charset="0"/>
                </a:rPr>
                <a:t>lient </a:t>
              </a:r>
              <a:r>
                <a:rPr lang="en-US" sz="1400" dirty="0">
                  <a:latin typeface="Open Sans Regular" charset="0"/>
                  <a:ea typeface="Open Sans Regular" charset="0"/>
                  <a:cs typeface="Open Sans Regular" charset="0"/>
                </a:rPr>
                <a:t>library</a:t>
              </a:r>
            </a:p>
          </p:txBody>
        </p:sp>
        <p:cxnSp>
          <p:nvCxnSpPr>
            <p:cNvPr id="15" name="Curved Connector 14"/>
            <p:cNvCxnSpPr>
              <a:stCxn id="14" idx="1"/>
              <a:endCxn id="8" idx="0"/>
            </p:cNvCxnSpPr>
            <p:nvPr/>
          </p:nvCxnSpPr>
          <p:spPr>
            <a:xfrm rot="10800000" flipV="1">
              <a:off x="7024290" y="2326056"/>
              <a:ext cx="1285326" cy="1071486"/>
            </a:xfrm>
            <a:prstGeom prst="curvedConnector2">
              <a:avLst/>
            </a:prstGeom>
            <a:ln w="254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8428749" y="3582978"/>
              <a:ext cx="1014132" cy="470051"/>
            </a:xfrm>
            <a:prstGeom prst="ellipse">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lIns="0" tIns="0" rIns="0" bIns="0" rtlCol="0" anchor="ctr"/>
            <a:lstStyle/>
            <a:p>
              <a:pPr algn="ctr"/>
              <a:r>
                <a:rPr lang="en-US" sz="1200" dirty="0">
                  <a:latin typeface="Open Sans Regular" charset="0"/>
                </a:rPr>
                <a:t>Service</a:t>
              </a:r>
            </a:p>
            <a:p>
              <a:pPr algn="ctr"/>
              <a:r>
                <a:rPr lang="en-US" sz="1200" dirty="0">
                  <a:latin typeface="Open Sans Regular" charset="0"/>
                </a:rPr>
                <a:t>Proxy</a:t>
              </a:r>
            </a:p>
          </p:txBody>
        </p:sp>
        <p:cxnSp>
          <p:nvCxnSpPr>
            <p:cNvPr id="17" name="Straight Arrow Connector 16"/>
            <p:cNvCxnSpPr/>
            <p:nvPr/>
          </p:nvCxnSpPr>
          <p:spPr>
            <a:xfrm>
              <a:off x="7650610" y="3818002"/>
              <a:ext cx="785282" cy="0"/>
            </a:xfrm>
            <a:prstGeom prst="straightConnector1">
              <a:avLst/>
            </a:prstGeom>
            <a:ln w="25400">
              <a:solidFill>
                <a:srgbClr val="0070C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8932304" y="4053028"/>
              <a:ext cx="7022" cy="899222"/>
            </a:xfrm>
            <a:prstGeom prst="straightConnector1">
              <a:avLst/>
            </a:prstGeom>
            <a:ln w="25400">
              <a:solidFill>
                <a:srgbClr val="0070C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450024" y="3818002"/>
              <a:ext cx="1135558" cy="0"/>
            </a:xfrm>
            <a:prstGeom prst="straightConnector1">
              <a:avLst/>
            </a:prstGeom>
            <a:ln w="25400">
              <a:solidFill>
                <a:srgbClr val="0070C0"/>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8378177" y="4952250"/>
              <a:ext cx="1115277" cy="30028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latin typeface="Open Sans Regular" charset="0"/>
                  <a:ea typeface="Open Sans Regular" charset="0"/>
                  <a:cs typeface="Open Sans Regular" charset="0"/>
                </a:rPr>
                <a:t>app</a:t>
              </a:r>
            </a:p>
          </p:txBody>
        </p:sp>
        <p:sp>
          <p:nvSpPr>
            <p:cNvPr id="21" name="Rounded Rectangle 20"/>
            <p:cNvSpPr/>
            <p:nvPr/>
          </p:nvSpPr>
          <p:spPr>
            <a:xfrm>
              <a:off x="8380623" y="5467163"/>
              <a:ext cx="1115277" cy="204837"/>
            </a:xfrm>
            <a:prstGeom prst="roundRect">
              <a:avLst/>
            </a:prstGeom>
            <a:solidFill>
              <a:schemeClr val="accent5">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en-US" sz="1400" dirty="0">
                  <a:solidFill>
                    <a:schemeClr val="tx1"/>
                  </a:solidFill>
                  <a:latin typeface="Open Sans Regular" charset="0"/>
                  <a:ea typeface="Open Sans Regular" charset="0"/>
                  <a:cs typeface="Open Sans Regular" charset="0"/>
                </a:rPr>
                <a:t>sidecar</a:t>
              </a:r>
            </a:p>
          </p:txBody>
        </p:sp>
        <p:cxnSp>
          <p:nvCxnSpPr>
            <p:cNvPr id="22" name="Curved Connector 21"/>
            <p:cNvCxnSpPr/>
            <p:nvPr/>
          </p:nvCxnSpPr>
          <p:spPr>
            <a:xfrm rot="5400000">
              <a:off x="8823596" y="5361577"/>
              <a:ext cx="224438" cy="6347"/>
            </a:xfrm>
            <a:prstGeom prst="curvedConnector3">
              <a:avLst>
                <a:gd name="adj1" fmla="val 50000"/>
              </a:avLst>
            </a:prstGeom>
            <a:ln w="25400" cap="flat">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p:cNvCxnSpPr>
              <a:stCxn id="8" idx="0"/>
              <a:endCxn id="11" idx="1"/>
            </p:cNvCxnSpPr>
            <p:nvPr/>
          </p:nvCxnSpPr>
          <p:spPr>
            <a:xfrm rot="16200000" flipH="1">
              <a:off x="8752057" y="1669773"/>
              <a:ext cx="254272" cy="3709810"/>
            </a:xfrm>
            <a:prstGeom prst="curvedConnector3">
              <a:avLst>
                <a:gd name="adj1" fmla="val -216085"/>
              </a:avLst>
            </a:prstGeom>
            <a:ln w="254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Curved Connector 23"/>
            <p:cNvCxnSpPr>
              <a:stCxn id="21" idx="1"/>
              <a:endCxn id="8" idx="2"/>
            </p:cNvCxnSpPr>
            <p:nvPr/>
          </p:nvCxnSpPr>
          <p:spPr>
            <a:xfrm rot="10800000">
              <a:off x="7024289" y="4238464"/>
              <a:ext cx="1356334" cy="1331118"/>
            </a:xfrm>
            <a:prstGeom prst="curvedConnector2">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
        <p:nvSpPr>
          <p:cNvPr id="32" name="Footer Placeholder 31"/>
          <p:cNvSpPr>
            <a:spLocks noGrp="1"/>
          </p:cNvSpPr>
          <p:nvPr>
            <p:ph type="ftr" sz="quarter" idx="11"/>
          </p:nvPr>
        </p:nvSpPr>
        <p:spPr/>
        <p:txBody>
          <a:bodyPr>
            <a:normAutofit/>
          </a:bodyPr>
          <a:lstStyle/>
          <a:p>
            <a:pPr>
              <a:defRPr/>
            </a:pPr>
            <a:r>
              <a:rPr lang="en-US" smtClean="0"/>
              <a:t>© Copyright IBM Corporation 2017</a:t>
            </a:r>
            <a:endParaRPr lang="en-US" dirty="0"/>
          </a:p>
        </p:txBody>
      </p:sp>
    </p:spTree>
    <p:extLst>
      <p:ext uri="{BB962C8B-B14F-4D97-AF65-F5344CB8AC3E}">
        <p14:creationId xmlns:p14="http://schemas.microsoft.com/office/powerpoint/2010/main" val="11679424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6032" y="1165722"/>
            <a:ext cx="5464545" cy="5513832"/>
          </a:xfrm>
        </p:spPr>
        <p:txBody>
          <a:bodyPr/>
          <a:lstStyle/>
          <a:p>
            <a:r>
              <a:rPr lang="en-US" dirty="0" smtClean="0"/>
              <a:t>Client code is responsible for:</a:t>
            </a:r>
          </a:p>
          <a:p>
            <a:pPr lvl="1"/>
            <a:r>
              <a:rPr lang="en-US" dirty="0" smtClean="0"/>
              <a:t>Finding locations of available service instances</a:t>
            </a:r>
          </a:p>
          <a:p>
            <a:pPr lvl="1"/>
            <a:r>
              <a:rPr lang="en-US" dirty="0" smtClean="0"/>
              <a:t>Load balancing logic for requests</a:t>
            </a:r>
          </a:p>
          <a:p>
            <a:r>
              <a:rPr lang="en-US" dirty="0" smtClean="0"/>
              <a:t>Client queries a service registry for location of service instances</a:t>
            </a:r>
          </a:p>
          <a:p>
            <a:r>
              <a:rPr lang="en-US" dirty="0" smtClean="0"/>
              <a:t>Client uses its own load balancing algorithm to select which instance to request</a:t>
            </a:r>
          </a:p>
          <a:p>
            <a:r>
              <a:rPr lang="en-US" dirty="0" smtClean="0"/>
              <a:t>Pros</a:t>
            </a:r>
          </a:p>
          <a:p>
            <a:pPr lvl="1"/>
            <a:r>
              <a:rPr lang="en-US" dirty="0" smtClean="0"/>
              <a:t>Less components</a:t>
            </a:r>
          </a:p>
          <a:p>
            <a:pPr lvl="1"/>
            <a:r>
              <a:rPr lang="en-US" dirty="0" smtClean="0"/>
              <a:t>Client can make application-specific load distribution decisions</a:t>
            </a:r>
          </a:p>
          <a:p>
            <a:r>
              <a:rPr lang="en-US" dirty="0" smtClean="0"/>
              <a:t>Cons</a:t>
            </a:r>
          </a:p>
          <a:p>
            <a:pPr lvl="1"/>
            <a:r>
              <a:rPr lang="en-US" dirty="0" smtClean="0"/>
              <a:t>Client load distribution logic needs to be developed for every language used</a:t>
            </a:r>
          </a:p>
          <a:p>
            <a:pPr lvl="1"/>
            <a:r>
              <a:rPr lang="en-US" dirty="0" smtClean="0"/>
              <a:t>Logic changes need to be in code</a:t>
            </a:r>
          </a:p>
          <a:p>
            <a:endParaRPr lang="en-US" dirty="0" smtClean="0"/>
          </a:p>
        </p:txBody>
      </p:sp>
      <p:sp>
        <p:nvSpPr>
          <p:cNvPr id="3" name="Slide Number Placeholder 2"/>
          <p:cNvSpPr>
            <a:spLocks noGrp="1"/>
          </p:cNvSpPr>
          <p:nvPr>
            <p:ph type="sldNum" sz="quarter" idx="10"/>
          </p:nvPr>
        </p:nvSpPr>
        <p:spPr/>
        <p:txBody>
          <a:bodyPr/>
          <a:lstStyle/>
          <a:p>
            <a:fld id="{11A68DD8-55F1-4DDB-A894-47428CF80362}" type="slidenum">
              <a:rPr lang="en-US" smtClean="0"/>
              <a:pPr/>
              <a:t>13</a:t>
            </a:fld>
            <a:endParaRPr lang="en-US" dirty="0"/>
          </a:p>
        </p:txBody>
      </p:sp>
      <p:sp>
        <p:nvSpPr>
          <p:cNvPr id="5" name="Title 4"/>
          <p:cNvSpPr>
            <a:spLocks noGrp="1"/>
          </p:cNvSpPr>
          <p:nvPr>
            <p:ph type="title"/>
          </p:nvPr>
        </p:nvSpPr>
        <p:spPr/>
        <p:txBody>
          <a:bodyPr/>
          <a:lstStyle/>
          <a:p>
            <a:r>
              <a:rPr lang="en-US" smtClean="0"/>
              <a:t>Client-Side Discovery </a:t>
            </a:r>
            <a:endParaRPr lang="en-US" dirty="0"/>
          </a:p>
        </p:txBody>
      </p:sp>
      <p:pic>
        <p:nvPicPr>
          <p:cNvPr id="2050" name="Picture 2" descr="https://www.nginx.com/wp-content/uploads/2015/10/pattern_clientside-1024x96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7729" y="788272"/>
            <a:ext cx="5526571" cy="521893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128254" y="6160767"/>
            <a:ext cx="2068195" cy="353943"/>
          </a:xfrm>
          <a:prstGeom prst="rect">
            <a:avLst/>
          </a:prstGeom>
          <a:noFill/>
        </p:spPr>
        <p:txBody>
          <a:bodyPr wrap="none" rtlCol="0">
            <a:spAutoFit/>
          </a:bodyPr>
          <a:lstStyle/>
          <a:p>
            <a:r>
              <a:rPr lang="en-US" dirty="0" smtClean="0"/>
              <a:t>Source: dzone.com</a:t>
            </a:r>
            <a:endParaRPr lang="en-US" dirty="0"/>
          </a:p>
        </p:txBody>
      </p:sp>
      <p:sp>
        <p:nvSpPr>
          <p:cNvPr id="9" name="TextBox 8"/>
          <p:cNvSpPr txBox="1"/>
          <p:nvPr/>
        </p:nvSpPr>
        <p:spPr>
          <a:xfrm>
            <a:off x="5070783" y="5568630"/>
            <a:ext cx="3604975" cy="877163"/>
          </a:xfrm>
          <a:prstGeom prst="rect">
            <a:avLst/>
          </a:prstGeom>
          <a:noFill/>
          <a:ln>
            <a:solidFill>
              <a:schemeClr val="accent1"/>
            </a:solidFill>
          </a:ln>
        </p:spPr>
        <p:txBody>
          <a:bodyPr wrap="square" rtlCol="0">
            <a:spAutoFit/>
          </a:bodyPr>
          <a:lstStyle/>
          <a:p>
            <a:r>
              <a:rPr lang="en-US" dirty="0" smtClean="0"/>
              <a:t>Examples:</a:t>
            </a:r>
          </a:p>
          <a:p>
            <a:pPr marL="285750" indent="-285750">
              <a:buFont typeface="Arial" panose="020B0604020202020204" pitchFamily="34" charset="0"/>
              <a:buChar char="•"/>
            </a:pPr>
            <a:r>
              <a:rPr lang="en-US" dirty="0" smtClean="0"/>
              <a:t>Netflix Eureka Service Registry</a:t>
            </a:r>
          </a:p>
          <a:p>
            <a:pPr marL="285750" indent="-285750">
              <a:buFont typeface="Arial" panose="020B0604020202020204" pitchFamily="34" charset="0"/>
              <a:buChar char="•"/>
            </a:pPr>
            <a:r>
              <a:rPr lang="en-US" dirty="0" smtClean="0"/>
              <a:t>Netflix Ribbon IPC Client</a:t>
            </a:r>
            <a:endParaRPr lang="en-US" dirty="0"/>
          </a:p>
        </p:txBody>
      </p:sp>
      <p:sp>
        <p:nvSpPr>
          <p:cNvPr id="16" name="Footer Placeholder 15"/>
          <p:cNvSpPr>
            <a:spLocks noGrp="1"/>
          </p:cNvSpPr>
          <p:nvPr>
            <p:ph type="ftr" sz="quarter" idx="11"/>
          </p:nvPr>
        </p:nvSpPr>
        <p:spPr/>
        <p:txBody>
          <a:bodyPr>
            <a:normAutofit/>
          </a:bodyPr>
          <a:lstStyle/>
          <a:p>
            <a:pPr>
              <a:defRPr/>
            </a:pPr>
            <a:r>
              <a:rPr lang="en-US" smtClean="0"/>
              <a:t>© Copyright IBM Corporation 2017</a:t>
            </a:r>
            <a:endParaRPr lang="en-US" dirty="0"/>
          </a:p>
        </p:txBody>
      </p:sp>
    </p:spTree>
    <p:extLst>
      <p:ext uri="{BB962C8B-B14F-4D97-AF65-F5344CB8AC3E}">
        <p14:creationId xmlns:p14="http://schemas.microsoft.com/office/powerpoint/2010/main" val="6071782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6032" y="1165722"/>
            <a:ext cx="5317816" cy="5513832"/>
          </a:xfrm>
        </p:spPr>
        <p:txBody>
          <a:bodyPr/>
          <a:lstStyle/>
          <a:p>
            <a:r>
              <a:rPr lang="en-US" dirty="0" smtClean="0"/>
              <a:t>Client makes request to a load balancer</a:t>
            </a:r>
          </a:p>
          <a:p>
            <a:pPr lvl="1"/>
            <a:r>
              <a:rPr lang="en-US" dirty="0" smtClean="0"/>
              <a:t>Load balancer queries service registry and routes requests to instances</a:t>
            </a:r>
          </a:p>
          <a:p>
            <a:pPr lvl="1"/>
            <a:r>
              <a:rPr lang="en-US" dirty="0" smtClean="0"/>
              <a:t>Distribution logic in load balancer</a:t>
            </a:r>
          </a:p>
          <a:p>
            <a:r>
              <a:rPr lang="en-US" dirty="0" smtClean="0"/>
              <a:t>Pros</a:t>
            </a:r>
          </a:p>
          <a:p>
            <a:pPr lvl="1"/>
            <a:r>
              <a:rPr lang="en-US" dirty="0" smtClean="0"/>
              <a:t>Client does not need discovery &amp; load balancing logic</a:t>
            </a:r>
          </a:p>
          <a:p>
            <a:r>
              <a:rPr lang="en-US" dirty="0" smtClean="0"/>
              <a:t>Cons</a:t>
            </a:r>
          </a:p>
          <a:p>
            <a:pPr lvl="1"/>
            <a:r>
              <a:rPr lang="en-US" dirty="0" smtClean="0"/>
              <a:t>Unless the load balancer is provided by the mesh, it is another component to manage</a:t>
            </a:r>
          </a:p>
        </p:txBody>
      </p:sp>
      <p:sp>
        <p:nvSpPr>
          <p:cNvPr id="3" name="Slide Number Placeholder 2"/>
          <p:cNvSpPr>
            <a:spLocks noGrp="1"/>
          </p:cNvSpPr>
          <p:nvPr>
            <p:ph type="sldNum" sz="quarter" idx="10"/>
          </p:nvPr>
        </p:nvSpPr>
        <p:spPr/>
        <p:txBody>
          <a:bodyPr/>
          <a:lstStyle/>
          <a:p>
            <a:fld id="{11A68DD8-55F1-4DDB-A894-47428CF80362}" type="slidenum">
              <a:rPr lang="en-US" smtClean="0"/>
              <a:pPr/>
              <a:t>14</a:t>
            </a:fld>
            <a:endParaRPr lang="en-US" dirty="0"/>
          </a:p>
        </p:txBody>
      </p:sp>
      <p:sp>
        <p:nvSpPr>
          <p:cNvPr id="5" name="Title 4"/>
          <p:cNvSpPr>
            <a:spLocks noGrp="1"/>
          </p:cNvSpPr>
          <p:nvPr>
            <p:ph type="title"/>
          </p:nvPr>
        </p:nvSpPr>
        <p:spPr/>
        <p:txBody>
          <a:bodyPr/>
          <a:lstStyle/>
          <a:p>
            <a:r>
              <a:rPr lang="en-US" smtClean="0"/>
              <a:t>Server-Side Discovery </a:t>
            </a:r>
            <a:endParaRPr lang="en-US" dirty="0"/>
          </a:p>
        </p:txBody>
      </p:sp>
      <p:sp>
        <p:nvSpPr>
          <p:cNvPr id="6" name="TextBox 5"/>
          <p:cNvSpPr txBox="1"/>
          <p:nvPr/>
        </p:nvSpPr>
        <p:spPr>
          <a:xfrm>
            <a:off x="9128254" y="6160767"/>
            <a:ext cx="2068195" cy="353943"/>
          </a:xfrm>
          <a:prstGeom prst="rect">
            <a:avLst/>
          </a:prstGeom>
          <a:noFill/>
        </p:spPr>
        <p:txBody>
          <a:bodyPr wrap="none" rtlCol="0">
            <a:spAutoFit/>
          </a:bodyPr>
          <a:lstStyle/>
          <a:p>
            <a:r>
              <a:rPr lang="en-US" dirty="0" smtClean="0"/>
              <a:t>Source: dzone.com</a:t>
            </a:r>
            <a:endParaRPr lang="en-US" dirty="0"/>
          </a:p>
        </p:txBody>
      </p:sp>
      <p:sp>
        <p:nvSpPr>
          <p:cNvPr id="7" name="TextBox 6"/>
          <p:cNvSpPr txBox="1"/>
          <p:nvPr/>
        </p:nvSpPr>
        <p:spPr>
          <a:xfrm>
            <a:off x="772390" y="4855788"/>
            <a:ext cx="4344445" cy="1400383"/>
          </a:xfrm>
          <a:prstGeom prst="rect">
            <a:avLst/>
          </a:prstGeom>
          <a:noFill/>
          <a:ln>
            <a:solidFill>
              <a:schemeClr val="accent1"/>
            </a:solidFill>
          </a:ln>
        </p:spPr>
        <p:txBody>
          <a:bodyPr wrap="square" rtlCol="0">
            <a:spAutoFit/>
          </a:bodyPr>
          <a:lstStyle/>
          <a:p>
            <a:r>
              <a:rPr lang="en-US" dirty="0" smtClean="0"/>
              <a:t>Examples:</a:t>
            </a:r>
          </a:p>
          <a:p>
            <a:pPr marL="285750" indent="-285750">
              <a:buFont typeface="Arial" panose="020B0604020202020204" pitchFamily="34" charset="0"/>
              <a:buChar char="•"/>
            </a:pPr>
            <a:r>
              <a:rPr lang="en-US" dirty="0" smtClean="0"/>
              <a:t>AWS Elastic Load Balancer (ELB)</a:t>
            </a:r>
          </a:p>
          <a:p>
            <a:pPr marL="285750" indent="-285750">
              <a:buFont typeface="Arial" panose="020B0604020202020204" pitchFamily="34" charset="0"/>
              <a:buChar char="•"/>
            </a:pPr>
            <a:r>
              <a:rPr lang="en-US" dirty="0" smtClean="0"/>
              <a:t>NGINX / NGINX Plus Http Server &amp; Load Balancer</a:t>
            </a:r>
          </a:p>
          <a:p>
            <a:pPr marL="285750" indent="-285750">
              <a:buFont typeface="Arial" panose="020B0604020202020204" pitchFamily="34" charset="0"/>
              <a:buChar char="•"/>
            </a:pPr>
            <a:r>
              <a:rPr lang="en-US" dirty="0" err="1" smtClean="0"/>
              <a:t>Istio</a:t>
            </a:r>
            <a:endParaRPr lang="en-US" dirty="0" smtClean="0"/>
          </a:p>
        </p:txBody>
      </p:sp>
      <p:pic>
        <p:nvPicPr>
          <p:cNvPr id="3074" name="Picture 2" descr="https://www.nginx.com/wp-content/uploads/2015/10/pattern_serverside-1024x63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3848" y="1043322"/>
            <a:ext cx="6473082" cy="4314387"/>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9"/>
          <p:cNvSpPr>
            <a:spLocks noGrp="1"/>
          </p:cNvSpPr>
          <p:nvPr>
            <p:ph type="ftr" sz="quarter" idx="11"/>
          </p:nvPr>
        </p:nvSpPr>
        <p:spPr/>
        <p:txBody>
          <a:bodyPr>
            <a:normAutofit/>
          </a:bodyPr>
          <a:lstStyle/>
          <a:p>
            <a:pPr>
              <a:defRPr/>
            </a:pPr>
            <a:r>
              <a:rPr lang="en-US" smtClean="0"/>
              <a:t>© Copyright IBM Corporation 2017</a:t>
            </a:r>
            <a:endParaRPr lang="en-US" dirty="0"/>
          </a:p>
        </p:txBody>
      </p:sp>
    </p:spTree>
    <p:extLst>
      <p:ext uri="{BB962C8B-B14F-4D97-AF65-F5344CB8AC3E}">
        <p14:creationId xmlns:p14="http://schemas.microsoft.com/office/powerpoint/2010/main" val="8844016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prstGeom prst="rect">
            <a:avLst/>
          </a:prstGeom>
        </p:spPr>
        <p:txBody>
          <a:bodyPr/>
          <a:lstStyle/>
          <a:p>
            <a:r>
              <a:rPr lang="en-GB" sz="2000" dirty="0"/>
              <a:t>The Cloud Foundry </a:t>
            </a:r>
            <a:r>
              <a:rPr lang="en-GB" sz="2000" dirty="0" smtClean="0"/>
              <a:t>Cloud Controller and </a:t>
            </a:r>
            <a:r>
              <a:rPr lang="en-GB" sz="2000" dirty="0"/>
              <a:t>R</a:t>
            </a:r>
            <a:r>
              <a:rPr lang="en-GB" sz="2000" dirty="0" smtClean="0"/>
              <a:t>outer </a:t>
            </a:r>
            <a:r>
              <a:rPr lang="en-GB" dirty="0" smtClean="0"/>
              <a:t>provide</a:t>
            </a:r>
            <a:r>
              <a:rPr lang="en-GB" sz="2000" dirty="0" smtClean="0"/>
              <a:t> </a:t>
            </a:r>
            <a:r>
              <a:rPr lang="en-GB" sz="2000" dirty="0"/>
              <a:t>service </a:t>
            </a:r>
            <a:r>
              <a:rPr lang="en-GB" sz="2000" dirty="0" smtClean="0"/>
              <a:t>registry and </a:t>
            </a:r>
            <a:r>
              <a:rPr lang="en-GB" dirty="0" smtClean="0"/>
              <a:t>service discovery</a:t>
            </a:r>
            <a:endParaRPr lang="en-GB" sz="2000" dirty="0"/>
          </a:p>
          <a:p>
            <a:pPr lvl="1"/>
            <a:r>
              <a:rPr lang="en-GB" sz="2000" dirty="0"/>
              <a:t>Each </a:t>
            </a:r>
            <a:r>
              <a:rPr lang="en-GB" sz="2000" dirty="0" smtClean="0"/>
              <a:t>service is </a:t>
            </a:r>
            <a:r>
              <a:rPr lang="en-GB" sz="2000" dirty="0"/>
              <a:t>a run time with a route</a:t>
            </a:r>
          </a:p>
          <a:p>
            <a:pPr lvl="1"/>
            <a:r>
              <a:rPr lang="en-GB" sz="2000" dirty="0"/>
              <a:t>Cloud Controller manages </a:t>
            </a:r>
            <a:r>
              <a:rPr lang="en-GB" sz="2000" dirty="0" smtClean="0"/>
              <a:t>service </a:t>
            </a:r>
            <a:r>
              <a:rPr lang="en-GB" sz="2000" dirty="0"/>
              <a:t>instances</a:t>
            </a:r>
          </a:p>
          <a:p>
            <a:pPr lvl="1"/>
            <a:r>
              <a:rPr lang="en-GB" sz="2000" dirty="0"/>
              <a:t>Router distributes load across the </a:t>
            </a:r>
            <a:r>
              <a:rPr lang="en-GB" sz="2000" dirty="0" smtClean="0"/>
              <a:t>service instances in round robin fashion</a:t>
            </a:r>
            <a:endParaRPr lang="en-GB" sz="2000" dirty="0"/>
          </a:p>
          <a:p>
            <a:pPr lvl="1"/>
            <a:r>
              <a:rPr lang="en-GB" sz="2000" dirty="0"/>
              <a:t>Blue-green deployment supports multiple versions of a </a:t>
            </a:r>
            <a:r>
              <a:rPr lang="en-GB" sz="2000" dirty="0" smtClean="0"/>
              <a:t>service</a:t>
            </a:r>
          </a:p>
          <a:p>
            <a:pPr lvl="1"/>
            <a:endParaRPr lang="en-GB" sz="2000" dirty="0"/>
          </a:p>
          <a:p>
            <a:r>
              <a:rPr lang="en-GB" sz="2000" dirty="0" smtClean="0"/>
              <a:t>Kubernetes Master Node provides service registry and service discovery</a:t>
            </a:r>
          </a:p>
          <a:p>
            <a:pPr lvl="1"/>
            <a:r>
              <a:rPr lang="en-GB" dirty="0" err="1"/>
              <a:t>e</a:t>
            </a:r>
            <a:r>
              <a:rPr lang="en-GB" sz="1800" dirty="0" err="1" smtClean="0"/>
              <a:t>tcd</a:t>
            </a:r>
            <a:r>
              <a:rPr lang="en-GB" sz="1800" dirty="0" smtClean="0"/>
              <a:t> provides service registry, assisted by </a:t>
            </a:r>
            <a:r>
              <a:rPr lang="en-GB" sz="1800" dirty="0" err="1" smtClean="0"/>
              <a:t>kube</a:t>
            </a:r>
            <a:r>
              <a:rPr lang="en-GB" sz="1800" dirty="0" smtClean="0"/>
              <a:t>-controller-manager</a:t>
            </a:r>
          </a:p>
          <a:p>
            <a:pPr lvl="1"/>
            <a:r>
              <a:rPr lang="en-GB" dirty="0" smtClean="0"/>
              <a:t>Endpoints controller and </a:t>
            </a:r>
            <a:r>
              <a:rPr lang="en-GB" dirty="0" err="1" smtClean="0"/>
              <a:t>kube</a:t>
            </a:r>
            <a:r>
              <a:rPr lang="en-GB" dirty="0" smtClean="0"/>
              <a:t>-proxy provide service discovery through the concept of a </a:t>
            </a:r>
            <a:r>
              <a:rPr lang="en-GB" dirty="0" err="1" smtClean="0"/>
              <a:t>kubernetes</a:t>
            </a:r>
            <a:r>
              <a:rPr lang="en-GB" dirty="0" smtClean="0"/>
              <a:t> service</a:t>
            </a:r>
            <a:endParaRPr lang="en-GB" sz="1800" dirty="0"/>
          </a:p>
          <a:p>
            <a:endParaRPr lang="en-GB" dirty="0"/>
          </a:p>
        </p:txBody>
      </p:sp>
      <p:sp>
        <p:nvSpPr>
          <p:cNvPr id="4" name="Slide Number Placeholder 3"/>
          <p:cNvSpPr>
            <a:spLocks noGrp="1"/>
          </p:cNvSpPr>
          <p:nvPr>
            <p:ph type="sldNum" sz="quarter" idx="10"/>
          </p:nvPr>
        </p:nvSpPr>
        <p:spPr/>
        <p:txBody>
          <a:bodyPr/>
          <a:lstStyle/>
          <a:p>
            <a:pPr>
              <a:defRPr/>
            </a:pPr>
            <a:fld id="{11A68DD8-55F1-4DDB-A894-47428CF80362}" type="slidenum">
              <a:rPr lang="en-US" smtClean="0"/>
              <a:pPr>
                <a:defRPr/>
              </a:pPr>
              <a:t>15</a:t>
            </a:fld>
            <a:endParaRPr lang="en-US" dirty="0"/>
          </a:p>
        </p:txBody>
      </p:sp>
      <p:sp>
        <p:nvSpPr>
          <p:cNvPr id="2" name="Title 1"/>
          <p:cNvSpPr>
            <a:spLocks noGrp="1"/>
          </p:cNvSpPr>
          <p:nvPr>
            <p:ph type="title"/>
          </p:nvPr>
        </p:nvSpPr>
        <p:spPr/>
        <p:txBody>
          <a:bodyPr/>
          <a:lstStyle/>
          <a:p>
            <a:r>
              <a:rPr lang="en-GB" dirty="0" smtClean="0"/>
              <a:t>Server-side </a:t>
            </a:r>
            <a:r>
              <a:rPr lang="en-GB" dirty="0"/>
              <a:t>discovery </a:t>
            </a:r>
            <a:r>
              <a:rPr lang="en-GB" dirty="0" smtClean="0"/>
              <a:t>built-in to Cloud Foundry &amp; Kubernetes</a:t>
            </a:r>
            <a:endParaRPr lang="en-GB" dirty="0"/>
          </a:p>
        </p:txBody>
      </p:sp>
      <p:sp>
        <p:nvSpPr>
          <p:cNvPr id="5" name="Footer Placeholder 4"/>
          <p:cNvSpPr>
            <a:spLocks noGrp="1"/>
          </p:cNvSpPr>
          <p:nvPr>
            <p:ph type="ftr" sz="quarter" idx="11"/>
          </p:nvPr>
        </p:nvSpPr>
        <p:spPr/>
        <p:txBody>
          <a:bodyPr>
            <a:normAutofit/>
          </a:bodyPr>
          <a:lstStyle/>
          <a:p>
            <a:pPr>
              <a:defRPr/>
            </a:pPr>
            <a:r>
              <a:rPr lang="en-US" smtClean="0"/>
              <a:t>© Copyright IBM Corporation 2017</a:t>
            </a:r>
            <a:endParaRPr lang="en-US" dirty="0"/>
          </a:p>
        </p:txBody>
      </p:sp>
    </p:spTree>
    <p:extLst>
      <p:ext uri="{BB962C8B-B14F-4D97-AF65-F5344CB8AC3E}">
        <p14:creationId xmlns:p14="http://schemas.microsoft.com/office/powerpoint/2010/main" val="35022705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6032" y="1165722"/>
            <a:ext cx="7786776" cy="5513832"/>
          </a:xfrm>
          <a:prstGeom prst="rect">
            <a:avLst/>
          </a:prstGeom>
        </p:spPr>
        <p:txBody>
          <a:bodyPr/>
          <a:lstStyle/>
          <a:p>
            <a:pPr>
              <a:buSzPct val="120000"/>
            </a:pPr>
            <a:r>
              <a:rPr lang="en-GB" dirty="0"/>
              <a:t>Test for failure</a:t>
            </a:r>
          </a:p>
          <a:p>
            <a:pPr lvl="1">
              <a:buClr>
                <a:srgbClr val="008ABF"/>
              </a:buClr>
            </a:pPr>
            <a:r>
              <a:rPr lang="en-GB" sz="2000" dirty="0"/>
              <a:t>Purposely, randomly cause problems</a:t>
            </a:r>
          </a:p>
          <a:p>
            <a:pPr>
              <a:buSzPct val="120000"/>
            </a:pPr>
            <a:r>
              <a:rPr lang="en-GB" sz="2000" dirty="0" smtClean="0"/>
              <a:t>Employ </a:t>
            </a:r>
            <a:r>
              <a:rPr lang="en-GB" sz="2000" dirty="0"/>
              <a:t>patterns for resiliency</a:t>
            </a:r>
          </a:p>
          <a:p>
            <a:pPr lvl="1">
              <a:buClr>
                <a:srgbClr val="008ABF"/>
              </a:buClr>
            </a:pPr>
            <a:r>
              <a:rPr lang="en-GB" sz="2000" dirty="0"/>
              <a:t>Service Registry: Dynamic listing of service instances</a:t>
            </a:r>
          </a:p>
          <a:p>
            <a:pPr lvl="1">
              <a:buClr>
                <a:srgbClr val="008ABF"/>
              </a:buClr>
            </a:pPr>
            <a:r>
              <a:rPr lang="en-GB" sz="2000" dirty="0"/>
              <a:t>Circuit Breaker: Block calls to a service that’s not working</a:t>
            </a:r>
          </a:p>
          <a:p>
            <a:pPr lvl="1">
              <a:buClr>
                <a:srgbClr val="008ABF"/>
              </a:buClr>
            </a:pPr>
            <a:r>
              <a:rPr lang="en-GB" sz="2000" dirty="0"/>
              <a:t>Bulkhead: Separate connection pools for separate resources</a:t>
            </a:r>
          </a:p>
          <a:p>
            <a:pPr lvl="1">
              <a:buClr>
                <a:srgbClr val="008ABF"/>
              </a:buClr>
            </a:pPr>
            <a:r>
              <a:rPr lang="en-GB" sz="2000" dirty="0"/>
              <a:t>Command: Make requests easy to retry, throttle, and </a:t>
            </a:r>
            <a:r>
              <a:rPr lang="en-GB" sz="2000" dirty="0" smtClean="0"/>
              <a:t>monitor</a:t>
            </a:r>
            <a:endParaRPr lang="en-GB" sz="2000" dirty="0"/>
          </a:p>
          <a:p>
            <a:endParaRPr lang="en-GB" sz="2000" dirty="0"/>
          </a:p>
        </p:txBody>
      </p:sp>
      <p:sp>
        <p:nvSpPr>
          <p:cNvPr id="4" name="Slide Number Placeholder 3"/>
          <p:cNvSpPr>
            <a:spLocks noGrp="1"/>
          </p:cNvSpPr>
          <p:nvPr>
            <p:ph type="sldNum" sz="quarter" idx="10"/>
          </p:nvPr>
        </p:nvSpPr>
        <p:spPr/>
        <p:txBody>
          <a:bodyPr/>
          <a:lstStyle/>
          <a:p>
            <a:pPr>
              <a:defRPr/>
            </a:pPr>
            <a:fld id="{11A68DD8-55F1-4DDB-A894-47428CF80362}" type="slidenum">
              <a:rPr lang="en-US" smtClean="0"/>
              <a:pPr>
                <a:defRPr/>
              </a:pPr>
              <a:t>16</a:t>
            </a:fld>
            <a:endParaRPr lang="en-US" dirty="0"/>
          </a:p>
        </p:txBody>
      </p:sp>
      <p:sp>
        <p:nvSpPr>
          <p:cNvPr id="2" name="Title 1"/>
          <p:cNvSpPr>
            <a:spLocks noGrp="1"/>
          </p:cNvSpPr>
          <p:nvPr>
            <p:ph type="title"/>
          </p:nvPr>
        </p:nvSpPr>
        <p:spPr/>
        <p:txBody>
          <a:bodyPr/>
          <a:lstStyle/>
          <a:p>
            <a:r>
              <a:rPr lang="en-GB" dirty="0" smtClean="0"/>
              <a:t>Automated Testing</a:t>
            </a:r>
            <a:endParaRPr lang="en-GB" dirty="0"/>
          </a:p>
        </p:txBody>
      </p:sp>
      <p:pic>
        <p:nvPicPr>
          <p:cNvPr id="1028" name="Picture 4" descr="C:\!!!!Clip_art\!!!Large_Emf_collection\Monkey_chaos_1m_80pc.e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2808" y="633575"/>
            <a:ext cx="3877031" cy="547707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65456" y="5278980"/>
            <a:ext cx="4209407" cy="877163"/>
          </a:xfrm>
          <a:prstGeom prst="rect">
            <a:avLst/>
          </a:prstGeom>
          <a:noFill/>
          <a:ln>
            <a:solidFill>
              <a:schemeClr val="accent1"/>
            </a:solidFill>
          </a:ln>
        </p:spPr>
        <p:txBody>
          <a:bodyPr wrap="square" rtlCol="0">
            <a:spAutoFit/>
          </a:bodyPr>
          <a:lstStyle/>
          <a:p>
            <a:r>
              <a:rPr lang="en-US" dirty="0" smtClean="0"/>
              <a:t>Examples:</a:t>
            </a:r>
          </a:p>
          <a:p>
            <a:pPr marL="285750" indent="-285750">
              <a:buFont typeface="Arial" panose="020B0604020202020204" pitchFamily="34" charset="0"/>
              <a:buChar char="•"/>
            </a:pPr>
            <a:r>
              <a:rPr lang="en-US" dirty="0" smtClean="0"/>
              <a:t>Netflix Chaos Monkey, Simian Army</a:t>
            </a:r>
          </a:p>
          <a:p>
            <a:pPr marL="285750" indent="-285750">
              <a:buFont typeface="Arial" panose="020B0604020202020204" pitchFamily="34" charset="0"/>
              <a:buChar char="•"/>
            </a:pPr>
            <a:r>
              <a:rPr lang="en-US" dirty="0" err="1" smtClean="0"/>
              <a:t>Istio</a:t>
            </a:r>
            <a:endParaRPr lang="en-US" dirty="0"/>
          </a:p>
        </p:txBody>
      </p:sp>
      <p:sp>
        <p:nvSpPr>
          <p:cNvPr id="5" name="Footer Placeholder 4"/>
          <p:cNvSpPr>
            <a:spLocks noGrp="1"/>
          </p:cNvSpPr>
          <p:nvPr>
            <p:ph type="ftr" sz="quarter" idx="11"/>
          </p:nvPr>
        </p:nvSpPr>
        <p:spPr/>
        <p:txBody>
          <a:bodyPr>
            <a:normAutofit/>
          </a:bodyPr>
          <a:lstStyle/>
          <a:p>
            <a:pPr>
              <a:defRPr/>
            </a:pPr>
            <a:r>
              <a:rPr lang="en-US" smtClean="0"/>
              <a:t>© Copyright IBM Corporation 2017</a:t>
            </a:r>
            <a:endParaRPr lang="en-US" dirty="0"/>
          </a:p>
        </p:txBody>
      </p:sp>
    </p:spTree>
    <p:extLst>
      <p:ext uri="{BB962C8B-B14F-4D97-AF65-F5344CB8AC3E}">
        <p14:creationId xmlns:p14="http://schemas.microsoft.com/office/powerpoint/2010/main" val="12421748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6032" y="1165722"/>
            <a:ext cx="3984984" cy="5513832"/>
          </a:xfrm>
        </p:spPr>
        <p:txBody>
          <a:bodyPr/>
          <a:lstStyle/>
          <a:p>
            <a:r>
              <a:rPr lang="en-GB" dirty="0" smtClean="0"/>
              <a:t>A service consumer is only as reliable as its service provider</a:t>
            </a:r>
          </a:p>
          <a:p>
            <a:r>
              <a:rPr lang="en-GB" dirty="0" smtClean="0"/>
              <a:t>Avoid invoking an unreliable service instance:</a:t>
            </a:r>
          </a:p>
          <a:p>
            <a:pPr lvl="1"/>
            <a:r>
              <a:rPr lang="en-GB" dirty="0" smtClean="0"/>
              <a:t>Service might throw an error</a:t>
            </a:r>
          </a:p>
          <a:p>
            <a:pPr lvl="1"/>
            <a:r>
              <a:rPr lang="en-GB" dirty="0" smtClean="0"/>
              <a:t>Service might time out</a:t>
            </a:r>
          </a:p>
          <a:p>
            <a:pPr lvl="1"/>
            <a:r>
              <a:rPr lang="en-GB" dirty="0" smtClean="0"/>
              <a:t>Network might fail</a:t>
            </a:r>
          </a:p>
          <a:p>
            <a:r>
              <a:rPr lang="en-GB" dirty="0" smtClean="0"/>
              <a:t>Circuit breaker</a:t>
            </a:r>
          </a:p>
          <a:p>
            <a:pPr lvl="1"/>
            <a:r>
              <a:rPr lang="en-GB" dirty="0" smtClean="0"/>
              <a:t>Consumer can invoke reliably</a:t>
            </a:r>
          </a:p>
          <a:p>
            <a:pPr lvl="1"/>
            <a:r>
              <a:rPr lang="en-GB" dirty="0" smtClean="0"/>
              <a:t>Invokes unreliable service</a:t>
            </a:r>
          </a:p>
          <a:p>
            <a:pPr lvl="1"/>
            <a:r>
              <a:rPr lang="en-GB" dirty="0" smtClean="0"/>
              <a:t>Fails fast when the service isn’t working</a:t>
            </a:r>
            <a:endParaRPr lang="en-GB" dirty="0"/>
          </a:p>
        </p:txBody>
      </p:sp>
      <p:sp>
        <p:nvSpPr>
          <p:cNvPr id="4" name="Slide Number Placeholder 3"/>
          <p:cNvSpPr>
            <a:spLocks noGrp="1"/>
          </p:cNvSpPr>
          <p:nvPr>
            <p:ph type="sldNum" sz="quarter" idx="10"/>
          </p:nvPr>
        </p:nvSpPr>
        <p:spPr/>
        <p:txBody>
          <a:bodyPr/>
          <a:lstStyle/>
          <a:p>
            <a:fld id="{11A68DD8-55F1-4DDB-A894-47428CF80362}" type="slidenum">
              <a:rPr lang="en-US" smtClean="0"/>
              <a:pPr/>
              <a:t>17</a:t>
            </a:fld>
            <a:endParaRPr lang="en-US" dirty="0"/>
          </a:p>
        </p:txBody>
      </p:sp>
      <p:sp>
        <p:nvSpPr>
          <p:cNvPr id="5" name="Footer Placeholder 4"/>
          <p:cNvSpPr>
            <a:spLocks noGrp="1"/>
          </p:cNvSpPr>
          <p:nvPr>
            <p:ph type="ftr" sz="quarter" idx="11"/>
          </p:nvPr>
        </p:nvSpPr>
        <p:spPr/>
        <p:txBody>
          <a:bodyPr>
            <a:normAutofit/>
          </a:bodyPr>
          <a:lstStyle/>
          <a:p>
            <a:r>
              <a:rPr lang="en-US" smtClean="0"/>
              <a:t>© Copyright IBM Corporation 2017</a:t>
            </a:r>
            <a:endParaRPr lang="en-US" dirty="0"/>
          </a:p>
        </p:txBody>
      </p:sp>
      <p:sp>
        <p:nvSpPr>
          <p:cNvPr id="2" name="Title 1"/>
          <p:cNvSpPr>
            <a:spLocks noGrp="1"/>
          </p:cNvSpPr>
          <p:nvPr>
            <p:ph type="title"/>
          </p:nvPr>
        </p:nvSpPr>
        <p:spPr/>
        <p:txBody>
          <a:bodyPr/>
          <a:lstStyle/>
          <a:p>
            <a:r>
              <a:rPr lang="en-GB" smtClean="0"/>
              <a:t>Circuit breaker</a:t>
            </a:r>
            <a:endParaRPr lang="en-GB" dirty="0"/>
          </a:p>
        </p:txBody>
      </p:sp>
      <p:grpSp>
        <p:nvGrpSpPr>
          <p:cNvPr id="120" name="Group 119"/>
          <p:cNvGrpSpPr/>
          <p:nvPr/>
        </p:nvGrpSpPr>
        <p:grpSpPr>
          <a:xfrm>
            <a:off x="4176668" y="531852"/>
            <a:ext cx="7659174" cy="5745142"/>
            <a:chOff x="4176668" y="818943"/>
            <a:chExt cx="7659174" cy="5745142"/>
          </a:xfrm>
        </p:grpSpPr>
        <p:sp>
          <p:nvSpPr>
            <p:cNvPr id="91" name="Rectangle 90"/>
            <p:cNvSpPr/>
            <p:nvPr/>
          </p:nvSpPr>
          <p:spPr bwMode="auto">
            <a:xfrm>
              <a:off x="4176668" y="1201083"/>
              <a:ext cx="1737360" cy="5353030"/>
            </a:xfrm>
            <a:prstGeom prst="rect">
              <a:avLst/>
            </a:prstGeom>
            <a:solidFill>
              <a:srgbClr val="FFFFD5"/>
            </a:solidFill>
            <a:ln w="1270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US" sz="1200" b="0" i="0" u="none" strike="noStrike" cap="none" normalizeH="0" baseline="0" dirty="0">
                <a:ln>
                  <a:noFill/>
                </a:ln>
                <a:solidFill>
                  <a:schemeClr val="tx1"/>
                </a:solidFill>
                <a:effectLst/>
                <a:latin typeface="+mn-lt"/>
              </a:endParaRPr>
            </a:p>
          </p:txBody>
        </p:sp>
        <p:sp>
          <p:nvSpPr>
            <p:cNvPr id="92" name="Line 53"/>
            <p:cNvSpPr>
              <a:spLocks noChangeShapeType="1"/>
            </p:cNvSpPr>
            <p:nvPr/>
          </p:nvSpPr>
          <p:spPr bwMode="auto">
            <a:xfrm flipH="1">
              <a:off x="5045348" y="1145503"/>
              <a:ext cx="0" cy="4877122"/>
            </a:xfrm>
            <a:prstGeom prst="line">
              <a:avLst/>
            </a:prstGeom>
            <a:noFill/>
            <a:ln w="19050">
              <a:solidFill>
                <a:schemeClr val="bg1">
                  <a:lumMod val="50000"/>
                </a:schemeClr>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mn-lt"/>
                <a:ea typeface="Verdana" pitchFamily="34" charset="0"/>
                <a:cs typeface="Verdana" pitchFamily="34" charset="0"/>
              </a:endParaRPr>
            </a:p>
          </p:txBody>
        </p:sp>
        <p:sp>
          <p:nvSpPr>
            <p:cNvPr id="60" name="Rounded Rectangle 59"/>
            <p:cNvSpPr/>
            <p:nvPr/>
          </p:nvSpPr>
          <p:spPr>
            <a:xfrm>
              <a:off x="4176668" y="818943"/>
              <a:ext cx="1737360" cy="594360"/>
            </a:xfrm>
            <a:prstGeom prst="roundRect">
              <a:avLst>
                <a:gd name="adj" fmla="val 13462"/>
              </a:avLst>
            </a:prstGeom>
            <a:solidFill>
              <a:srgbClr val="F9F4AE"/>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lnSpc>
                  <a:spcPts val="1700"/>
                </a:lnSpc>
              </a:pPr>
              <a:r>
                <a:rPr lang="en-US" sz="1600" b="1" dirty="0">
                  <a:solidFill>
                    <a:schemeClr val="tx1"/>
                  </a:solidFill>
                  <a:ea typeface="Verdana" pitchFamily="34" charset="0"/>
                  <a:cs typeface="Verdana" pitchFamily="34" charset="0"/>
                </a:rPr>
                <a:t>Consumer</a:t>
              </a:r>
            </a:p>
          </p:txBody>
        </p:sp>
        <p:sp>
          <p:nvSpPr>
            <p:cNvPr id="81" name="Rectangle 80"/>
            <p:cNvSpPr/>
            <p:nvPr/>
          </p:nvSpPr>
          <p:spPr bwMode="auto">
            <a:xfrm>
              <a:off x="7137575" y="1211054"/>
              <a:ext cx="1737360" cy="5353031"/>
            </a:xfrm>
            <a:prstGeom prst="rect">
              <a:avLst/>
            </a:prstGeom>
            <a:solidFill>
              <a:srgbClr val="FFFFD5"/>
            </a:solidFill>
            <a:ln w="1270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US" sz="1200" b="0" i="0" u="none" strike="noStrike" cap="none" normalizeH="0" baseline="0" dirty="0">
                <a:ln>
                  <a:noFill/>
                </a:ln>
                <a:solidFill>
                  <a:schemeClr val="tx1"/>
                </a:solidFill>
                <a:effectLst/>
                <a:latin typeface="+mn-lt"/>
              </a:endParaRPr>
            </a:p>
          </p:txBody>
        </p:sp>
        <p:sp>
          <p:nvSpPr>
            <p:cNvPr id="10" name="Line 53"/>
            <p:cNvSpPr>
              <a:spLocks noChangeShapeType="1"/>
            </p:cNvSpPr>
            <p:nvPr/>
          </p:nvSpPr>
          <p:spPr bwMode="auto">
            <a:xfrm flipH="1">
              <a:off x="8006255" y="1145503"/>
              <a:ext cx="0" cy="4976722"/>
            </a:xfrm>
            <a:prstGeom prst="line">
              <a:avLst/>
            </a:prstGeom>
            <a:noFill/>
            <a:ln w="19050">
              <a:solidFill>
                <a:schemeClr val="bg1">
                  <a:lumMod val="50000"/>
                </a:schemeClr>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mn-lt"/>
                <a:ea typeface="Verdana" pitchFamily="34" charset="0"/>
                <a:cs typeface="Verdana" pitchFamily="34" charset="0"/>
              </a:endParaRPr>
            </a:p>
          </p:txBody>
        </p:sp>
        <p:sp>
          <p:nvSpPr>
            <p:cNvPr id="79" name="Rounded Rectangle 78"/>
            <p:cNvSpPr/>
            <p:nvPr/>
          </p:nvSpPr>
          <p:spPr>
            <a:xfrm>
              <a:off x="7137575" y="818943"/>
              <a:ext cx="1737360" cy="594360"/>
            </a:xfrm>
            <a:prstGeom prst="roundRect">
              <a:avLst>
                <a:gd name="adj" fmla="val 13462"/>
              </a:avLst>
            </a:prstGeom>
            <a:solidFill>
              <a:srgbClr val="F9F4AE"/>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lnSpc>
                  <a:spcPts val="1700"/>
                </a:lnSpc>
              </a:pPr>
              <a:r>
                <a:rPr lang="en-US" sz="1600" b="1" dirty="0">
                  <a:solidFill>
                    <a:schemeClr val="tx1"/>
                  </a:solidFill>
                  <a:ea typeface="Verdana" pitchFamily="34" charset="0"/>
                  <a:cs typeface="Verdana" pitchFamily="34" charset="0"/>
                </a:rPr>
                <a:t>Circuit</a:t>
              </a:r>
              <a:br>
                <a:rPr lang="en-US" sz="1600" b="1" dirty="0">
                  <a:solidFill>
                    <a:schemeClr val="tx1"/>
                  </a:solidFill>
                  <a:ea typeface="Verdana" pitchFamily="34" charset="0"/>
                  <a:cs typeface="Verdana" pitchFamily="34" charset="0"/>
                </a:rPr>
              </a:br>
              <a:r>
                <a:rPr lang="en-US" sz="1600" b="1" dirty="0">
                  <a:solidFill>
                    <a:schemeClr val="tx1"/>
                  </a:solidFill>
                  <a:ea typeface="Verdana" pitchFamily="34" charset="0"/>
                  <a:cs typeface="Verdana" pitchFamily="34" charset="0"/>
                </a:rPr>
                <a:t>breaker</a:t>
              </a:r>
            </a:p>
          </p:txBody>
        </p:sp>
        <p:sp>
          <p:nvSpPr>
            <p:cNvPr id="87" name="Rectangle 86"/>
            <p:cNvSpPr/>
            <p:nvPr/>
          </p:nvSpPr>
          <p:spPr bwMode="auto">
            <a:xfrm>
              <a:off x="10098482" y="1211054"/>
              <a:ext cx="1737360" cy="5353031"/>
            </a:xfrm>
            <a:prstGeom prst="rect">
              <a:avLst/>
            </a:prstGeom>
            <a:solidFill>
              <a:srgbClr val="FFFFD5"/>
            </a:solidFill>
            <a:ln w="12700"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US" sz="1200" b="0" i="0" u="none" strike="noStrike" cap="none" normalizeH="0" baseline="0" dirty="0">
                <a:ln>
                  <a:noFill/>
                </a:ln>
                <a:solidFill>
                  <a:schemeClr val="tx1"/>
                </a:solidFill>
                <a:effectLst/>
                <a:latin typeface="+mn-lt"/>
              </a:endParaRPr>
            </a:p>
          </p:txBody>
        </p:sp>
        <p:sp>
          <p:nvSpPr>
            <p:cNvPr id="88" name="Line 53"/>
            <p:cNvSpPr>
              <a:spLocks noChangeShapeType="1"/>
            </p:cNvSpPr>
            <p:nvPr/>
          </p:nvSpPr>
          <p:spPr bwMode="auto">
            <a:xfrm flipH="1">
              <a:off x="10967162" y="1145504"/>
              <a:ext cx="0" cy="3594464"/>
            </a:xfrm>
            <a:prstGeom prst="line">
              <a:avLst/>
            </a:prstGeom>
            <a:noFill/>
            <a:ln w="19050">
              <a:solidFill>
                <a:schemeClr val="bg1">
                  <a:lumMod val="50000"/>
                </a:schemeClr>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mn-lt"/>
                <a:ea typeface="Verdana" pitchFamily="34" charset="0"/>
                <a:cs typeface="Verdana" pitchFamily="34" charset="0"/>
              </a:endParaRPr>
            </a:p>
          </p:txBody>
        </p:sp>
        <p:sp>
          <p:nvSpPr>
            <p:cNvPr id="80" name="Rounded Rectangle 79"/>
            <p:cNvSpPr/>
            <p:nvPr/>
          </p:nvSpPr>
          <p:spPr>
            <a:xfrm>
              <a:off x="10098482" y="818943"/>
              <a:ext cx="1737360" cy="594360"/>
            </a:xfrm>
            <a:prstGeom prst="roundRect">
              <a:avLst>
                <a:gd name="adj" fmla="val 13462"/>
              </a:avLst>
            </a:prstGeom>
            <a:solidFill>
              <a:srgbClr val="F9F4AE"/>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lstStyle/>
            <a:p>
              <a:pPr algn="ctr">
                <a:lnSpc>
                  <a:spcPts val="1700"/>
                </a:lnSpc>
              </a:pPr>
              <a:r>
                <a:rPr lang="en-US" sz="1600" b="1" dirty="0">
                  <a:solidFill>
                    <a:schemeClr val="tx1"/>
                  </a:solidFill>
                  <a:ea typeface="Verdana" pitchFamily="34" charset="0"/>
                  <a:cs typeface="Verdana" pitchFamily="34" charset="0"/>
                </a:rPr>
                <a:t>Microservice</a:t>
              </a:r>
            </a:p>
          </p:txBody>
        </p:sp>
        <p:grpSp>
          <p:nvGrpSpPr>
            <p:cNvPr id="119" name="Group 118"/>
            <p:cNvGrpSpPr/>
            <p:nvPr/>
          </p:nvGrpSpPr>
          <p:grpSpPr>
            <a:xfrm>
              <a:off x="8223969" y="4896047"/>
              <a:ext cx="398418" cy="228600"/>
              <a:chOff x="8223969" y="4950477"/>
              <a:chExt cx="398418" cy="228600"/>
            </a:xfrm>
          </p:grpSpPr>
          <p:sp>
            <p:nvSpPr>
              <p:cNvPr id="53" name="Line 83"/>
              <p:cNvSpPr>
                <a:spLocks noChangeShapeType="1"/>
              </p:cNvSpPr>
              <p:nvPr/>
            </p:nvSpPr>
            <p:spPr bwMode="auto">
              <a:xfrm>
                <a:off x="8223969" y="4950477"/>
                <a:ext cx="393192" cy="0"/>
              </a:xfrm>
              <a:prstGeom prst="line">
                <a:avLst/>
              </a:prstGeom>
              <a:noFill/>
              <a:ln w="19050">
                <a:solidFill>
                  <a:schemeClr val="tx1"/>
                </a:solidFill>
                <a:round/>
                <a:headEnd/>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mn-lt"/>
                  <a:ea typeface="Verdana" pitchFamily="34" charset="0"/>
                  <a:cs typeface="Verdana" pitchFamily="34" charset="0"/>
                </a:endParaRPr>
              </a:p>
            </p:txBody>
          </p:sp>
          <p:sp>
            <p:nvSpPr>
              <p:cNvPr id="54" name="Line 84"/>
              <p:cNvSpPr>
                <a:spLocks noChangeShapeType="1"/>
              </p:cNvSpPr>
              <p:nvPr/>
            </p:nvSpPr>
            <p:spPr bwMode="auto">
              <a:xfrm>
                <a:off x="8615851" y="4950477"/>
                <a:ext cx="0" cy="228600"/>
              </a:xfrm>
              <a:prstGeom prst="line">
                <a:avLst/>
              </a:prstGeom>
              <a:noFill/>
              <a:ln w="19050">
                <a:solidFill>
                  <a:schemeClr val="tx1"/>
                </a:solidFill>
                <a:round/>
                <a:headEnd/>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mn-lt"/>
                  <a:ea typeface="Verdana" pitchFamily="34" charset="0"/>
                  <a:cs typeface="Verdana" pitchFamily="34" charset="0"/>
                </a:endParaRPr>
              </a:p>
            </p:txBody>
          </p:sp>
          <p:sp>
            <p:nvSpPr>
              <p:cNvPr id="55" name="Line 85"/>
              <p:cNvSpPr>
                <a:spLocks noChangeShapeType="1"/>
              </p:cNvSpPr>
              <p:nvPr/>
            </p:nvSpPr>
            <p:spPr bwMode="auto">
              <a:xfrm flipH="1">
                <a:off x="8256627" y="5179077"/>
                <a:ext cx="36576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mn-lt"/>
                  <a:ea typeface="Verdana" pitchFamily="34" charset="0"/>
                  <a:cs typeface="Verdana" pitchFamily="34" charset="0"/>
                </a:endParaRPr>
              </a:p>
            </p:txBody>
          </p:sp>
        </p:grpSp>
        <p:sp>
          <p:nvSpPr>
            <p:cNvPr id="34" name="Text Box 89"/>
            <p:cNvSpPr txBox="1">
              <a:spLocks noChangeArrowheads="1"/>
            </p:cNvSpPr>
            <p:nvPr/>
          </p:nvSpPr>
          <p:spPr bwMode="auto">
            <a:xfrm>
              <a:off x="8926104" y="2136331"/>
              <a:ext cx="1160895"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lnSpc>
                  <a:spcPts val="1500"/>
                </a:lnSpc>
              </a:pPr>
              <a:r>
                <a:rPr lang="en-US" sz="1500" dirty="0">
                  <a:latin typeface="+mn-lt"/>
                  <a:ea typeface="Verdana" pitchFamily="34" charset="0"/>
                  <a:cs typeface="Verdana" pitchFamily="34" charset="0"/>
                </a:rPr>
                <a:t>Connection</a:t>
              </a:r>
              <a:br>
                <a:rPr lang="en-US" sz="1500" dirty="0">
                  <a:latin typeface="+mn-lt"/>
                  <a:ea typeface="Verdana" pitchFamily="34" charset="0"/>
                  <a:cs typeface="Verdana" pitchFamily="34" charset="0"/>
                </a:rPr>
              </a:br>
              <a:r>
                <a:rPr lang="en-US" sz="1500" dirty="0">
                  <a:latin typeface="+mn-lt"/>
                  <a:ea typeface="Verdana" pitchFamily="34" charset="0"/>
                  <a:cs typeface="Verdana" pitchFamily="34" charset="0"/>
                </a:rPr>
                <a:t>problem</a:t>
              </a:r>
            </a:p>
          </p:txBody>
        </p:sp>
        <p:sp>
          <p:nvSpPr>
            <p:cNvPr id="43" name="Text Box 98"/>
            <p:cNvSpPr txBox="1">
              <a:spLocks noChangeArrowheads="1"/>
            </p:cNvSpPr>
            <p:nvPr/>
          </p:nvSpPr>
          <p:spPr bwMode="auto">
            <a:xfrm>
              <a:off x="8213083" y="5692167"/>
              <a:ext cx="34290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119063" indent="-119063">
                <a:lnSpc>
                  <a:spcPts val="1600"/>
                </a:lnSpc>
                <a:buClr>
                  <a:srgbClr val="008ABF"/>
                </a:buClr>
                <a:buSzPct val="120000"/>
                <a:buFont typeface="Arial" pitchFamily="34" charset="0"/>
                <a:buChar char="•"/>
              </a:pPr>
              <a:r>
                <a:rPr lang="en-US" sz="1500" dirty="0">
                  <a:latin typeface="+mn-lt"/>
                  <a:ea typeface="Verdana" pitchFamily="34" charset="0"/>
                  <a:cs typeface="Verdana" pitchFamily="34" charset="0"/>
                </a:rPr>
                <a:t>Circuit open</a:t>
              </a:r>
            </a:p>
            <a:p>
              <a:pPr marL="119063" indent="-119063">
                <a:lnSpc>
                  <a:spcPts val="1600"/>
                </a:lnSpc>
                <a:buClr>
                  <a:srgbClr val="008ABF"/>
                </a:buClr>
                <a:buSzPct val="120000"/>
                <a:buFont typeface="Arial" pitchFamily="34" charset="0"/>
                <a:buChar char="•"/>
              </a:pPr>
              <a:r>
                <a:rPr lang="en-US" sz="1500" dirty="0">
                  <a:latin typeface="+mn-lt"/>
                  <a:ea typeface="Verdana" pitchFamily="34" charset="0"/>
                  <a:cs typeface="Verdana" pitchFamily="34" charset="0"/>
                </a:rPr>
                <a:t>Quick return</a:t>
              </a:r>
            </a:p>
            <a:p>
              <a:pPr marL="119063" indent="-119063">
                <a:lnSpc>
                  <a:spcPts val="1600"/>
                </a:lnSpc>
                <a:buClr>
                  <a:srgbClr val="008ABF"/>
                </a:buClr>
                <a:buSzPct val="120000"/>
                <a:buFont typeface="Arial" pitchFamily="34" charset="0"/>
                <a:buChar char="•"/>
              </a:pPr>
              <a:r>
                <a:rPr lang="en-US" sz="1500" dirty="0">
                  <a:latin typeface="+mn-lt"/>
                  <a:ea typeface="Verdana" pitchFamily="34" charset="0"/>
                  <a:cs typeface="Verdana" pitchFamily="34" charset="0"/>
                </a:rPr>
                <a:t>No call to microservice</a:t>
              </a:r>
            </a:p>
          </p:txBody>
        </p:sp>
        <p:cxnSp>
          <p:nvCxnSpPr>
            <p:cNvPr id="83" name="Straight Connector 82"/>
            <p:cNvCxnSpPr/>
            <p:nvPr/>
          </p:nvCxnSpPr>
          <p:spPr bwMode="auto">
            <a:xfrm flipH="1">
              <a:off x="8256627" y="2136337"/>
              <a:ext cx="2651760" cy="0"/>
            </a:xfrm>
            <a:prstGeom prst="line">
              <a:avLst/>
            </a:prstGeom>
            <a:solidFill>
              <a:srgbClr val="FDFDFD"/>
            </a:solidFill>
            <a:ln w="25400" cap="rnd" cmpd="sng" algn="ctr">
              <a:solidFill>
                <a:srgbClr val="800000"/>
              </a:solidFill>
              <a:prstDash val="sysDash"/>
              <a:bevel/>
              <a:headEnd type="none" w="med" len="med"/>
              <a:tailEnd type="triangl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85" name="Straight Connector 84"/>
            <p:cNvCxnSpPr/>
            <p:nvPr/>
          </p:nvCxnSpPr>
          <p:spPr bwMode="auto">
            <a:xfrm>
              <a:off x="5109695" y="1939712"/>
              <a:ext cx="2651760" cy="0"/>
            </a:xfrm>
            <a:prstGeom prst="line">
              <a:avLst/>
            </a:prstGeom>
            <a:solidFill>
              <a:srgbClr val="FDFDFD"/>
            </a:solidFill>
            <a:ln w="1905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86" name="Straight Connector 85"/>
            <p:cNvCxnSpPr/>
            <p:nvPr/>
          </p:nvCxnSpPr>
          <p:spPr bwMode="auto">
            <a:xfrm>
              <a:off x="8071570" y="1939712"/>
              <a:ext cx="2651760" cy="0"/>
            </a:xfrm>
            <a:prstGeom prst="line">
              <a:avLst/>
            </a:prstGeom>
            <a:solidFill>
              <a:srgbClr val="FDFDFD"/>
            </a:solidFill>
            <a:ln w="1905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sp>
          <p:nvSpPr>
            <p:cNvPr id="12" name="Rectangle 55"/>
            <p:cNvSpPr>
              <a:spLocks noChangeArrowheads="1"/>
            </p:cNvSpPr>
            <p:nvPr/>
          </p:nvSpPr>
          <p:spPr bwMode="auto">
            <a:xfrm>
              <a:off x="4816748" y="1603168"/>
              <a:ext cx="457200" cy="1005840"/>
            </a:xfrm>
            <a:prstGeom prst="rect">
              <a:avLst/>
            </a:prstGeom>
            <a:solidFill>
              <a:schemeClr val="bg1"/>
            </a:solidFill>
            <a:ln w="19050">
              <a:solidFill>
                <a:schemeClr val="tx1">
                  <a:lumMod val="50000"/>
                  <a:lumOff val="50000"/>
                </a:schemeClr>
              </a:solidFill>
              <a:miter lim="800000"/>
              <a:headEnd/>
              <a:tailEnd/>
            </a:ln>
            <a:effectLst/>
            <a:extLst/>
          </p:spPr>
          <p:txBody>
            <a:bodyPr wrap="none" anchor="ctr"/>
            <a:lstStyle/>
            <a:p>
              <a:endParaRPr lang="en-US" dirty="0">
                <a:latin typeface="+mn-lt"/>
                <a:ea typeface="Verdana" pitchFamily="34" charset="0"/>
                <a:cs typeface="Verdana" pitchFamily="34" charset="0"/>
              </a:endParaRPr>
            </a:p>
          </p:txBody>
        </p:sp>
        <p:sp>
          <p:nvSpPr>
            <p:cNvPr id="15" name="Rectangle 58"/>
            <p:cNvSpPr>
              <a:spLocks noChangeArrowheads="1"/>
            </p:cNvSpPr>
            <p:nvPr/>
          </p:nvSpPr>
          <p:spPr bwMode="auto">
            <a:xfrm>
              <a:off x="10738562" y="1877488"/>
              <a:ext cx="457200" cy="457200"/>
            </a:xfrm>
            <a:prstGeom prst="rect">
              <a:avLst/>
            </a:prstGeom>
            <a:solidFill>
              <a:schemeClr val="bg1"/>
            </a:solidFill>
            <a:ln w="19050">
              <a:solidFill>
                <a:schemeClr val="tx1">
                  <a:lumMod val="50000"/>
                  <a:lumOff val="50000"/>
                </a:schemeClr>
              </a:solidFill>
              <a:miter lim="800000"/>
              <a:headEnd/>
              <a:tailEnd/>
            </a:ln>
            <a:effectLst/>
            <a:extLst/>
          </p:spPr>
          <p:txBody>
            <a:bodyPr wrap="none" anchor="ctr"/>
            <a:lstStyle/>
            <a:p>
              <a:endParaRPr lang="en-US" dirty="0">
                <a:latin typeface="+mn-lt"/>
                <a:ea typeface="Verdana" pitchFamily="34" charset="0"/>
                <a:cs typeface="Verdana" pitchFamily="34" charset="0"/>
              </a:endParaRPr>
            </a:p>
          </p:txBody>
        </p:sp>
        <p:cxnSp>
          <p:nvCxnSpPr>
            <p:cNvPr id="96" name="Straight Connector 95"/>
            <p:cNvCxnSpPr/>
            <p:nvPr/>
          </p:nvCxnSpPr>
          <p:spPr bwMode="auto">
            <a:xfrm flipH="1">
              <a:off x="5287912" y="2136337"/>
              <a:ext cx="2651760" cy="0"/>
            </a:xfrm>
            <a:prstGeom prst="line">
              <a:avLst/>
            </a:prstGeom>
            <a:solidFill>
              <a:srgbClr val="FDFDFD"/>
            </a:solidFill>
            <a:ln w="25400" cap="rnd" cmpd="sng" algn="ctr">
              <a:solidFill>
                <a:srgbClr val="800000"/>
              </a:solidFill>
              <a:prstDash val="sysDash"/>
              <a:bevel/>
              <a:headEnd type="none" w="med" len="med"/>
              <a:tailEnd type="triangl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sp>
          <p:nvSpPr>
            <p:cNvPr id="13" name="Rectangle 56"/>
            <p:cNvSpPr>
              <a:spLocks noChangeArrowheads="1"/>
            </p:cNvSpPr>
            <p:nvPr/>
          </p:nvSpPr>
          <p:spPr bwMode="auto">
            <a:xfrm>
              <a:off x="7777655" y="1831768"/>
              <a:ext cx="457200" cy="548640"/>
            </a:xfrm>
            <a:prstGeom prst="rect">
              <a:avLst/>
            </a:prstGeom>
            <a:solidFill>
              <a:schemeClr val="bg1"/>
            </a:solidFill>
            <a:ln w="19050">
              <a:solidFill>
                <a:schemeClr val="tx1">
                  <a:lumMod val="50000"/>
                  <a:lumOff val="50000"/>
                </a:schemeClr>
              </a:solidFill>
              <a:miter lim="800000"/>
              <a:headEnd/>
              <a:tailEnd/>
            </a:ln>
            <a:effectLst/>
            <a:extLst/>
          </p:spPr>
          <p:txBody>
            <a:bodyPr wrap="none" anchor="ctr"/>
            <a:lstStyle/>
            <a:p>
              <a:endParaRPr lang="en-US" dirty="0">
                <a:latin typeface="+mn-lt"/>
                <a:ea typeface="Verdana" pitchFamily="34" charset="0"/>
                <a:cs typeface="Verdana" pitchFamily="34" charset="0"/>
              </a:endParaRPr>
            </a:p>
          </p:txBody>
        </p:sp>
        <p:cxnSp>
          <p:nvCxnSpPr>
            <p:cNvPr id="97" name="Straight Connector 96"/>
            <p:cNvCxnSpPr/>
            <p:nvPr/>
          </p:nvCxnSpPr>
          <p:spPr bwMode="auto">
            <a:xfrm>
              <a:off x="5109695" y="3257563"/>
              <a:ext cx="2651760" cy="0"/>
            </a:xfrm>
            <a:prstGeom prst="line">
              <a:avLst/>
            </a:prstGeom>
            <a:solidFill>
              <a:srgbClr val="FDFDFD"/>
            </a:solidFill>
            <a:ln w="1905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98" name="Straight Connector 97"/>
            <p:cNvCxnSpPr/>
            <p:nvPr/>
          </p:nvCxnSpPr>
          <p:spPr bwMode="auto">
            <a:xfrm>
              <a:off x="8071570" y="3257563"/>
              <a:ext cx="2651760" cy="0"/>
            </a:xfrm>
            <a:prstGeom prst="line">
              <a:avLst/>
            </a:prstGeom>
            <a:solidFill>
              <a:srgbClr val="FDFDFD"/>
            </a:solidFill>
            <a:ln w="1905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sp>
          <p:nvSpPr>
            <p:cNvPr id="19" name="Rectangle 69"/>
            <p:cNvSpPr>
              <a:spLocks noChangeArrowheads="1"/>
            </p:cNvSpPr>
            <p:nvPr/>
          </p:nvSpPr>
          <p:spPr bwMode="auto">
            <a:xfrm>
              <a:off x="4816748" y="2918157"/>
              <a:ext cx="457200" cy="1005840"/>
            </a:xfrm>
            <a:prstGeom prst="rect">
              <a:avLst/>
            </a:prstGeom>
            <a:solidFill>
              <a:schemeClr val="bg1"/>
            </a:solidFill>
            <a:ln w="19050">
              <a:solidFill>
                <a:schemeClr val="tx1">
                  <a:lumMod val="50000"/>
                  <a:lumOff val="50000"/>
                </a:schemeClr>
              </a:solidFill>
              <a:miter lim="800000"/>
              <a:headEnd/>
              <a:tailEnd/>
            </a:ln>
            <a:effectLst/>
            <a:extLst/>
          </p:spPr>
          <p:txBody>
            <a:bodyPr wrap="none" anchor="ctr"/>
            <a:lstStyle/>
            <a:p>
              <a:endParaRPr lang="en-US" dirty="0">
                <a:latin typeface="+mn-lt"/>
                <a:ea typeface="Verdana" pitchFamily="34" charset="0"/>
                <a:cs typeface="Verdana" pitchFamily="34" charset="0"/>
              </a:endParaRPr>
            </a:p>
          </p:txBody>
        </p:sp>
        <p:sp>
          <p:nvSpPr>
            <p:cNvPr id="99" name="Text Box 89"/>
            <p:cNvSpPr txBox="1">
              <a:spLocks noChangeArrowheads="1"/>
            </p:cNvSpPr>
            <p:nvPr/>
          </p:nvSpPr>
          <p:spPr bwMode="auto">
            <a:xfrm>
              <a:off x="9098429" y="3465177"/>
              <a:ext cx="816249"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lnSpc>
                  <a:spcPts val="1500"/>
                </a:lnSpc>
              </a:pPr>
              <a:r>
                <a:rPr lang="en-US" sz="1500" dirty="0">
                  <a:latin typeface="+mn-lt"/>
                  <a:ea typeface="Verdana" pitchFamily="34" charset="0"/>
                  <a:cs typeface="Verdana" pitchFamily="34" charset="0"/>
                </a:rPr>
                <a:t>Call</a:t>
              </a:r>
              <a:br>
                <a:rPr lang="en-US" sz="1500" dirty="0">
                  <a:latin typeface="+mn-lt"/>
                  <a:ea typeface="Verdana" pitchFamily="34" charset="0"/>
                  <a:cs typeface="Verdana" pitchFamily="34" charset="0"/>
                </a:rPr>
              </a:br>
              <a:r>
                <a:rPr lang="en-US" sz="1500" dirty="0">
                  <a:latin typeface="+mn-lt"/>
                  <a:ea typeface="Verdana" pitchFamily="34" charset="0"/>
                  <a:cs typeface="Verdana" pitchFamily="34" charset="0"/>
                </a:rPr>
                <a:t>timeout</a:t>
              </a:r>
            </a:p>
          </p:txBody>
        </p:sp>
        <p:cxnSp>
          <p:nvCxnSpPr>
            <p:cNvPr id="100" name="Straight Connector 99"/>
            <p:cNvCxnSpPr/>
            <p:nvPr/>
          </p:nvCxnSpPr>
          <p:spPr bwMode="auto">
            <a:xfrm flipH="1">
              <a:off x="8256627" y="3465183"/>
              <a:ext cx="2651760" cy="0"/>
            </a:xfrm>
            <a:prstGeom prst="line">
              <a:avLst/>
            </a:prstGeom>
            <a:solidFill>
              <a:srgbClr val="FDFDFD"/>
            </a:solidFill>
            <a:ln w="25400" cap="rnd" cmpd="sng" algn="ctr">
              <a:solidFill>
                <a:srgbClr val="800000"/>
              </a:solidFill>
              <a:prstDash val="sysDash"/>
              <a:bevel/>
              <a:headEnd type="none" w="med" len="med"/>
              <a:tailEnd type="triangl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101" name="Straight Connector 100"/>
            <p:cNvCxnSpPr/>
            <p:nvPr/>
          </p:nvCxnSpPr>
          <p:spPr bwMode="auto">
            <a:xfrm flipH="1">
              <a:off x="5287912" y="3465183"/>
              <a:ext cx="2651760" cy="0"/>
            </a:xfrm>
            <a:prstGeom prst="line">
              <a:avLst/>
            </a:prstGeom>
            <a:solidFill>
              <a:srgbClr val="FDFDFD"/>
            </a:solidFill>
            <a:ln w="25400" cap="rnd" cmpd="sng" algn="ctr">
              <a:solidFill>
                <a:srgbClr val="800000"/>
              </a:solidFill>
              <a:prstDash val="sysDash"/>
              <a:bevel/>
              <a:headEnd type="none" w="med" len="med"/>
              <a:tailEnd type="triangl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sp>
          <p:nvSpPr>
            <p:cNvPr id="102" name="Text Box 89"/>
            <p:cNvSpPr txBox="1">
              <a:spLocks noChangeArrowheads="1"/>
            </p:cNvSpPr>
            <p:nvPr/>
          </p:nvSpPr>
          <p:spPr bwMode="auto">
            <a:xfrm>
              <a:off x="6081453" y="3465177"/>
              <a:ext cx="873252" cy="284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lnSpc>
                  <a:spcPts val="1500"/>
                </a:lnSpc>
              </a:pPr>
              <a:r>
                <a:rPr lang="en-US" sz="1500" dirty="0">
                  <a:latin typeface="+mn-lt"/>
                  <a:ea typeface="Verdana" pitchFamily="34" charset="0"/>
                  <a:cs typeface="Verdana" pitchFamily="34" charset="0"/>
                </a:rPr>
                <a:t>Timeout</a:t>
              </a:r>
            </a:p>
          </p:txBody>
        </p:sp>
        <p:sp>
          <p:nvSpPr>
            <p:cNvPr id="22" name="Rectangle 72"/>
            <p:cNvSpPr>
              <a:spLocks noChangeArrowheads="1"/>
            </p:cNvSpPr>
            <p:nvPr/>
          </p:nvSpPr>
          <p:spPr bwMode="auto">
            <a:xfrm>
              <a:off x="10738562" y="3192477"/>
              <a:ext cx="457200" cy="457200"/>
            </a:xfrm>
            <a:prstGeom prst="rect">
              <a:avLst/>
            </a:prstGeom>
            <a:solidFill>
              <a:schemeClr val="bg1"/>
            </a:solidFill>
            <a:ln w="19050">
              <a:solidFill>
                <a:schemeClr val="tx1">
                  <a:lumMod val="50000"/>
                  <a:lumOff val="50000"/>
                </a:schemeClr>
              </a:solidFill>
              <a:miter lim="800000"/>
              <a:headEnd/>
              <a:tailEnd/>
            </a:ln>
            <a:effectLst/>
            <a:extLst/>
          </p:spPr>
          <p:txBody>
            <a:bodyPr wrap="none" anchor="ctr"/>
            <a:lstStyle/>
            <a:p>
              <a:endParaRPr lang="en-US" dirty="0">
                <a:latin typeface="+mn-lt"/>
                <a:ea typeface="Verdana" pitchFamily="34" charset="0"/>
                <a:cs typeface="Verdana" pitchFamily="34" charset="0"/>
              </a:endParaRPr>
            </a:p>
          </p:txBody>
        </p:sp>
        <p:sp>
          <p:nvSpPr>
            <p:cNvPr id="20" name="Rectangle 70"/>
            <p:cNvSpPr>
              <a:spLocks noChangeArrowheads="1"/>
            </p:cNvSpPr>
            <p:nvPr/>
          </p:nvSpPr>
          <p:spPr bwMode="auto">
            <a:xfrm>
              <a:off x="7777655" y="3146757"/>
              <a:ext cx="457200" cy="548640"/>
            </a:xfrm>
            <a:prstGeom prst="rect">
              <a:avLst/>
            </a:prstGeom>
            <a:solidFill>
              <a:schemeClr val="bg1"/>
            </a:solidFill>
            <a:ln w="19050">
              <a:solidFill>
                <a:schemeClr val="tx1">
                  <a:lumMod val="50000"/>
                  <a:lumOff val="50000"/>
                </a:schemeClr>
              </a:solidFill>
              <a:miter lim="800000"/>
              <a:headEnd/>
              <a:tailEnd/>
            </a:ln>
            <a:effectLst/>
            <a:extLst/>
          </p:spPr>
          <p:txBody>
            <a:bodyPr wrap="none" anchor="ctr"/>
            <a:lstStyle/>
            <a:p>
              <a:endParaRPr lang="en-US" dirty="0">
                <a:latin typeface="+mn-lt"/>
                <a:ea typeface="Verdana" pitchFamily="34" charset="0"/>
                <a:cs typeface="Verdana" pitchFamily="34" charset="0"/>
              </a:endParaRPr>
            </a:p>
          </p:txBody>
        </p:sp>
        <p:cxnSp>
          <p:nvCxnSpPr>
            <p:cNvPr id="105" name="Straight Connector 104"/>
            <p:cNvCxnSpPr/>
            <p:nvPr/>
          </p:nvCxnSpPr>
          <p:spPr bwMode="auto">
            <a:xfrm>
              <a:off x="5109695" y="4576453"/>
              <a:ext cx="2651760" cy="0"/>
            </a:xfrm>
            <a:prstGeom prst="line">
              <a:avLst/>
            </a:prstGeom>
            <a:solidFill>
              <a:srgbClr val="FDFDFD"/>
            </a:solidFill>
            <a:ln w="1905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106" name="Straight Connector 105"/>
            <p:cNvCxnSpPr/>
            <p:nvPr/>
          </p:nvCxnSpPr>
          <p:spPr bwMode="auto">
            <a:xfrm>
              <a:off x="8071570" y="4576453"/>
              <a:ext cx="2651760" cy="0"/>
            </a:xfrm>
            <a:prstGeom prst="line">
              <a:avLst/>
            </a:prstGeom>
            <a:solidFill>
              <a:srgbClr val="FDFDFD"/>
            </a:solidFill>
            <a:ln w="1905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sp>
          <p:nvSpPr>
            <p:cNvPr id="107" name="Rectangle 69"/>
            <p:cNvSpPr>
              <a:spLocks noChangeArrowheads="1"/>
            </p:cNvSpPr>
            <p:nvPr/>
          </p:nvSpPr>
          <p:spPr bwMode="auto">
            <a:xfrm>
              <a:off x="4816748" y="4237047"/>
              <a:ext cx="457200" cy="1005840"/>
            </a:xfrm>
            <a:prstGeom prst="rect">
              <a:avLst/>
            </a:prstGeom>
            <a:solidFill>
              <a:schemeClr val="bg1"/>
            </a:solidFill>
            <a:ln w="19050">
              <a:solidFill>
                <a:schemeClr val="tx1">
                  <a:lumMod val="50000"/>
                  <a:lumOff val="50000"/>
                </a:schemeClr>
              </a:solidFill>
              <a:miter lim="800000"/>
              <a:headEnd/>
              <a:tailEnd/>
            </a:ln>
            <a:effectLst/>
            <a:extLst/>
          </p:spPr>
          <p:txBody>
            <a:bodyPr wrap="none" anchor="ctr"/>
            <a:lstStyle/>
            <a:p>
              <a:endParaRPr lang="en-US" dirty="0">
                <a:latin typeface="+mn-lt"/>
                <a:ea typeface="Verdana" pitchFamily="34" charset="0"/>
                <a:cs typeface="Verdana" pitchFamily="34" charset="0"/>
              </a:endParaRPr>
            </a:p>
          </p:txBody>
        </p:sp>
        <p:sp>
          <p:nvSpPr>
            <p:cNvPr id="108" name="Text Box 89"/>
            <p:cNvSpPr txBox="1">
              <a:spLocks noChangeArrowheads="1"/>
            </p:cNvSpPr>
            <p:nvPr/>
          </p:nvSpPr>
          <p:spPr bwMode="auto">
            <a:xfrm>
              <a:off x="9098429" y="4784067"/>
              <a:ext cx="816249"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lnSpc>
                  <a:spcPts val="1500"/>
                </a:lnSpc>
              </a:pPr>
              <a:r>
                <a:rPr lang="en-US" sz="1500" dirty="0">
                  <a:latin typeface="+mn-lt"/>
                  <a:ea typeface="Verdana" pitchFamily="34" charset="0"/>
                  <a:cs typeface="Verdana" pitchFamily="34" charset="0"/>
                </a:rPr>
                <a:t>Call</a:t>
              </a:r>
              <a:br>
                <a:rPr lang="en-US" sz="1500" dirty="0">
                  <a:latin typeface="+mn-lt"/>
                  <a:ea typeface="Verdana" pitchFamily="34" charset="0"/>
                  <a:cs typeface="Verdana" pitchFamily="34" charset="0"/>
                </a:rPr>
              </a:br>
              <a:r>
                <a:rPr lang="en-US" sz="1500" dirty="0">
                  <a:latin typeface="+mn-lt"/>
                  <a:ea typeface="Verdana" pitchFamily="34" charset="0"/>
                  <a:cs typeface="Verdana" pitchFamily="34" charset="0"/>
                </a:rPr>
                <a:t>timeout</a:t>
              </a:r>
            </a:p>
          </p:txBody>
        </p:sp>
        <p:cxnSp>
          <p:nvCxnSpPr>
            <p:cNvPr id="109" name="Straight Connector 108"/>
            <p:cNvCxnSpPr/>
            <p:nvPr/>
          </p:nvCxnSpPr>
          <p:spPr bwMode="auto">
            <a:xfrm flipH="1">
              <a:off x="8256627" y="4784073"/>
              <a:ext cx="2651760" cy="0"/>
            </a:xfrm>
            <a:prstGeom prst="line">
              <a:avLst/>
            </a:prstGeom>
            <a:solidFill>
              <a:srgbClr val="FDFDFD"/>
            </a:solidFill>
            <a:ln w="25400" cap="rnd" cmpd="sng" algn="ctr">
              <a:solidFill>
                <a:srgbClr val="800000"/>
              </a:solidFill>
              <a:prstDash val="sysDash"/>
              <a:bevel/>
              <a:headEnd type="none" w="med" len="med"/>
              <a:tailEnd type="triangl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110" name="Straight Connector 109"/>
            <p:cNvCxnSpPr/>
            <p:nvPr/>
          </p:nvCxnSpPr>
          <p:spPr bwMode="auto">
            <a:xfrm flipH="1">
              <a:off x="5287912" y="4784073"/>
              <a:ext cx="2651760" cy="0"/>
            </a:xfrm>
            <a:prstGeom prst="line">
              <a:avLst/>
            </a:prstGeom>
            <a:solidFill>
              <a:srgbClr val="FDFDFD"/>
            </a:solidFill>
            <a:ln w="25400" cap="rnd" cmpd="sng" algn="ctr">
              <a:solidFill>
                <a:srgbClr val="800000"/>
              </a:solidFill>
              <a:prstDash val="sysDash"/>
              <a:bevel/>
              <a:headEnd type="none" w="med" len="med"/>
              <a:tailEnd type="triangl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sp>
          <p:nvSpPr>
            <p:cNvPr id="111" name="Text Box 89"/>
            <p:cNvSpPr txBox="1">
              <a:spLocks noChangeArrowheads="1"/>
            </p:cNvSpPr>
            <p:nvPr/>
          </p:nvSpPr>
          <p:spPr bwMode="auto">
            <a:xfrm>
              <a:off x="6081453" y="4784067"/>
              <a:ext cx="873252" cy="284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lnSpc>
                  <a:spcPts val="1500"/>
                </a:lnSpc>
              </a:pPr>
              <a:r>
                <a:rPr lang="en-US" sz="1500" dirty="0">
                  <a:latin typeface="+mn-lt"/>
                  <a:ea typeface="Verdana" pitchFamily="34" charset="0"/>
                  <a:cs typeface="Verdana" pitchFamily="34" charset="0"/>
                </a:rPr>
                <a:t>Timeout</a:t>
              </a:r>
            </a:p>
          </p:txBody>
        </p:sp>
        <p:sp>
          <p:nvSpPr>
            <p:cNvPr id="112" name="Rectangle 72"/>
            <p:cNvSpPr>
              <a:spLocks noChangeArrowheads="1"/>
            </p:cNvSpPr>
            <p:nvPr/>
          </p:nvSpPr>
          <p:spPr bwMode="auto">
            <a:xfrm>
              <a:off x="10738562" y="4511367"/>
              <a:ext cx="457200" cy="457200"/>
            </a:xfrm>
            <a:prstGeom prst="rect">
              <a:avLst/>
            </a:prstGeom>
            <a:solidFill>
              <a:schemeClr val="bg1"/>
            </a:solidFill>
            <a:ln w="19050">
              <a:solidFill>
                <a:schemeClr val="tx1">
                  <a:lumMod val="50000"/>
                  <a:lumOff val="50000"/>
                </a:schemeClr>
              </a:solidFill>
              <a:miter lim="800000"/>
              <a:headEnd/>
              <a:tailEnd/>
            </a:ln>
            <a:effectLst/>
            <a:extLst/>
          </p:spPr>
          <p:txBody>
            <a:bodyPr wrap="none" anchor="ctr"/>
            <a:lstStyle/>
            <a:p>
              <a:endParaRPr lang="en-US" dirty="0">
                <a:latin typeface="+mn-lt"/>
                <a:ea typeface="Verdana" pitchFamily="34" charset="0"/>
                <a:cs typeface="Verdana" pitchFamily="34" charset="0"/>
              </a:endParaRPr>
            </a:p>
          </p:txBody>
        </p:sp>
        <p:sp>
          <p:nvSpPr>
            <p:cNvPr id="114" name="Rectangle 69"/>
            <p:cNvSpPr>
              <a:spLocks noChangeArrowheads="1"/>
            </p:cNvSpPr>
            <p:nvPr/>
          </p:nvSpPr>
          <p:spPr bwMode="auto">
            <a:xfrm>
              <a:off x="7777655" y="4237047"/>
              <a:ext cx="457200" cy="1005840"/>
            </a:xfrm>
            <a:prstGeom prst="rect">
              <a:avLst/>
            </a:prstGeom>
            <a:solidFill>
              <a:schemeClr val="bg1"/>
            </a:solidFill>
            <a:ln w="19050">
              <a:solidFill>
                <a:schemeClr val="tx1">
                  <a:lumMod val="50000"/>
                  <a:lumOff val="50000"/>
                </a:schemeClr>
              </a:solidFill>
              <a:miter lim="800000"/>
              <a:headEnd/>
              <a:tailEnd/>
            </a:ln>
            <a:effectLst/>
            <a:extLst/>
          </p:spPr>
          <p:txBody>
            <a:bodyPr wrap="none" anchor="ctr"/>
            <a:lstStyle/>
            <a:p>
              <a:endParaRPr lang="en-US" dirty="0">
                <a:latin typeface="+mn-lt"/>
                <a:ea typeface="Verdana" pitchFamily="34" charset="0"/>
                <a:cs typeface="Verdana" pitchFamily="34" charset="0"/>
              </a:endParaRPr>
            </a:p>
          </p:txBody>
        </p:sp>
        <p:sp>
          <p:nvSpPr>
            <p:cNvPr id="115" name="Text Box 89"/>
            <p:cNvSpPr txBox="1">
              <a:spLocks noChangeArrowheads="1"/>
            </p:cNvSpPr>
            <p:nvPr/>
          </p:nvSpPr>
          <p:spPr bwMode="auto">
            <a:xfrm>
              <a:off x="8158653" y="5165060"/>
              <a:ext cx="731290"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nSpc>
                  <a:spcPts val="1500"/>
                </a:lnSpc>
              </a:pPr>
              <a:r>
                <a:rPr lang="en-US" sz="1500" dirty="0">
                  <a:latin typeface="+mn-lt"/>
                  <a:ea typeface="Verdana" pitchFamily="34" charset="0"/>
                  <a:cs typeface="Verdana" pitchFamily="34" charset="0"/>
                </a:rPr>
                <a:t>Circuit</a:t>
              </a:r>
              <a:br>
                <a:rPr lang="en-US" sz="1500" dirty="0">
                  <a:latin typeface="+mn-lt"/>
                  <a:ea typeface="Verdana" pitchFamily="34" charset="0"/>
                  <a:cs typeface="Verdana" pitchFamily="34" charset="0"/>
                </a:rPr>
              </a:br>
              <a:r>
                <a:rPr lang="en-US" sz="1500" dirty="0">
                  <a:latin typeface="+mn-lt"/>
                  <a:ea typeface="Verdana" pitchFamily="34" charset="0"/>
                  <a:cs typeface="Verdana" pitchFamily="34" charset="0"/>
                </a:rPr>
                <a:t>trips</a:t>
              </a:r>
            </a:p>
          </p:txBody>
        </p:sp>
        <p:cxnSp>
          <p:nvCxnSpPr>
            <p:cNvPr id="117" name="Straight Connector 116"/>
            <p:cNvCxnSpPr/>
            <p:nvPr/>
          </p:nvCxnSpPr>
          <p:spPr bwMode="auto">
            <a:xfrm>
              <a:off x="5109695" y="5926282"/>
              <a:ext cx="2651760" cy="0"/>
            </a:xfrm>
            <a:prstGeom prst="line">
              <a:avLst/>
            </a:prstGeom>
            <a:solidFill>
              <a:srgbClr val="FDFDFD"/>
            </a:solidFill>
            <a:ln w="1905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118" name="Straight Connector 117"/>
            <p:cNvCxnSpPr/>
            <p:nvPr/>
          </p:nvCxnSpPr>
          <p:spPr bwMode="auto">
            <a:xfrm flipH="1">
              <a:off x="5294757" y="6122225"/>
              <a:ext cx="2651760" cy="0"/>
            </a:xfrm>
            <a:prstGeom prst="line">
              <a:avLst/>
            </a:prstGeom>
            <a:solidFill>
              <a:srgbClr val="FDFDFD"/>
            </a:solidFill>
            <a:ln w="1905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sp>
          <p:nvSpPr>
            <p:cNvPr id="38" name="Rectangle 93"/>
            <p:cNvSpPr>
              <a:spLocks noChangeArrowheads="1"/>
            </p:cNvSpPr>
            <p:nvPr/>
          </p:nvSpPr>
          <p:spPr bwMode="auto">
            <a:xfrm>
              <a:off x="4816748" y="5748305"/>
              <a:ext cx="457200" cy="548640"/>
            </a:xfrm>
            <a:prstGeom prst="rect">
              <a:avLst/>
            </a:prstGeom>
            <a:solidFill>
              <a:schemeClr val="bg1"/>
            </a:solidFill>
            <a:ln w="19050">
              <a:solidFill>
                <a:schemeClr val="tx1">
                  <a:lumMod val="50000"/>
                  <a:lumOff val="50000"/>
                </a:schemeClr>
              </a:solidFill>
              <a:miter lim="800000"/>
              <a:headEnd/>
              <a:tailEnd/>
            </a:ln>
            <a:effectLst/>
            <a:extLst/>
          </p:spPr>
          <p:txBody>
            <a:bodyPr wrap="none" anchor="ctr"/>
            <a:lstStyle/>
            <a:p>
              <a:endParaRPr lang="en-US" dirty="0">
                <a:latin typeface="+mn-lt"/>
                <a:ea typeface="Verdana" pitchFamily="34" charset="0"/>
                <a:cs typeface="Verdana" pitchFamily="34" charset="0"/>
              </a:endParaRPr>
            </a:p>
          </p:txBody>
        </p:sp>
        <p:sp>
          <p:nvSpPr>
            <p:cNvPr id="39" name="Rectangle 94"/>
            <p:cNvSpPr>
              <a:spLocks noChangeArrowheads="1"/>
            </p:cNvSpPr>
            <p:nvPr/>
          </p:nvSpPr>
          <p:spPr bwMode="auto">
            <a:xfrm>
              <a:off x="7777655" y="5794025"/>
              <a:ext cx="457200" cy="457200"/>
            </a:xfrm>
            <a:prstGeom prst="rect">
              <a:avLst/>
            </a:prstGeom>
            <a:solidFill>
              <a:schemeClr val="bg1"/>
            </a:solidFill>
            <a:ln w="19050">
              <a:solidFill>
                <a:schemeClr val="tx1">
                  <a:lumMod val="50000"/>
                  <a:lumOff val="50000"/>
                </a:schemeClr>
              </a:solidFill>
              <a:miter lim="800000"/>
              <a:headEnd/>
              <a:tailEnd/>
            </a:ln>
            <a:effectLst/>
            <a:extLst/>
          </p:spPr>
          <p:txBody>
            <a:bodyPr wrap="none" anchor="ctr"/>
            <a:lstStyle/>
            <a:p>
              <a:endParaRPr lang="en-US" dirty="0">
                <a:latin typeface="+mn-lt"/>
                <a:ea typeface="Verdana" pitchFamily="34" charset="0"/>
                <a:cs typeface="Verdana" pitchFamily="34" charset="0"/>
              </a:endParaRPr>
            </a:p>
          </p:txBody>
        </p:sp>
      </p:grpSp>
      <p:sp>
        <p:nvSpPr>
          <p:cNvPr id="52" name="TextBox 51"/>
          <p:cNvSpPr txBox="1"/>
          <p:nvPr/>
        </p:nvSpPr>
        <p:spPr>
          <a:xfrm>
            <a:off x="428658" y="5347411"/>
            <a:ext cx="3748011" cy="877163"/>
          </a:xfrm>
          <a:prstGeom prst="rect">
            <a:avLst/>
          </a:prstGeom>
          <a:noFill/>
          <a:ln>
            <a:solidFill>
              <a:schemeClr val="accent1"/>
            </a:solidFill>
          </a:ln>
        </p:spPr>
        <p:txBody>
          <a:bodyPr wrap="square" rtlCol="0">
            <a:spAutoFit/>
          </a:bodyPr>
          <a:lstStyle/>
          <a:p>
            <a:r>
              <a:rPr lang="en-US" dirty="0" smtClean="0"/>
              <a:t>Example:</a:t>
            </a:r>
          </a:p>
          <a:p>
            <a:pPr marL="285750" indent="-285750">
              <a:buFont typeface="Arial" panose="020B0604020202020204" pitchFamily="34" charset="0"/>
              <a:buChar char="•"/>
            </a:pPr>
            <a:r>
              <a:rPr lang="en-US" dirty="0" smtClean="0"/>
              <a:t>Netflix </a:t>
            </a:r>
            <a:r>
              <a:rPr lang="en-US" dirty="0" err="1" smtClean="0"/>
              <a:t>Hystrix</a:t>
            </a:r>
            <a:endParaRPr lang="en-US" dirty="0" smtClean="0"/>
          </a:p>
          <a:p>
            <a:pPr marL="285750" indent="-285750">
              <a:buFont typeface="Arial" panose="020B0604020202020204" pitchFamily="34" charset="0"/>
              <a:buChar char="•"/>
            </a:pPr>
            <a:r>
              <a:rPr lang="en-US" dirty="0" err="1" smtClean="0"/>
              <a:t>Istio</a:t>
            </a:r>
            <a:endParaRPr lang="en-US" dirty="0" smtClean="0"/>
          </a:p>
        </p:txBody>
      </p:sp>
    </p:spTree>
    <p:extLst>
      <p:ext uri="{BB962C8B-B14F-4D97-AF65-F5344CB8AC3E}">
        <p14:creationId xmlns:p14="http://schemas.microsoft.com/office/powerpoint/2010/main" val="19893479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56032" y="1165722"/>
            <a:ext cx="5725484" cy="5513832"/>
          </a:xfrm>
        </p:spPr>
        <p:txBody>
          <a:bodyPr/>
          <a:lstStyle/>
          <a:p>
            <a:r>
              <a:rPr lang="en-US" dirty="0" smtClean="0"/>
              <a:t>No bulkhead</a:t>
            </a:r>
          </a:p>
          <a:p>
            <a:pPr lvl="1"/>
            <a:r>
              <a:rPr lang="en-US" dirty="0" smtClean="0"/>
              <a:t>Single connection pool shared to connect to multiple external systems</a:t>
            </a:r>
          </a:p>
          <a:p>
            <a:pPr lvl="1"/>
            <a:r>
              <a:rPr lang="en-US" dirty="0" smtClean="0"/>
              <a:t>If one system blocks connections</a:t>
            </a:r>
          </a:p>
          <a:p>
            <a:pPr lvl="2"/>
            <a:r>
              <a:rPr lang="en-US" dirty="0" smtClean="0"/>
              <a:t>All connections block on the one system</a:t>
            </a:r>
          </a:p>
          <a:p>
            <a:pPr lvl="2"/>
            <a:r>
              <a:rPr lang="en-US" dirty="0" smtClean="0"/>
              <a:t>No way to connect to the working systems</a:t>
            </a:r>
          </a:p>
          <a:p>
            <a:endParaRPr lang="en-US" dirty="0" smtClean="0"/>
          </a:p>
          <a:p>
            <a:r>
              <a:rPr lang="en-US" dirty="0" smtClean="0"/>
              <a:t>Bulkhead</a:t>
            </a:r>
          </a:p>
          <a:p>
            <a:pPr lvl="1"/>
            <a:r>
              <a:rPr lang="en-US" dirty="0" smtClean="0"/>
              <a:t>Separate connection pool for each external system</a:t>
            </a:r>
          </a:p>
          <a:p>
            <a:pPr lvl="1"/>
            <a:r>
              <a:rPr lang="en-US" dirty="0" smtClean="0"/>
              <a:t>If one system blocks connections</a:t>
            </a:r>
          </a:p>
          <a:p>
            <a:pPr lvl="2"/>
            <a:r>
              <a:rPr lang="en-US" dirty="0" smtClean="0"/>
              <a:t>All its connections block</a:t>
            </a:r>
          </a:p>
          <a:p>
            <a:pPr lvl="2"/>
            <a:r>
              <a:rPr lang="en-US" dirty="0" smtClean="0"/>
              <a:t>Meanwhile, connections to the working systems still work</a:t>
            </a:r>
          </a:p>
          <a:p>
            <a:endParaRPr lang="en-US" dirty="0"/>
          </a:p>
        </p:txBody>
      </p:sp>
      <p:sp>
        <p:nvSpPr>
          <p:cNvPr id="2" name="Slide Number Placeholder 1"/>
          <p:cNvSpPr>
            <a:spLocks noGrp="1"/>
          </p:cNvSpPr>
          <p:nvPr>
            <p:ph type="sldNum" sz="quarter" idx="10"/>
          </p:nvPr>
        </p:nvSpPr>
        <p:spPr/>
        <p:txBody>
          <a:bodyPr/>
          <a:lstStyle/>
          <a:p>
            <a:fld id="{F6195F61-18A5-496F-99BC-14D9FC7ECCF8}" type="slidenum">
              <a:rPr lang="en-US" smtClean="0"/>
              <a:pPr/>
              <a:t>18</a:t>
            </a:fld>
            <a:endParaRPr lang="en-US" dirty="0"/>
          </a:p>
        </p:txBody>
      </p:sp>
      <p:sp>
        <p:nvSpPr>
          <p:cNvPr id="3" name="Footer Placeholder 2"/>
          <p:cNvSpPr>
            <a:spLocks noGrp="1"/>
          </p:cNvSpPr>
          <p:nvPr>
            <p:ph type="ftr" sz="quarter" idx="11"/>
          </p:nvPr>
        </p:nvSpPr>
        <p:spPr/>
        <p:txBody>
          <a:bodyPr>
            <a:normAutofit/>
          </a:bodyPr>
          <a:lstStyle/>
          <a:p>
            <a:r>
              <a:rPr lang="en-US" smtClean="0"/>
              <a:t>© Copyright IBM Corporation 2017</a:t>
            </a:r>
            <a:endParaRPr lang="en-US" dirty="0"/>
          </a:p>
        </p:txBody>
      </p:sp>
      <p:sp>
        <p:nvSpPr>
          <p:cNvPr id="4" name="Title 3"/>
          <p:cNvSpPr>
            <a:spLocks noGrp="1"/>
          </p:cNvSpPr>
          <p:nvPr>
            <p:ph type="title"/>
          </p:nvPr>
        </p:nvSpPr>
        <p:spPr/>
        <p:txBody>
          <a:bodyPr/>
          <a:lstStyle/>
          <a:p>
            <a:r>
              <a:rPr lang="en-US" smtClean="0"/>
              <a:t>Bulkhead</a:t>
            </a:r>
            <a:endParaRPr lang="en-US" dirty="0"/>
          </a:p>
        </p:txBody>
      </p:sp>
      <p:grpSp>
        <p:nvGrpSpPr>
          <p:cNvPr id="43" name="Group 42"/>
          <p:cNvGrpSpPr/>
          <p:nvPr/>
        </p:nvGrpSpPr>
        <p:grpSpPr>
          <a:xfrm>
            <a:off x="5995448" y="533815"/>
            <a:ext cx="5779046" cy="5653891"/>
            <a:chOff x="5995447" y="916602"/>
            <a:chExt cx="5779046" cy="5653891"/>
          </a:xfrm>
        </p:grpSpPr>
        <p:sp>
          <p:nvSpPr>
            <p:cNvPr id="26" name="Rectangle 25"/>
            <p:cNvSpPr/>
            <p:nvPr/>
          </p:nvSpPr>
          <p:spPr bwMode="auto">
            <a:xfrm>
              <a:off x="5995447" y="916602"/>
              <a:ext cx="5779046" cy="2665584"/>
            </a:xfrm>
            <a:prstGeom prst="rect">
              <a:avLst/>
            </a:prstGeom>
            <a:solidFill>
              <a:srgbClr val="F0F0F0"/>
            </a:solidFill>
            <a:ln w="12700" cap="flat" cmpd="sng" algn="ctr">
              <a:noFill/>
              <a:prstDash val="solid"/>
              <a:round/>
              <a:headEnd type="none" w="med" len="med"/>
              <a:tailEnd type="none" w="med" len="med"/>
            </a:ln>
            <a:effectLst/>
            <a:extLst/>
          </p:spPr>
          <p:txBody>
            <a:bodyPr vert="horz" wrap="none" lIns="137160" tIns="91440" rIns="91440" bIns="45720" numCol="1" rtlCol="0" anchor="t" anchorCtr="1" compatLnSpc="1">
              <a:prstTxWarp prst="textNoShape">
                <a:avLst/>
              </a:prstTxWarp>
            </a:bodyPr>
            <a:lstStyle/>
            <a:p>
              <a:pPr marL="0" marR="0" indent="0" defTabSz="614363" rtl="0" eaLnBrk="1" fontAlgn="base" latinLnBrk="0" hangingPunct="1">
                <a:lnSpc>
                  <a:spcPct val="100000"/>
                </a:lnSpc>
                <a:spcBef>
                  <a:spcPct val="0"/>
                </a:spcBef>
                <a:spcAft>
                  <a:spcPct val="0"/>
                </a:spcAft>
                <a:buClrTx/>
                <a:buSzTx/>
                <a:buFont typeface="Arial" panose="020B0604020202020204" pitchFamily="34" charset="0"/>
                <a:buNone/>
                <a:tabLst/>
              </a:pPr>
              <a:r>
                <a:rPr lang="en-US" sz="1400" b="1" dirty="0">
                  <a:latin typeface="Verdana" pitchFamily="34" charset="0"/>
                  <a:ea typeface="Verdana" pitchFamily="34" charset="0"/>
                  <a:cs typeface="Verdana" pitchFamily="34" charset="0"/>
                </a:rPr>
                <a:t>No b</a:t>
              </a:r>
              <a:r>
                <a:rPr kumimoji="0" lang="en-US" sz="1400" b="1" i="0" u="none" strike="noStrike" cap="none" normalizeH="0" baseline="0" dirty="0">
                  <a:ln>
                    <a:noFill/>
                  </a:ln>
                  <a:solidFill>
                    <a:schemeClr val="tx1"/>
                  </a:solidFill>
                  <a:effectLst/>
                  <a:latin typeface="Verdana" pitchFamily="34" charset="0"/>
                  <a:ea typeface="Verdana" pitchFamily="34" charset="0"/>
                  <a:cs typeface="Verdana" pitchFamily="34" charset="0"/>
                </a:rPr>
                <a:t>ulkhead</a:t>
              </a:r>
            </a:p>
          </p:txBody>
        </p:sp>
        <p:grpSp>
          <p:nvGrpSpPr>
            <p:cNvPr id="25" name="Group 24"/>
            <p:cNvGrpSpPr/>
            <p:nvPr/>
          </p:nvGrpSpPr>
          <p:grpSpPr>
            <a:xfrm>
              <a:off x="6387810" y="1379602"/>
              <a:ext cx="4994320" cy="1951695"/>
              <a:chOff x="5989816" y="827046"/>
              <a:chExt cx="4994320" cy="1951695"/>
            </a:xfrm>
          </p:grpSpPr>
          <p:sp>
            <p:nvSpPr>
              <p:cNvPr id="13" name="Rectangle 12"/>
              <p:cNvSpPr/>
              <p:nvPr/>
            </p:nvSpPr>
            <p:spPr>
              <a:xfrm>
                <a:off x="5989816" y="827046"/>
                <a:ext cx="4994320" cy="457200"/>
              </a:xfrm>
              <a:prstGeom prst="rec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600" dirty="0">
                    <a:solidFill>
                      <a:schemeClr val="tx1"/>
                    </a:solidFill>
                    <a:latin typeface="Verdana" pitchFamily="34" charset="0"/>
                    <a:ea typeface="Verdana" pitchFamily="34" charset="0"/>
                    <a:cs typeface="Verdana" pitchFamily="34" charset="0"/>
                  </a:rPr>
                  <a:t>User action</a:t>
                </a:r>
                <a:endParaRPr lang="en-CA" sz="1600" dirty="0">
                  <a:solidFill>
                    <a:schemeClr val="tx1"/>
                  </a:solidFill>
                  <a:latin typeface="Verdana" pitchFamily="34" charset="0"/>
                  <a:ea typeface="Verdana" pitchFamily="34" charset="0"/>
                  <a:cs typeface="Verdana" pitchFamily="34" charset="0"/>
                </a:endParaRPr>
              </a:p>
            </p:txBody>
          </p:sp>
          <p:sp>
            <p:nvSpPr>
              <p:cNvPr id="14" name="Rectangle 13"/>
              <p:cNvSpPr/>
              <p:nvPr/>
            </p:nvSpPr>
            <p:spPr>
              <a:xfrm>
                <a:off x="5989816" y="1571290"/>
                <a:ext cx="4994320" cy="457200"/>
              </a:xfrm>
              <a:prstGeom prst="rec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600" dirty="0">
                    <a:solidFill>
                      <a:schemeClr val="tx1"/>
                    </a:solidFill>
                    <a:latin typeface="Verdana" pitchFamily="34" charset="0"/>
                    <a:ea typeface="Verdana" pitchFamily="34" charset="0"/>
                    <a:cs typeface="Verdana" pitchFamily="34" charset="0"/>
                  </a:rPr>
                  <a:t>Shared connection pool</a:t>
                </a:r>
                <a:endParaRPr lang="en-CA" sz="1600" dirty="0">
                  <a:solidFill>
                    <a:schemeClr val="tx1"/>
                  </a:solidFill>
                  <a:latin typeface="Verdana" pitchFamily="34" charset="0"/>
                  <a:ea typeface="Verdana" pitchFamily="34" charset="0"/>
                  <a:cs typeface="Verdana" pitchFamily="34" charset="0"/>
                </a:endParaRPr>
              </a:p>
            </p:txBody>
          </p:sp>
          <p:cxnSp>
            <p:nvCxnSpPr>
              <p:cNvPr id="17" name="Straight Arrow Connector 16"/>
              <p:cNvCxnSpPr/>
              <p:nvPr/>
            </p:nvCxnSpPr>
            <p:spPr>
              <a:xfrm>
                <a:off x="8486976" y="1284246"/>
                <a:ext cx="0" cy="2743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989816" y="2321541"/>
                <a:ext cx="2194560" cy="457200"/>
              </a:xfrm>
              <a:prstGeom prst="rec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lnSpc>
                    <a:spcPts val="1700"/>
                  </a:lnSpc>
                </a:pPr>
                <a:r>
                  <a:rPr lang="en-US" sz="1600" dirty="0">
                    <a:solidFill>
                      <a:schemeClr val="tx1"/>
                    </a:solidFill>
                    <a:latin typeface="Verdana" pitchFamily="34" charset="0"/>
                    <a:ea typeface="Verdana" pitchFamily="34" charset="0"/>
                    <a:cs typeface="Verdana" pitchFamily="34" charset="0"/>
                  </a:rPr>
                  <a:t>Legacy system 1</a:t>
                </a:r>
                <a:endParaRPr lang="en-CA" sz="1600" dirty="0">
                  <a:solidFill>
                    <a:schemeClr val="tx1"/>
                  </a:solidFill>
                  <a:latin typeface="Verdana" pitchFamily="34" charset="0"/>
                  <a:ea typeface="Verdana" pitchFamily="34" charset="0"/>
                  <a:cs typeface="Verdana" pitchFamily="34" charset="0"/>
                </a:endParaRPr>
              </a:p>
            </p:txBody>
          </p:sp>
          <p:sp>
            <p:nvSpPr>
              <p:cNvPr id="20" name="Rectangle 19"/>
              <p:cNvSpPr/>
              <p:nvPr/>
            </p:nvSpPr>
            <p:spPr>
              <a:xfrm>
                <a:off x="8789576" y="2321541"/>
                <a:ext cx="2194560" cy="457200"/>
              </a:xfrm>
              <a:prstGeom prst="rec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lnSpc>
                    <a:spcPts val="1700"/>
                  </a:lnSpc>
                </a:pPr>
                <a:r>
                  <a:rPr lang="en-US" sz="1600" dirty="0">
                    <a:solidFill>
                      <a:schemeClr val="tx1"/>
                    </a:solidFill>
                    <a:latin typeface="Verdana" pitchFamily="34" charset="0"/>
                    <a:ea typeface="Verdana" pitchFamily="34" charset="0"/>
                    <a:cs typeface="Verdana" pitchFamily="34" charset="0"/>
                  </a:rPr>
                  <a:t>Legacy system 2</a:t>
                </a:r>
                <a:endParaRPr lang="en-CA" sz="1600" dirty="0">
                  <a:solidFill>
                    <a:schemeClr val="tx1"/>
                  </a:solidFill>
                  <a:latin typeface="Verdana" pitchFamily="34" charset="0"/>
                  <a:ea typeface="Verdana" pitchFamily="34" charset="0"/>
                  <a:cs typeface="Verdana" pitchFamily="34" charset="0"/>
                </a:endParaRPr>
              </a:p>
            </p:txBody>
          </p:sp>
          <p:cxnSp>
            <p:nvCxnSpPr>
              <p:cNvPr id="23" name="Straight Arrow Connector 22"/>
              <p:cNvCxnSpPr/>
              <p:nvPr/>
            </p:nvCxnSpPr>
            <p:spPr>
              <a:xfrm>
                <a:off x="7089948" y="2028367"/>
                <a:ext cx="0" cy="2743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9886856" y="2028367"/>
                <a:ext cx="0" cy="2743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5995447" y="3904909"/>
              <a:ext cx="5779046" cy="2665584"/>
              <a:chOff x="5995447" y="3904909"/>
              <a:chExt cx="5779046" cy="2665584"/>
            </a:xfrm>
          </p:grpSpPr>
          <p:sp>
            <p:nvSpPr>
              <p:cNvPr id="29" name="Rectangle 28"/>
              <p:cNvSpPr/>
              <p:nvPr/>
            </p:nvSpPr>
            <p:spPr bwMode="auto">
              <a:xfrm>
                <a:off x="5995447" y="3904909"/>
                <a:ext cx="5779046" cy="2665584"/>
              </a:xfrm>
              <a:prstGeom prst="rect">
                <a:avLst/>
              </a:prstGeom>
              <a:solidFill>
                <a:srgbClr val="F0F0F0"/>
              </a:solidFill>
              <a:ln w="12700" cap="flat" cmpd="sng" algn="ctr">
                <a:noFill/>
                <a:prstDash val="solid"/>
                <a:round/>
                <a:headEnd type="none" w="med" len="med"/>
                <a:tailEnd type="none" w="med" len="med"/>
              </a:ln>
              <a:effectLst/>
              <a:extLst/>
            </p:spPr>
            <p:txBody>
              <a:bodyPr vert="horz" wrap="none" lIns="137160" tIns="91440" rIns="91440" bIns="45720" numCol="1" rtlCol="0" anchor="t" anchorCtr="1" compatLnSpc="1">
                <a:prstTxWarp prst="textNoShape">
                  <a:avLst/>
                </a:prstTxWarp>
              </a:bodyPr>
              <a:lstStyle/>
              <a:p>
                <a:pPr marL="0" marR="0" indent="0" defTabSz="614363" rtl="0" eaLnBrk="1" fontAlgn="base" latinLnBrk="0" hangingPunct="1">
                  <a:lnSpc>
                    <a:spcPct val="100000"/>
                  </a:lnSpc>
                  <a:spcBef>
                    <a:spcPct val="0"/>
                  </a:spcBef>
                  <a:spcAft>
                    <a:spcPct val="0"/>
                  </a:spcAft>
                  <a:buClrTx/>
                  <a:buSzTx/>
                  <a:buFont typeface="Arial" panose="020B0604020202020204" pitchFamily="34" charset="0"/>
                  <a:buNone/>
                  <a:tabLst/>
                </a:pPr>
                <a:r>
                  <a:rPr lang="en-US" sz="1400" b="1" dirty="0">
                    <a:latin typeface="Verdana" pitchFamily="34" charset="0"/>
                    <a:ea typeface="Verdana" pitchFamily="34" charset="0"/>
                    <a:cs typeface="Verdana" pitchFamily="34" charset="0"/>
                  </a:rPr>
                  <a:t>B</a:t>
                </a:r>
                <a:r>
                  <a:rPr kumimoji="0" lang="en-US" sz="1400" b="1" i="0" u="none" strike="noStrike" cap="none" normalizeH="0" baseline="0" dirty="0">
                    <a:ln>
                      <a:noFill/>
                    </a:ln>
                    <a:solidFill>
                      <a:schemeClr val="tx1"/>
                    </a:solidFill>
                    <a:effectLst/>
                    <a:latin typeface="Verdana" pitchFamily="34" charset="0"/>
                    <a:ea typeface="Verdana" pitchFamily="34" charset="0"/>
                    <a:cs typeface="Verdana" pitchFamily="34" charset="0"/>
                  </a:rPr>
                  <a:t>ulkhead</a:t>
                </a:r>
              </a:p>
            </p:txBody>
          </p:sp>
          <p:sp>
            <p:nvSpPr>
              <p:cNvPr id="31" name="Rectangle 30"/>
              <p:cNvSpPr/>
              <p:nvPr/>
            </p:nvSpPr>
            <p:spPr>
              <a:xfrm>
                <a:off x="6387810" y="4367909"/>
                <a:ext cx="4994320" cy="457200"/>
              </a:xfrm>
              <a:prstGeom prst="rec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r>
                  <a:rPr lang="en-US" sz="1600" dirty="0">
                    <a:solidFill>
                      <a:schemeClr val="tx1"/>
                    </a:solidFill>
                    <a:latin typeface="Verdana" pitchFamily="34" charset="0"/>
                    <a:ea typeface="Verdana" pitchFamily="34" charset="0"/>
                    <a:cs typeface="Verdana" pitchFamily="34" charset="0"/>
                  </a:rPr>
                  <a:t>User action</a:t>
                </a:r>
                <a:endParaRPr lang="en-CA" sz="1600" dirty="0">
                  <a:solidFill>
                    <a:schemeClr val="tx1"/>
                  </a:solidFill>
                  <a:latin typeface="Verdana" pitchFamily="34" charset="0"/>
                  <a:ea typeface="Verdana" pitchFamily="34" charset="0"/>
                  <a:cs typeface="Verdana" pitchFamily="34" charset="0"/>
                </a:endParaRPr>
              </a:p>
            </p:txBody>
          </p:sp>
          <p:cxnSp>
            <p:nvCxnSpPr>
              <p:cNvPr id="33" name="Straight Arrow Connector 32"/>
              <p:cNvCxnSpPr/>
              <p:nvPr/>
            </p:nvCxnSpPr>
            <p:spPr>
              <a:xfrm>
                <a:off x="7480584" y="4825109"/>
                <a:ext cx="0" cy="2743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6387810" y="5862404"/>
                <a:ext cx="2194560" cy="457200"/>
              </a:xfrm>
              <a:prstGeom prst="rec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lnSpc>
                    <a:spcPts val="1700"/>
                  </a:lnSpc>
                </a:pPr>
                <a:r>
                  <a:rPr lang="en-US" sz="1600" dirty="0">
                    <a:solidFill>
                      <a:schemeClr val="tx1"/>
                    </a:solidFill>
                    <a:latin typeface="Verdana" pitchFamily="34" charset="0"/>
                    <a:ea typeface="Verdana" pitchFamily="34" charset="0"/>
                    <a:cs typeface="Verdana" pitchFamily="34" charset="0"/>
                  </a:rPr>
                  <a:t>Legacy system 1</a:t>
                </a:r>
                <a:endParaRPr lang="en-CA" sz="1600" dirty="0">
                  <a:solidFill>
                    <a:schemeClr val="tx1"/>
                  </a:solidFill>
                  <a:latin typeface="Verdana" pitchFamily="34" charset="0"/>
                  <a:ea typeface="Verdana" pitchFamily="34" charset="0"/>
                  <a:cs typeface="Verdana" pitchFamily="34" charset="0"/>
                </a:endParaRPr>
              </a:p>
            </p:txBody>
          </p:sp>
          <p:sp>
            <p:nvSpPr>
              <p:cNvPr id="35" name="Rectangle 34"/>
              <p:cNvSpPr/>
              <p:nvPr/>
            </p:nvSpPr>
            <p:spPr>
              <a:xfrm>
                <a:off x="9187570" y="5862404"/>
                <a:ext cx="2194560" cy="457200"/>
              </a:xfrm>
              <a:prstGeom prst="rec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lnSpc>
                    <a:spcPts val="1700"/>
                  </a:lnSpc>
                </a:pPr>
                <a:r>
                  <a:rPr lang="en-US" sz="1600" dirty="0">
                    <a:solidFill>
                      <a:schemeClr val="tx1"/>
                    </a:solidFill>
                    <a:latin typeface="Verdana" pitchFamily="34" charset="0"/>
                    <a:ea typeface="Verdana" pitchFamily="34" charset="0"/>
                    <a:cs typeface="Verdana" pitchFamily="34" charset="0"/>
                  </a:rPr>
                  <a:t>Legacy system 2</a:t>
                </a:r>
                <a:endParaRPr lang="en-CA" sz="1600" dirty="0">
                  <a:solidFill>
                    <a:schemeClr val="tx1"/>
                  </a:solidFill>
                  <a:latin typeface="Verdana" pitchFamily="34" charset="0"/>
                  <a:ea typeface="Verdana" pitchFamily="34" charset="0"/>
                  <a:cs typeface="Verdana" pitchFamily="34" charset="0"/>
                </a:endParaRPr>
              </a:p>
            </p:txBody>
          </p:sp>
          <p:cxnSp>
            <p:nvCxnSpPr>
              <p:cNvPr id="36" name="Straight Arrow Connector 35"/>
              <p:cNvCxnSpPr/>
              <p:nvPr/>
            </p:nvCxnSpPr>
            <p:spPr>
              <a:xfrm>
                <a:off x="7487942" y="5569230"/>
                <a:ext cx="0" cy="2743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10284850" y="5569230"/>
                <a:ext cx="0" cy="2743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6387810" y="5112153"/>
                <a:ext cx="2194560" cy="457200"/>
              </a:xfrm>
              <a:prstGeom prst="rec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lnSpc>
                    <a:spcPts val="1700"/>
                  </a:lnSpc>
                </a:pPr>
                <a:r>
                  <a:rPr lang="en-US" sz="1600" dirty="0">
                    <a:solidFill>
                      <a:schemeClr val="tx1"/>
                    </a:solidFill>
                    <a:latin typeface="Verdana" pitchFamily="34" charset="0"/>
                    <a:ea typeface="Verdana" pitchFamily="34" charset="0"/>
                    <a:cs typeface="Verdana" pitchFamily="34" charset="0"/>
                  </a:rPr>
                  <a:t>Connection pool 1</a:t>
                </a:r>
                <a:endParaRPr lang="en-CA" sz="1600" dirty="0">
                  <a:solidFill>
                    <a:schemeClr val="tx1"/>
                  </a:solidFill>
                  <a:latin typeface="Verdana" pitchFamily="34" charset="0"/>
                  <a:ea typeface="Verdana" pitchFamily="34" charset="0"/>
                  <a:cs typeface="Verdana" pitchFamily="34" charset="0"/>
                </a:endParaRPr>
              </a:p>
            </p:txBody>
          </p:sp>
          <p:cxnSp>
            <p:nvCxnSpPr>
              <p:cNvPr id="39" name="Straight Arrow Connector 38"/>
              <p:cNvCxnSpPr/>
              <p:nvPr/>
            </p:nvCxnSpPr>
            <p:spPr>
              <a:xfrm>
                <a:off x="10275423" y="4825109"/>
                <a:ext cx="0" cy="2743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9187570" y="5112153"/>
                <a:ext cx="2194560" cy="457200"/>
              </a:xfrm>
              <a:prstGeom prst="rec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lstStyle/>
              <a:p>
                <a:pPr algn="ctr">
                  <a:lnSpc>
                    <a:spcPts val="1700"/>
                  </a:lnSpc>
                </a:pPr>
                <a:r>
                  <a:rPr lang="en-US" sz="1600" dirty="0">
                    <a:solidFill>
                      <a:schemeClr val="tx1"/>
                    </a:solidFill>
                    <a:latin typeface="Verdana" pitchFamily="34" charset="0"/>
                    <a:ea typeface="Verdana" pitchFamily="34" charset="0"/>
                    <a:cs typeface="Verdana" pitchFamily="34" charset="0"/>
                  </a:rPr>
                  <a:t>Connection pool 2</a:t>
                </a:r>
                <a:endParaRPr lang="en-CA" sz="1600" dirty="0">
                  <a:solidFill>
                    <a:schemeClr val="tx1"/>
                  </a:solidFill>
                  <a:latin typeface="Verdana" pitchFamily="34" charset="0"/>
                  <a:ea typeface="Verdana" pitchFamily="34" charset="0"/>
                  <a:cs typeface="Verdana" pitchFamily="34" charset="0"/>
                </a:endParaRPr>
              </a:p>
            </p:txBody>
          </p:sp>
        </p:grpSp>
      </p:grpSp>
      <p:sp>
        <p:nvSpPr>
          <p:cNvPr id="28" name="TextBox 27"/>
          <p:cNvSpPr txBox="1"/>
          <p:nvPr/>
        </p:nvSpPr>
        <p:spPr>
          <a:xfrm>
            <a:off x="256032" y="5593321"/>
            <a:ext cx="3748011" cy="877163"/>
          </a:xfrm>
          <a:prstGeom prst="rect">
            <a:avLst/>
          </a:prstGeom>
          <a:noFill/>
          <a:ln>
            <a:solidFill>
              <a:schemeClr val="accent1"/>
            </a:solidFill>
          </a:ln>
        </p:spPr>
        <p:txBody>
          <a:bodyPr wrap="square" rtlCol="0">
            <a:spAutoFit/>
          </a:bodyPr>
          <a:lstStyle/>
          <a:p>
            <a:r>
              <a:rPr lang="en-US" dirty="0" smtClean="0"/>
              <a:t>Example:</a:t>
            </a:r>
          </a:p>
          <a:p>
            <a:pPr marL="285750" indent="-285750">
              <a:buFont typeface="Arial" panose="020B0604020202020204" pitchFamily="34" charset="0"/>
              <a:buChar char="•"/>
            </a:pPr>
            <a:r>
              <a:rPr lang="en-US" dirty="0" smtClean="0"/>
              <a:t>Netflix </a:t>
            </a:r>
            <a:r>
              <a:rPr lang="en-US" dirty="0" err="1" smtClean="0"/>
              <a:t>Hystrix</a:t>
            </a:r>
            <a:endParaRPr lang="en-US" dirty="0" smtClean="0"/>
          </a:p>
          <a:p>
            <a:pPr marL="285750" indent="-285750">
              <a:buFont typeface="Arial" panose="020B0604020202020204" pitchFamily="34" charset="0"/>
              <a:buChar char="•"/>
            </a:pPr>
            <a:r>
              <a:rPr lang="en-US" dirty="0" err="1" smtClean="0"/>
              <a:t>Istio</a:t>
            </a:r>
            <a:endParaRPr lang="en-US" dirty="0" smtClean="0"/>
          </a:p>
        </p:txBody>
      </p:sp>
    </p:spTree>
    <p:extLst>
      <p:ext uri="{BB962C8B-B14F-4D97-AF65-F5344CB8AC3E}">
        <p14:creationId xmlns:p14="http://schemas.microsoft.com/office/powerpoint/2010/main" val="363119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
            </a:r>
            <a:r>
              <a:rPr lang="en-US" dirty="0" smtClean="0"/>
              <a:t>ervices Mesh Implementations</a:t>
            </a:r>
            <a:endParaRPr lang="en-US" dirty="0"/>
          </a:p>
        </p:txBody>
      </p:sp>
      <p:sp>
        <p:nvSpPr>
          <p:cNvPr id="3" name="Text Placeholder 2"/>
          <p:cNvSpPr>
            <a:spLocks noGrp="1"/>
          </p:cNvSpPr>
          <p:nvPr>
            <p:ph type="body" idx="1"/>
          </p:nvPr>
        </p:nvSpPr>
        <p:spPr>
          <a:prstGeom prst="rect">
            <a:avLst/>
          </a:prstGeom>
        </p:spPr>
        <p:txBody>
          <a:bodyPr/>
          <a:lstStyle/>
          <a:p>
            <a:r>
              <a:rPr lang="en-US" dirty="0" smtClean="0"/>
              <a:t>Netflix OSS</a:t>
            </a:r>
          </a:p>
          <a:p>
            <a:r>
              <a:rPr lang="en-US" dirty="0" smtClean="0"/>
              <a:t>Istio</a:t>
            </a:r>
            <a:endParaRPr lang="en-US" dirty="0"/>
          </a:p>
        </p:txBody>
      </p:sp>
      <p:sp>
        <p:nvSpPr>
          <p:cNvPr id="5" name="Slide Number Placeholder 4"/>
          <p:cNvSpPr>
            <a:spLocks noGrp="1"/>
          </p:cNvSpPr>
          <p:nvPr>
            <p:ph type="sldNum" sz="quarter" idx="10"/>
          </p:nvPr>
        </p:nvSpPr>
        <p:spPr/>
        <p:txBody>
          <a:bodyPr/>
          <a:lstStyle/>
          <a:p>
            <a:pPr>
              <a:defRPr/>
            </a:pPr>
            <a:fld id="{2DAFEF3C-BFF5-4598-9D1B-1BD302EA2799}" type="slidenum">
              <a:rPr lang="en-US" smtClean="0"/>
              <a:pPr>
                <a:defRPr/>
              </a:pPr>
              <a:t>19</a:t>
            </a:fld>
            <a:endParaRPr lang="en-US" dirty="0"/>
          </a:p>
        </p:txBody>
      </p:sp>
      <p:sp>
        <p:nvSpPr>
          <p:cNvPr id="4" name="Footer Placeholder 3"/>
          <p:cNvSpPr>
            <a:spLocks noGrp="1"/>
          </p:cNvSpPr>
          <p:nvPr>
            <p:ph type="ftr" sz="quarter" idx="11"/>
          </p:nvPr>
        </p:nvSpPr>
        <p:spPr/>
        <p:txBody>
          <a:bodyPr>
            <a:normAutofit/>
          </a:bodyPr>
          <a:lstStyle/>
          <a:p>
            <a:pPr>
              <a:defRPr/>
            </a:pPr>
            <a:r>
              <a:rPr lang="en-US" smtClean="0"/>
              <a:t>© Copyright IBM Corporation 2017</a:t>
            </a:r>
            <a:endParaRPr lang="en-US" dirty="0"/>
          </a:p>
        </p:txBody>
      </p:sp>
    </p:spTree>
    <p:extLst>
      <p:ext uri="{BB962C8B-B14F-4D97-AF65-F5344CB8AC3E}">
        <p14:creationId xmlns:p14="http://schemas.microsoft.com/office/powerpoint/2010/main" val="34437041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3"/>
          <p:cNvSpPr>
            <a:spLocks noGrp="1" noChangeArrowheads="1"/>
          </p:cNvSpPr>
          <p:nvPr>
            <p:ph idx="1"/>
          </p:nvPr>
        </p:nvSpPr>
        <p:spPr>
          <a:prstGeom prst="rect">
            <a:avLst/>
          </a:prstGeom>
        </p:spPr>
        <p:txBody>
          <a:bodyPr/>
          <a:lstStyle/>
          <a:p>
            <a:r>
              <a:rPr lang="en-US" sz="2000" dirty="0" smtClean="0"/>
              <a:t>Why service mesh?</a:t>
            </a:r>
          </a:p>
          <a:p>
            <a:r>
              <a:rPr lang="en-US" sz="2000" dirty="0" smtClean="0"/>
              <a:t>Common functions of a service mesh</a:t>
            </a:r>
          </a:p>
          <a:p>
            <a:r>
              <a:rPr lang="en-US" dirty="0"/>
              <a:t>S</a:t>
            </a:r>
            <a:r>
              <a:rPr lang="en-US" sz="2000" dirty="0" smtClean="0"/>
              <a:t>ervices mesh </a:t>
            </a:r>
            <a:r>
              <a:rPr lang="en-US" dirty="0" smtClean="0"/>
              <a:t>implementations</a:t>
            </a:r>
            <a:endParaRPr lang="en-US" sz="1800" dirty="0" smtClean="0"/>
          </a:p>
          <a:p>
            <a:endParaRPr lang="en-GB" dirty="0" smtClean="0"/>
          </a:p>
        </p:txBody>
      </p:sp>
      <p:sp>
        <p:nvSpPr>
          <p:cNvPr id="2" name="Slide Number Placeholder 1"/>
          <p:cNvSpPr>
            <a:spLocks noGrp="1"/>
          </p:cNvSpPr>
          <p:nvPr>
            <p:ph type="sldNum" sz="quarter" idx="10"/>
          </p:nvPr>
        </p:nvSpPr>
        <p:spPr/>
        <p:txBody>
          <a:bodyPr/>
          <a:lstStyle/>
          <a:p>
            <a:pPr>
              <a:defRPr/>
            </a:pPr>
            <a:fld id="{11A68DD8-55F1-4DDB-A894-47428CF80362}" type="slidenum">
              <a:rPr lang="en-US" smtClean="0"/>
              <a:pPr>
                <a:defRPr/>
              </a:pPr>
              <a:t>2</a:t>
            </a:fld>
            <a:endParaRPr lang="en-US" dirty="0"/>
          </a:p>
        </p:txBody>
      </p:sp>
      <p:sp>
        <p:nvSpPr>
          <p:cNvPr id="3" name="Footer Placeholder 2"/>
          <p:cNvSpPr>
            <a:spLocks noGrp="1"/>
          </p:cNvSpPr>
          <p:nvPr>
            <p:ph type="ftr" sz="quarter" idx="11"/>
          </p:nvPr>
        </p:nvSpPr>
        <p:spPr/>
        <p:txBody>
          <a:bodyPr>
            <a:normAutofit/>
          </a:bodyPr>
          <a:lstStyle/>
          <a:p>
            <a:pPr>
              <a:defRPr/>
            </a:pPr>
            <a:r>
              <a:rPr lang="en-US" smtClean="0"/>
              <a:t>© Copyright IBM Corporation 2017</a:t>
            </a:r>
            <a:endParaRPr lang="en-US" dirty="0"/>
          </a:p>
        </p:txBody>
      </p:sp>
      <p:sp>
        <p:nvSpPr>
          <p:cNvPr id="11267" name="Rectangle 2"/>
          <p:cNvSpPr>
            <a:spLocks noGrp="1" noChangeArrowheads="1"/>
          </p:cNvSpPr>
          <p:nvPr>
            <p:ph type="title"/>
          </p:nvPr>
        </p:nvSpPr>
        <p:spPr/>
        <p:txBody>
          <a:bodyPr/>
          <a:lstStyle/>
          <a:p>
            <a:r>
              <a:rPr lang="en-GB" dirty="0" smtClean="0"/>
              <a:t>Agenda</a:t>
            </a:r>
          </a:p>
        </p:txBody>
      </p:sp>
    </p:spTree>
    <p:custDataLst>
      <p:tags r:id="rId1"/>
    </p:custDataLst>
    <p:extLst>
      <p:ext uri="{BB962C8B-B14F-4D97-AF65-F5344CB8AC3E}">
        <p14:creationId xmlns:p14="http://schemas.microsoft.com/office/powerpoint/2010/main" val="37457969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11A68DD8-55F1-4DDB-A894-47428CF80362}" type="slidenum">
              <a:rPr lang="en-US" smtClean="0"/>
              <a:pPr>
                <a:defRPr/>
              </a:pPr>
              <a:t>20</a:t>
            </a:fld>
            <a:endParaRPr lang="en-US" dirty="0"/>
          </a:p>
        </p:txBody>
      </p:sp>
      <p:pic>
        <p:nvPicPr>
          <p:cNvPr id="5" name="Picture 4" descr="@Netfl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9109" y="1293179"/>
            <a:ext cx="3156985" cy="3156985"/>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normAutofit/>
          </a:bodyPr>
          <a:lstStyle/>
          <a:p>
            <a:pPr>
              <a:defRPr/>
            </a:pPr>
            <a:r>
              <a:rPr lang="en-US" smtClean="0"/>
              <a:t>© Copyright IBM Corporation 2017</a:t>
            </a:r>
            <a:endParaRPr lang="en-US" dirty="0"/>
          </a:p>
        </p:txBody>
      </p:sp>
    </p:spTree>
    <p:extLst>
      <p:ext uri="{BB962C8B-B14F-4D97-AF65-F5344CB8AC3E}">
        <p14:creationId xmlns:p14="http://schemas.microsoft.com/office/powerpoint/2010/main" val="4537975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prstGeom prst="rect">
            <a:avLst/>
          </a:prstGeom>
        </p:spPr>
        <p:txBody>
          <a:bodyPr>
            <a:normAutofit/>
          </a:bodyPr>
          <a:lstStyle/>
          <a:p>
            <a:r>
              <a:rPr lang="en-US" sz="2000" b="1" dirty="0" smtClean="0">
                <a:ea typeface="Helvetica Neue" charset="0"/>
                <a:cs typeface="Helvetica Neue" charset="0"/>
              </a:rPr>
              <a:t>Netflix </a:t>
            </a:r>
            <a:r>
              <a:rPr lang="en-US" sz="2000" b="1" dirty="0">
                <a:ea typeface="Helvetica Neue" charset="0"/>
                <a:cs typeface="Helvetica Neue" charset="0"/>
              </a:rPr>
              <a:t>OSS</a:t>
            </a:r>
            <a:r>
              <a:rPr lang="en-US" sz="2000" dirty="0">
                <a:ea typeface="Helvetica Neue" charset="0"/>
                <a:cs typeface="Helvetica Neue" charset="0"/>
              </a:rPr>
              <a:t> </a:t>
            </a:r>
            <a:r>
              <a:rPr lang="mr-IN" sz="2000" dirty="0" smtClean="0">
                <a:ea typeface="Helvetica Neue" charset="0"/>
                <a:cs typeface="Helvetica Neue" charset="0"/>
              </a:rPr>
              <a:t>–</a:t>
            </a:r>
            <a:r>
              <a:rPr lang="en-US" sz="2000" dirty="0" smtClean="0">
                <a:ea typeface="Helvetica Neue" charset="0"/>
                <a:cs typeface="Helvetica Neue" charset="0"/>
              </a:rPr>
              <a:t> </a:t>
            </a:r>
            <a:r>
              <a:rPr lang="en-US" sz="2000" i="1" dirty="0" smtClean="0">
                <a:ea typeface="Helvetica Neue" charset="0"/>
                <a:cs typeface="Helvetica Neue" charset="0"/>
              </a:rPr>
              <a:t>A </a:t>
            </a:r>
            <a:r>
              <a:rPr lang="en-US" sz="2000" i="1" dirty="0">
                <a:ea typeface="Helvetica Neue" charset="0"/>
                <a:cs typeface="Helvetica Neue" charset="0"/>
              </a:rPr>
              <a:t>software-based control plane that is portable across clouds, can be run the same locally on a laptop or in any number of public Cloud providers.  </a:t>
            </a:r>
            <a:endParaRPr lang="en-US" sz="2000" i="1" dirty="0" smtClean="0">
              <a:ea typeface="Helvetica Neue" charset="0"/>
              <a:cs typeface="Helvetica Neue" charset="0"/>
            </a:endParaRPr>
          </a:p>
          <a:p>
            <a:endParaRPr lang="en-US" sz="2000" i="1" dirty="0" smtClean="0">
              <a:ea typeface="Helvetica Neue" charset="0"/>
              <a:cs typeface="Helvetica Neue" charset="0"/>
            </a:endParaRPr>
          </a:p>
          <a:p>
            <a:r>
              <a:rPr lang="en-US" sz="2000" dirty="0">
                <a:ea typeface="Helvetica Neue" charset="0"/>
                <a:cs typeface="Helvetica Neue" charset="0"/>
              </a:rPr>
              <a:t>Netflix </a:t>
            </a:r>
            <a:r>
              <a:rPr lang="en-US" dirty="0" smtClean="0">
                <a:ea typeface="Helvetica Neue" charset="0"/>
                <a:cs typeface="Helvetica Neue" charset="0"/>
              </a:rPr>
              <a:t>is</a:t>
            </a:r>
            <a:r>
              <a:rPr lang="en-US" sz="2000" dirty="0" smtClean="0">
                <a:ea typeface="Helvetica Neue" charset="0"/>
                <a:cs typeface="Helvetica Neue" charset="0"/>
              </a:rPr>
              <a:t> </a:t>
            </a:r>
            <a:r>
              <a:rPr lang="en-US" sz="2000" dirty="0">
                <a:ea typeface="Helvetica Neue" charset="0"/>
                <a:cs typeface="Helvetica Neue" charset="0"/>
              </a:rPr>
              <a:t>the “poster </a:t>
            </a:r>
            <a:r>
              <a:rPr lang="en-US" sz="2000" dirty="0" smtClean="0">
                <a:ea typeface="Helvetica Neue" charset="0"/>
                <a:cs typeface="Helvetica Neue" charset="0"/>
              </a:rPr>
              <a:t>child” </a:t>
            </a:r>
            <a:r>
              <a:rPr lang="en-US" sz="2000" dirty="0">
                <a:ea typeface="Helvetica Neue" charset="0"/>
                <a:cs typeface="Helvetica Neue" charset="0"/>
              </a:rPr>
              <a:t>of </a:t>
            </a:r>
            <a:r>
              <a:rPr lang="en-US" sz="2000" dirty="0" err="1">
                <a:ea typeface="Helvetica Neue" charset="0"/>
                <a:cs typeface="Helvetica Neue" charset="0"/>
              </a:rPr>
              <a:t>microservices</a:t>
            </a:r>
            <a:endParaRPr lang="en-US" sz="2000" dirty="0">
              <a:ea typeface="Helvetica Neue" charset="0"/>
              <a:cs typeface="Helvetica Neue" charset="0"/>
            </a:endParaRPr>
          </a:p>
          <a:p>
            <a:pPr lvl="1"/>
            <a:r>
              <a:rPr lang="en-US" sz="2000" dirty="0">
                <a:ea typeface="Helvetica Neue" charset="0"/>
                <a:cs typeface="Helvetica Neue" charset="0"/>
              </a:rPr>
              <a:t>Netflix OSS is open source of many of the tools and methods they have used to build and improve their </a:t>
            </a:r>
            <a:r>
              <a:rPr lang="en-US" sz="2000" dirty="0" smtClean="0">
                <a:ea typeface="Helvetica Neue" charset="0"/>
                <a:cs typeface="Helvetica Neue" charset="0"/>
              </a:rPr>
              <a:t>site</a:t>
            </a:r>
          </a:p>
          <a:p>
            <a:pPr lvl="1"/>
            <a:r>
              <a:rPr lang="en-US" sz="2000" dirty="0" smtClean="0">
                <a:ea typeface="Helvetica Neue" charset="0"/>
                <a:cs typeface="Helvetica Neue" charset="0"/>
              </a:rPr>
              <a:t>Over </a:t>
            </a:r>
            <a:r>
              <a:rPr lang="en-US" sz="2000" dirty="0">
                <a:ea typeface="Helvetica Neue" charset="0"/>
                <a:cs typeface="Helvetica Neue" charset="0"/>
              </a:rPr>
              <a:t>33 root-level projects (and more actively maintained</a:t>
            </a:r>
            <a:r>
              <a:rPr lang="en-US" sz="2000" dirty="0" smtClean="0">
                <a:ea typeface="Helvetica Neue" charset="0"/>
                <a:cs typeface="Helvetica Neue" charset="0"/>
              </a:rPr>
              <a:t>)</a:t>
            </a:r>
          </a:p>
          <a:p>
            <a:pPr lvl="1"/>
            <a:r>
              <a:rPr lang="en-US" sz="2000" dirty="0" smtClean="0">
                <a:ea typeface="Helvetica Neue" charset="0"/>
                <a:cs typeface="Helvetica Neue" charset="0"/>
              </a:rPr>
              <a:t>Most are Java libraries </a:t>
            </a:r>
            <a:r>
              <a:rPr lang="mr-IN" sz="2000" dirty="0" smtClean="0">
                <a:ea typeface="Helvetica Neue" charset="0"/>
                <a:cs typeface="Helvetica Neue" charset="0"/>
              </a:rPr>
              <a:t>–</a:t>
            </a:r>
            <a:r>
              <a:rPr lang="en-US" sz="2000" dirty="0" smtClean="0">
                <a:ea typeface="Helvetica Neue" charset="0"/>
                <a:cs typeface="Helvetica Neue" charset="0"/>
              </a:rPr>
              <a:t> Class structure could restrict you to only running your code in their framework</a:t>
            </a:r>
            <a:endParaRPr lang="en-US" dirty="0">
              <a:ea typeface="Helvetica Neue" charset="0"/>
              <a:cs typeface="Helvetica Neue" charset="0"/>
            </a:endParaRPr>
          </a:p>
          <a:p>
            <a:r>
              <a:rPr lang="en-US" sz="2000" dirty="0">
                <a:ea typeface="Helvetica Neue" charset="0"/>
                <a:cs typeface="Helvetica Neue" charset="0"/>
              </a:rPr>
              <a:t>Netflix OSS components available via </a:t>
            </a:r>
            <a:r>
              <a:rPr lang="en-US" sz="2000" dirty="0">
                <a:ea typeface="Helvetica Neue" charset="0"/>
                <a:cs typeface="Helvetica Neue" charset="0"/>
                <a:hlinkClick r:id="rId3"/>
              </a:rPr>
              <a:t>https://</a:t>
            </a:r>
            <a:r>
              <a:rPr lang="en-US" sz="2000" dirty="0" smtClean="0">
                <a:ea typeface="Helvetica Neue" charset="0"/>
                <a:cs typeface="Helvetica Neue" charset="0"/>
                <a:hlinkClick r:id="rId3"/>
              </a:rPr>
              <a:t>netflix.github.io</a:t>
            </a:r>
            <a:endParaRPr lang="en-US" sz="2000" dirty="0">
              <a:ea typeface="Helvetica Neue" charset="0"/>
              <a:cs typeface="Helvetica Neue" charset="0"/>
            </a:endParaRPr>
          </a:p>
          <a:p>
            <a:endParaRPr lang="en-US" sz="2000" dirty="0" smtClean="0">
              <a:ea typeface="Helvetica Neue" charset="0"/>
              <a:cs typeface="Helvetica Neue" charset="0"/>
            </a:endParaRPr>
          </a:p>
        </p:txBody>
      </p:sp>
      <p:sp>
        <p:nvSpPr>
          <p:cNvPr id="5" name="Slide Number Placeholder 4"/>
          <p:cNvSpPr>
            <a:spLocks noGrp="1"/>
          </p:cNvSpPr>
          <p:nvPr>
            <p:ph type="sldNum" sz="quarter" idx="10"/>
          </p:nvPr>
        </p:nvSpPr>
        <p:spPr/>
        <p:txBody>
          <a:bodyPr/>
          <a:lstStyle/>
          <a:p>
            <a:pPr>
              <a:defRPr/>
            </a:pPr>
            <a:fld id="{11A68DD8-55F1-4DDB-A894-47428CF80362}" type="slidenum">
              <a:rPr lang="en-US" smtClean="0"/>
              <a:pPr>
                <a:defRPr/>
              </a:pPr>
              <a:t>21</a:t>
            </a:fld>
            <a:endParaRPr lang="en-US" dirty="0"/>
          </a:p>
        </p:txBody>
      </p:sp>
      <p:sp>
        <p:nvSpPr>
          <p:cNvPr id="2" name="Title 1"/>
          <p:cNvSpPr>
            <a:spLocks noGrp="1"/>
          </p:cNvSpPr>
          <p:nvPr>
            <p:ph type="title"/>
          </p:nvPr>
        </p:nvSpPr>
        <p:spPr/>
        <p:txBody>
          <a:bodyPr>
            <a:noAutofit/>
          </a:bodyPr>
          <a:lstStyle/>
          <a:p>
            <a:r>
              <a:rPr lang="en-US" dirty="0" smtClean="0">
                <a:latin typeface="Arial" panose="020B0604020202020204" pitchFamily="34" charset="0"/>
                <a:ea typeface="Helvetica Neue" charset="0"/>
                <a:cs typeface="Arial" panose="020B0604020202020204" pitchFamily="34" charset="0"/>
              </a:rPr>
              <a:t>What is </a:t>
            </a:r>
            <a:r>
              <a:rPr lang="en-US" dirty="0">
                <a:latin typeface="Arial" panose="020B0604020202020204" pitchFamily="34" charset="0"/>
                <a:ea typeface="Helvetica Neue" charset="0"/>
                <a:cs typeface="Arial" panose="020B0604020202020204" pitchFamily="34" charset="0"/>
              </a:rPr>
              <a:t>Netflix </a:t>
            </a:r>
            <a:r>
              <a:rPr lang="en-US" dirty="0" smtClean="0">
                <a:latin typeface="Arial" panose="020B0604020202020204" pitchFamily="34" charset="0"/>
                <a:ea typeface="Helvetica Neue" charset="0"/>
                <a:cs typeface="Arial" panose="020B0604020202020204" pitchFamily="34" charset="0"/>
              </a:rPr>
              <a:t>OSS?</a:t>
            </a:r>
            <a:endParaRPr lang="en-US" dirty="0">
              <a:latin typeface="Arial" panose="020B0604020202020204" pitchFamily="34" charset="0"/>
              <a:ea typeface="Helvetica Neue" charset="0"/>
              <a:cs typeface="Arial" panose="020B0604020202020204" pitchFamily="34" charset="0"/>
            </a:endParaRPr>
          </a:p>
        </p:txBody>
      </p:sp>
      <p:sp>
        <p:nvSpPr>
          <p:cNvPr id="4" name="Footer Placeholder 3"/>
          <p:cNvSpPr>
            <a:spLocks noGrp="1"/>
          </p:cNvSpPr>
          <p:nvPr>
            <p:ph type="ftr" sz="quarter" idx="11"/>
          </p:nvPr>
        </p:nvSpPr>
        <p:spPr/>
        <p:txBody>
          <a:bodyPr>
            <a:normAutofit/>
          </a:bodyPr>
          <a:lstStyle/>
          <a:p>
            <a:pPr>
              <a:defRPr/>
            </a:pPr>
            <a:r>
              <a:rPr lang="en-US" smtClean="0"/>
              <a:t>© Copyright IBM Corporation 2017</a:t>
            </a:r>
            <a:endParaRPr lang="en-US" dirty="0"/>
          </a:p>
        </p:txBody>
      </p:sp>
    </p:spTree>
    <p:extLst>
      <p:ext uri="{BB962C8B-B14F-4D97-AF65-F5344CB8AC3E}">
        <p14:creationId xmlns:p14="http://schemas.microsoft.com/office/powerpoint/2010/main" val="16221032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prstGeom prst="rect">
            <a:avLst/>
          </a:prstGeom>
        </p:spPr>
        <p:txBody>
          <a:bodyPr/>
          <a:lstStyle/>
          <a:p>
            <a:r>
              <a:rPr lang="en-US" sz="2000" dirty="0" smtClean="0">
                <a:latin typeface="Arial" panose="020B0604020202020204" pitchFamily="34" charset="0"/>
                <a:ea typeface="Helvetica Neue" charset="0"/>
                <a:cs typeface="Arial" panose="020B0604020202020204" pitchFamily="34" charset="0"/>
              </a:rPr>
              <a:t>Service Registry / Discovery / Proxy – Eureka, Ribbon, </a:t>
            </a:r>
            <a:r>
              <a:rPr lang="en-US" sz="2000" dirty="0" err="1" smtClean="0">
                <a:latin typeface="Arial" panose="020B0604020202020204" pitchFamily="34" charset="0"/>
                <a:ea typeface="Helvetica Neue" charset="0"/>
                <a:cs typeface="Arial" panose="020B0604020202020204" pitchFamily="34" charset="0"/>
              </a:rPr>
              <a:t>Zuul</a:t>
            </a:r>
            <a:endParaRPr lang="en-US" sz="2000" dirty="0" smtClean="0">
              <a:latin typeface="Arial" panose="020B0604020202020204" pitchFamily="34" charset="0"/>
              <a:ea typeface="Helvetica Neue" charset="0"/>
              <a:cs typeface="Arial" panose="020B0604020202020204" pitchFamily="34" charset="0"/>
            </a:endParaRPr>
          </a:p>
          <a:p>
            <a:pPr lvl="1"/>
            <a:r>
              <a:rPr lang="en-US" dirty="0" smtClean="0">
                <a:ea typeface="Helvetica Neue" charset="0"/>
              </a:rPr>
              <a:t>Client-side discovery – logic built into application libraries</a:t>
            </a:r>
          </a:p>
          <a:p>
            <a:pPr lvl="1"/>
            <a:r>
              <a:rPr lang="en-US" sz="1800" dirty="0" smtClean="0">
                <a:latin typeface="Arial" panose="020B0604020202020204" pitchFamily="34" charset="0"/>
                <a:ea typeface="Helvetica Neue" charset="0"/>
                <a:cs typeface="Arial" panose="020B0604020202020204" pitchFamily="34" charset="0"/>
              </a:rPr>
              <a:t>Many </a:t>
            </a:r>
            <a:r>
              <a:rPr lang="en-US" sz="1800" dirty="0">
                <a:latin typeface="Arial" panose="020B0604020202020204" pitchFamily="34" charset="0"/>
                <a:ea typeface="Helvetica Neue" charset="0"/>
                <a:cs typeface="Arial" panose="020B0604020202020204" pitchFamily="34" charset="0"/>
              </a:rPr>
              <a:t>applications automatically integrate with Eureka (or are enabled to through the use of </a:t>
            </a:r>
            <a:r>
              <a:rPr lang="en-US" sz="1800" dirty="0">
                <a:latin typeface="Arial" panose="020B0604020202020204" pitchFamily="34" charset="0"/>
                <a:ea typeface="Helvetica Neue" charset="0"/>
                <a:cs typeface="Arial" panose="020B0604020202020204" pitchFamily="34" charset="0"/>
                <a:hlinkClick r:id="rId3"/>
              </a:rPr>
              <a:t>Spring Cloud</a:t>
            </a:r>
            <a:r>
              <a:rPr lang="en-US" sz="1800" dirty="0">
                <a:latin typeface="Arial" panose="020B0604020202020204" pitchFamily="34" charset="0"/>
                <a:ea typeface="Helvetica Neue" charset="0"/>
                <a:cs typeface="Arial" panose="020B0604020202020204" pitchFamily="34" charset="0"/>
              </a:rPr>
              <a:t> enhancements</a:t>
            </a:r>
            <a:r>
              <a:rPr lang="en-US" sz="1800" dirty="0" smtClean="0">
                <a:latin typeface="Arial" panose="020B0604020202020204" pitchFamily="34" charset="0"/>
                <a:ea typeface="Helvetica Neue" charset="0"/>
                <a:cs typeface="Arial" panose="020B0604020202020204" pitchFamily="34" charset="0"/>
              </a:rPr>
              <a:t>)</a:t>
            </a:r>
          </a:p>
          <a:p>
            <a:r>
              <a:rPr lang="en-US" sz="2000" dirty="0" smtClean="0">
                <a:ea typeface="Helvetica Neue" charset="0"/>
              </a:rPr>
              <a:t>Failure Testing – Chaos Monkey, Simian Army</a:t>
            </a:r>
          </a:p>
          <a:p>
            <a:pPr lvl="1"/>
            <a:r>
              <a:rPr lang="en-US" dirty="0">
                <a:ea typeface="Helvetica Neue" charset="0"/>
                <a:cs typeface="Helvetica Neue" charset="0"/>
              </a:rPr>
              <a:t>Chaos Monkey was the first project</a:t>
            </a:r>
          </a:p>
          <a:p>
            <a:pPr lvl="1"/>
            <a:r>
              <a:rPr lang="en-US" dirty="0">
                <a:ea typeface="Helvetica Neue" charset="0"/>
                <a:cs typeface="Helvetica Neue" charset="0"/>
              </a:rPr>
              <a:t>Simian Army includes Chaos Monkey and an “army” of other monkeys  </a:t>
            </a:r>
          </a:p>
          <a:p>
            <a:pPr lvl="2"/>
            <a:r>
              <a:rPr lang="en-US" dirty="0">
                <a:ea typeface="Helvetica Neue" charset="0"/>
                <a:cs typeface="Helvetica Neue" charset="0"/>
              </a:rPr>
              <a:t>Latency Monkey, Conformity Monkey, Doctor Monkey, Janitor Monkey, Security Monkey, and more</a:t>
            </a:r>
          </a:p>
          <a:p>
            <a:pPr lvl="1"/>
            <a:r>
              <a:rPr lang="en-US" dirty="0">
                <a:ea typeface="Helvetica Neue" charset="0"/>
                <a:cs typeface="Helvetica Neue" charset="0"/>
              </a:rPr>
              <a:t>Programmatically control what parts of their infrastructure are unstable, unavailable, and unreliable</a:t>
            </a:r>
          </a:p>
          <a:p>
            <a:pPr lvl="2"/>
            <a:r>
              <a:rPr lang="en-US" dirty="0">
                <a:ea typeface="Helvetica Neue" charset="0"/>
                <a:cs typeface="Helvetica Neue" charset="0"/>
              </a:rPr>
              <a:t>See how this impacts overall system health.   </a:t>
            </a:r>
          </a:p>
          <a:p>
            <a:pPr lvl="1"/>
            <a:r>
              <a:rPr lang="en-US" dirty="0">
                <a:ea typeface="Helvetica Neue" charset="0"/>
                <a:cs typeface="Helvetica Neue" charset="0"/>
              </a:rPr>
              <a:t>Original Chaos Monkey was built to the AWS APIs</a:t>
            </a:r>
          </a:p>
          <a:p>
            <a:pPr lvl="2"/>
            <a:r>
              <a:rPr lang="en-US" dirty="0">
                <a:ea typeface="Helvetica Neue" charset="0"/>
                <a:cs typeface="Helvetica Neue" charset="0"/>
              </a:rPr>
              <a:t>Other parts of the Simian Army not written to specific provider APIs</a:t>
            </a:r>
          </a:p>
          <a:p>
            <a:pPr lvl="2"/>
            <a:endParaRPr lang="en-US" sz="1600" dirty="0" smtClean="0">
              <a:ea typeface="Helvetica Neue" charset="0"/>
            </a:endParaRPr>
          </a:p>
          <a:p>
            <a:endParaRPr lang="en-US" sz="2000" dirty="0">
              <a:latin typeface="Arial" panose="020B0604020202020204" pitchFamily="34" charset="0"/>
              <a:ea typeface="Helvetica Neue" charset="0"/>
              <a:cs typeface="Arial" panose="020B0604020202020204" pitchFamily="34" charset="0"/>
            </a:endParaRPr>
          </a:p>
        </p:txBody>
      </p:sp>
      <p:sp>
        <p:nvSpPr>
          <p:cNvPr id="5" name="Slide Number Placeholder 4"/>
          <p:cNvSpPr>
            <a:spLocks noGrp="1"/>
          </p:cNvSpPr>
          <p:nvPr>
            <p:ph type="sldNum" sz="quarter" idx="10"/>
          </p:nvPr>
        </p:nvSpPr>
        <p:spPr/>
        <p:txBody>
          <a:bodyPr/>
          <a:lstStyle/>
          <a:p>
            <a:pPr>
              <a:defRPr/>
            </a:pPr>
            <a:fld id="{11A68DD8-55F1-4DDB-A894-47428CF80362}" type="slidenum">
              <a:rPr lang="en-US" smtClean="0"/>
              <a:pPr>
                <a:defRPr/>
              </a:pPr>
              <a:t>22</a:t>
            </a:fld>
            <a:endParaRPr lang="en-US" dirty="0"/>
          </a:p>
        </p:txBody>
      </p:sp>
      <p:sp>
        <p:nvSpPr>
          <p:cNvPr id="2" name="Title 1"/>
          <p:cNvSpPr>
            <a:spLocks noGrp="1"/>
          </p:cNvSpPr>
          <p:nvPr>
            <p:ph type="title"/>
          </p:nvPr>
        </p:nvSpPr>
        <p:spPr/>
        <p:txBody>
          <a:bodyPr>
            <a:normAutofit/>
          </a:bodyPr>
          <a:lstStyle/>
          <a:p>
            <a:r>
              <a:rPr lang="en-US" b="1" dirty="0" smtClean="0">
                <a:latin typeface="+mn-lt"/>
                <a:ea typeface="Helvetica Neue" charset="0"/>
                <a:cs typeface="Helvetica Neue" charset="0"/>
              </a:rPr>
              <a:t>Major Netflix OSS </a:t>
            </a:r>
            <a:r>
              <a:rPr lang="en-US" dirty="0" smtClean="0">
                <a:latin typeface="+mn-lt"/>
                <a:ea typeface="Helvetica Neue" charset="0"/>
                <a:cs typeface="Helvetica Neue" charset="0"/>
              </a:rPr>
              <a:t>Projects</a:t>
            </a:r>
            <a:endParaRPr lang="en-US" b="1" dirty="0">
              <a:latin typeface="+mn-lt"/>
              <a:ea typeface="Helvetica Neue" charset="0"/>
              <a:cs typeface="Helvetica Neue" charset="0"/>
            </a:endParaRPr>
          </a:p>
        </p:txBody>
      </p:sp>
      <p:sp>
        <p:nvSpPr>
          <p:cNvPr id="4" name="Footer Placeholder 3"/>
          <p:cNvSpPr>
            <a:spLocks noGrp="1"/>
          </p:cNvSpPr>
          <p:nvPr>
            <p:ph type="ftr" sz="quarter" idx="11"/>
          </p:nvPr>
        </p:nvSpPr>
        <p:spPr/>
        <p:txBody>
          <a:bodyPr>
            <a:normAutofit/>
          </a:bodyPr>
          <a:lstStyle/>
          <a:p>
            <a:pPr>
              <a:defRPr/>
            </a:pPr>
            <a:r>
              <a:rPr lang="en-US" smtClean="0"/>
              <a:t>© Copyright IBM Corporation 2017</a:t>
            </a:r>
            <a:endParaRPr lang="en-US" dirty="0"/>
          </a:p>
        </p:txBody>
      </p:sp>
    </p:spTree>
    <p:extLst>
      <p:ext uri="{BB962C8B-B14F-4D97-AF65-F5344CB8AC3E}">
        <p14:creationId xmlns:p14="http://schemas.microsoft.com/office/powerpoint/2010/main" val="15269087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prstGeom prst="rect">
            <a:avLst/>
          </a:prstGeom>
        </p:spPr>
        <p:txBody>
          <a:bodyPr/>
          <a:lstStyle/>
          <a:p>
            <a:r>
              <a:rPr lang="en-US" sz="2000" dirty="0" smtClean="0">
                <a:ea typeface="Helvetica Neue" charset="0"/>
                <a:cs typeface="Helvetica Neue" charset="0"/>
              </a:rPr>
              <a:t>Java-based implementation of the Circuit Breaker pattern</a:t>
            </a:r>
          </a:p>
          <a:p>
            <a:r>
              <a:rPr lang="en-US" sz="2000" dirty="0" smtClean="0"/>
              <a:t>Provides </a:t>
            </a:r>
            <a:r>
              <a:rPr lang="en-US" sz="2000" dirty="0"/>
              <a:t>reliability beyond </a:t>
            </a:r>
            <a:r>
              <a:rPr lang="en-US" sz="2000" dirty="0" smtClean="0"/>
              <a:t>individual </a:t>
            </a:r>
            <a:r>
              <a:rPr lang="en-US" sz="2000" dirty="0"/>
              <a:t>service </a:t>
            </a:r>
            <a:r>
              <a:rPr lang="en-US" sz="2000" dirty="0" smtClean="0"/>
              <a:t>calls &amp; visibility into hot-spots / bottlenecks</a:t>
            </a:r>
          </a:p>
          <a:p>
            <a:r>
              <a:rPr lang="en-US" sz="2000" dirty="0" smtClean="0"/>
              <a:t>Isolates </a:t>
            </a:r>
            <a:r>
              <a:rPr lang="en-US" sz="2000" dirty="0"/>
              <a:t>latency and </a:t>
            </a:r>
            <a:r>
              <a:rPr lang="en-US" sz="2000" dirty="0" smtClean="0"/>
              <a:t>increases fault </a:t>
            </a:r>
            <a:r>
              <a:rPr lang="en-US" sz="2000" dirty="0"/>
              <a:t>tolerance at </a:t>
            </a:r>
            <a:r>
              <a:rPr lang="en-US" sz="2000" dirty="0" smtClean="0"/>
              <a:t>runtime</a:t>
            </a:r>
            <a:endParaRPr lang="en-US" sz="2000" i="1" dirty="0">
              <a:solidFill>
                <a:srgbClr val="FF0000"/>
              </a:solidFill>
              <a:ea typeface="Helvetica Neue" charset="0"/>
              <a:cs typeface="Helvetica Neue" charset="0"/>
            </a:endParaRPr>
          </a:p>
          <a:p>
            <a:r>
              <a:rPr lang="en-US" sz="2000" dirty="0" smtClean="0">
                <a:ea typeface="Helvetica Neue" charset="0"/>
                <a:cs typeface="Helvetica Neue" charset="0"/>
              </a:rPr>
              <a:t>Turbine aggregates clustered services into a single stream for visibility through </a:t>
            </a:r>
            <a:r>
              <a:rPr lang="en-US" sz="2000" dirty="0" err="1" smtClean="0">
                <a:ea typeface="Helvetica Neue" charset="0"/>
                <a:cs typeface="Helvetica Neue" charset="0"/>
              </a:rPr>
              <a:t>Hystrix</a:t>
            </a:r>
            <a:r>
              <a:rPr lang="en-US" sz="2000" dirty="0" smtClean="0">
                <a:ea typeface="Helvetica Neue" charset="0"/>
                <a:cs typeface="Helvetica Neue" charset="0"/>
              </a:rPr>
              <a:t> Dashboards</a:t>
            </a:r>
          </a:p>
          <a:p>
            <a:pPr lvl="1"/>
            <a:endParaRPr lang="en-US" sz="2000" dirty="0" smtClean="0">
              <a:ea typeface="Helvetica Neue" charset="0"/>
              <a:cs typeface="Helvetica Neue" charset="0"/>
            </a:endParaRPr>
          </a:p>
          <a:p>
            <a:pPr lvl="1"/>
            <a:endParaRPr lang="en-US" sz="2000" i="1" dirty="0">
              <a:solidFill>
                <a:srgbClr val="FF0000"/>
              </a:solidFill>
              <a:ea typeface="Helvetica Neue" charset="0"/>
              <a:cs typeface="Helvetica Neue" charset="0"/>
            </a:endParaRPr>
          </a:p>
          <a:p>
            <a:pPr lvl="1"/>
            <a:endParaRPr lang="en-US" dirty="0">
              <a:latin typeface="Helvetica Neue" charset="0"/>
              <a:ea typeface="Helvetica Neue" charset="0"/>
              <a:cs typeface="Helvetica Neue" charset="0"/>
            </a:endParaRPr>
          </a:p>
        </p:txBody>
      </p:sp>
      <p:sp>
        <p:nvSpPr>
          <p:cNvPr id="5" name="Slide Number Placeholder 4"/>
          <p:cNvSpPr>
            <a:spLocks noGrp="1"/>
          </p:cNvSpPr>
          <p:nvPr>
            <p:ph type="sldNum" sz="quarter" idx="10"/>
          </p:nvPr>
        </p:nvSpPr>
        <p:spPr/>
        <p:txBody>
          <a:bodyPr/>
          <a:lstStyle/>
          <a:p>
            <a:pPr>
              <a:defRPr/>
            </a:pPr>
            <a:fld id="{11A68DD8-55F1-4DDB-A894-47428CF80362}" type="slidenum">
              <a:rPr lang="en-US" smtClean="0"/>
              <a:pPr>
                <a:defRPr/>
              </a:pPr>
              <a:t>23</a:t>
            </a:fld>
            <a:endParaRPr lang="en-US" dirty="0"/>
          </a:p>
        </p:txBody>
      </p:sp>
      <p:sp>
        <p:nvSpPr>
          <p:cNvPr id="2" name="Title 1"/>
          <p:cNvSpPr>
            <a:spLocks noGrp="1"/>
          </p:cNvSpPr>
          <p:nvPr>
            <p:ph type="title"/>
          </p:nvPr>
        </p:nvSpPr>
        <p:spPr/>
        <p:txBody>
          <a:bodyPr>
            <a:normAutofit/>
          </a:bodyPr>
          <a:lstStyle/>
          <a:p>
            <a:r>
              <a:rPr lang="en-US" b="1" dirty="0" smtClean="0">
                <a:latin typeface="+mn-lt"/>
                <a:ea typeface="Helvetica Neue" charset="0"/>
                <a:cs typeface="Helvetica Neue" charset="0"/>
              </a:rPr>
              <a:t>Netflix OSS Circuit Breaker – </a:t>
            </a:r>
            <a:r>
              <a:rPr lang="en-US" b="1" dirty="0" err="1" smtClean="0">
                <a:latin typeface="+mn-lt"/>
                <a:ea typeface="Helvetica Neue" charset="0"/>
                <a:cs typeface="Helvetica Neue" charset="0"/>
              </a:rPr>
              <a:t>Hystrix</a:t>
            </a:r>
            <a:r>
              <a:rPr lang="en-US" b="1" dirty="0" smtClean="0">
                <a:latin typeface="+mn-lt"/>
                <a:ea typeface="Helvetica Neue" charset="0"/>
                <a:cs typeface="Helvetica Neue" charset="0"/>
              </a:rPr>
              <a:t>, Turbine, </a:t>
            </a:r>
            <a:r>
              <a:rPr lang="en-US" b="1" dirty="0" err="1" smtClean="0">
                <a:latin typeface="+mn-lt"/>
                <a:ea typeface="Helvetica Neue" charset="0"/>
                <a:cs typeface="Helvetica Neue" charset="0"/>
              </a:rPr>
              <a:t>Hystrix</a:t>
            </a:r>
            <a:r>
              <a:rPr lang="en-US" b="1" dirty="0" smtClean="0">
                <a:latin typeface="+mn-lt"/>
                <a:ea typeface="Helvetica Neue" charset="0"/>
                <a:cs typeface="Helvetica Neue" charset="0"/>
              </a:rPr>
              <a:t> Dashboard</a:t>
            </a:r>
            <a:endParaRPr lang="en-US" b="1" dirty="0">
              <a:latin typeface="+mn-lt"/>
              <a:ea typeface="Helvetica Neue" charset="0"/>
              <a:cs typeface="Helvetica Neue" charset="0"/>
            </a:endParaRPr>
          </a:p>
        </p:txBody>
      </p:sp>
      <p:pic>
        <p:nvPicPr>
          <p:cNvPr id="1026" name="Picture 2" descr="http://3.bp.blogspot.com/-G3GEbDvPLQ4/UMZgjAlTTUI/AAAAAAAAAes/sbF4HUqfIL4/s1600/dashboard-direct-vs-turbine-64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34" y="2770230"/>
            <a:ext cx="6096000" cy="3619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3.bp.blogspot.com/-SC4iuKO8l4o/UMOTss3b4TI/AAAAAAAAAdY/w2-_vX0Vqwg/s1600/dashboard-annoted-circuit-64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6565" y="2929422"/>
            <a:ext cx="5062852" cy="325130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8726007" y="6270170"/>
            <a:ext cx="2930610" cy="353943"/>
          </a:xfrm>
          <a:prstGeom prst="rect">
            <a:avLst/>
          </a:prstGeom>
          <a:noFill/>
        </p:spPr>
        <p:txBody>
          <a:bodyPr wrap="none" rtlCol="0">
            <a:spAutoFit/>
          </a:bodyPr>
          <a:lstStyle/>
          <a:p>
            <a:r>
              <a:rPr lang="en-US" dirty="0" smtClean="0"/>
              <a:t>Source: techblog.netflix.com</a:t>
            </a:r>
            <a:endParaRPr lang="en-US" dirty="0"/>
          </a:p>
        </p:txBody>
      </p:sp>
      <p:sp>
        <p:nvSpPr>
          <p:cNvPr id="4" name="Footer Placeholder 3"/>
          <p:cNvSpPr>
            <a:spLocks noGrp="1"/>
          </p:cNvSpPr>
          <p:nvPr>
            <p:ph type="ftr" sz="quarter" idx="11"/>
          </p:nvPr>
        </p:nvSpPr>
        <p:spPr/>
        <p:txBody>
          <a:bodyPr>
            <a:normAutofit/>
          </a:bodyPr>
          <a:lstStyle/>
          <a:p>
            <a:pPr>
              <a:defRPr/>
            </a:pPr>
            <a:r>
              <a:rPr lang="en-US" smtClean="0"/>
              <a:t>© Copyright IBM Corporation 2017</a:t>
            </a:r>
            <a:endParaRPr lang="en-US" dirty="0"/>
          </a:p>
        </p:txBody>
      </p:sp>
    </p:spTree>
    <p:extLst>
      <p:ext uri="{BB962C8B-B14F-4D97-AF65-F5344CB8AC3E}">
        <p14:creationId xmlns:p14="http://schemas.microsoft.com/office/powerpoint/2010/main" val="20876309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A6CADBCB-90C9-40AA-B762-FAACEAF55A59}" type="slidenum">
              <a:rPr lang="en-US" smtClean="0"/>
              <a:pPr>
                <a:defRPr/>
              </a:pPr>
              <a:t>24</a:t>
            </a:fld>
            <a:endParaRPr lang="en-US" dirty="0"/>
          </a:p>
        </p:txBody>
      </p:sp>
      <p:sp>
        <p:nvSpPr>
          <p:cNvPr id="3" name="Footer Placeholder 2"/>
          <p:cNvSpPr>
            <a:spLocks noGrp="1"/>
          </p:cNvSpPr>
          <p:nvPr>
            <p:ph type="ftr" sz="quarter" idx="11"/>
          </p:nvPr>
        </p:nvSpPr>
        <p:spPr/>
        <p:txBody>
          <a:bodyPr>
            <a:normAutofit/>
          </a:bodyPr>
          <a:lstStyle/>
          <a:p>
            <a:pPr>
              <a:defRPr/>
            </a:pPr>
            <a:r>
              <a:rPr lang="en-US" smtClean="0"/>
              <a:t>© Copyright IBM Corporation 2017</a:t>
            </a:r>
            <a:endParaRPr lang="en-US" dirty="0"/>
          </a:p>
        </p:txBody>
      </p:sp>
      <p:pic>
        <p:nvPicPr>
          <p:cNvPr id="4" name="pasted-image.png" descr="pasted-image.png"/>
          <p:cNvPicPr>
            <a:picLocks noChangeAspect="1"/>
          </p:cNvPicPr>
          <p:nvPr/>
        </p:nvPicPr>
        <p:blipFill>
          <a:blip r:embed="rId3">
            <a:extLst/>
          </a:blip>
          <a:stretch>
            <a:fillRect/>
          </a:stretch>
        </p:blipFill>
        <p:spPr>
          <a:xfrm>
            <a:off x="514004" y="588225"/>
            <a:ext cx="11222183" cy="5934010"/>
          </a:xfrm>
          <a:prstGeom prst="rect">
            <a:avLst/>
          </a:prstGeom>
          <a:ln w="12700">
            <a:miter lim="400000"/>
          </a:ln>
        </p:spPr>
      </p:pic>
      <p:sp>
        <p:nvSpPr>
          <p:cNvPr id="6" name="TextBox 5"/>
          <p:cNvSpPr txBox="1"/>
          <p:nvPr/>
        </p:nvSpPr>
        <p:spPr>
          <a:xfrm>
            <a:off x="4801656" y="5106838"/>
            <a:ext cx="2646878" cy="646331"/>
          </a:xfrm>
          <a:prstGeom prst="rect">
            <a:avLst/>
          </a:prstGeom>
          <a:noFill/>
        </p:spPr>
        <p:txBody>
          <a:bodyPr wrap="none" rtlCol="0">
            <a:spAutoFit/>
          </a:bodyPr>
          <a:lstStyle/>
          <a:p>
            <a:r>
              <a:rPr lang="en-US" sz="3600" dirty="0" smtClean="0">
                <a:solidFill>
                  <a:schemeClr val="bg1"/>
                </a:solidFill>
              </a:rPr>
              <a:t>http://</a:t>
            </a:r>
            <a:r>
              <a:rPr lang="en-US" sz="3600" dirty="0" err="1" smtClean="0">
                <a:solidFill>
                  <a:schemeClr val="bg1"/>
                </a:solidFill>
              </a:rPr>
              <a:t>istio.io</a:t>
            </a:r>
            <a:endParaRPr lang="en-US" sz="3600" dirty="0">
              <a:solidFill>
                <a:schemeClr val="bg1"/>
              </a:solidFill>
            </a:endParaRPr>
          </a:p>
        </p:txBody>
      </p:sp>
    </p:spTree>
    <p:extLst>
      <p:ext uri="{BB962C8B-B14F-4D97-AF65-F5344CB8AC3E}">
        <p14:creationId xmlns:p14="http://schemas.microsoft.com/office/powerpoint/2010/main" val="9113255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Evolving Service Mesh</a:t>
            </a:r>
            <a:endParaRPr lang="en-US" dirty="0"/>
          </a:p>
        </p:txBody>
      </p:sp>
      <p:sp>
        <p:nvSpPr>
          <p:cNvPr id="3" name="Slide Number Placeholder 2"/>
          <p:cNvSpPr>
            <a:spLocks noGrp="1"/>
          </p:cNvSpPr>
          <p:nvPr>
            <p:ph type="sldNum" sz="quarter" idx="10"/>
          </p:nvPr>
        </p:nvSpPr>
        <p:spPr>
          <a:prstGeom prst="rect">
            <a:avLst/>
          </a:prstGeom>
        </p:spPr>
        <p:txBody>
          <a:bodyPr/>
          <a:lstStyle/>
          <a:p>
            <a:pPr>
              <a:defRPr/>
            </a:pPr>
            <a:fld id="{47E2A2FB-4124-E847-BF26-5C45CEC0529D}" type="slidenum">
              <a:rPr lang="en-US" smtClean="0">
                <a:solidFill>
                  <a:srgbClr val="000000">
                    <a:tint val="75000"/>
                  </a:srgbClr>
                </a:solidFill>
              </a:rPr>
              <a:pPr>
                <a:defRPr/>
              </a:pPr>
              <a:t>25</a:t>
            </a:fld>
            <a:endParaRPr lang="en-US" dirty="0">
              <a:solidFill>
                <a:srgbClr val="000000">
                  <a:tint val="75000"/>
                </a:srgbClr>
              </a:solidFill>
            </a:endParaRPr>
          </a:p>
        </p:txBody>
      </p:sp>
      <p:pic>
        <p:nvPicPr>
          <p:cNvPr id="4" name="image12.tif"/>
          <p:cNvPicPr>
            <a:picLocks noChangeAspect="1"/>
          </p:cNvPicPr>
          <p:nvPr/>
        </p:nvPicPr>
        <p:blipFill>
          <a:blip r:embed="rId3">
            <a:extLst/>
          </a:blip>
          <a:stretch>
            <a:fillRect/>
          </a:stretch>
        </p:blipFill>
        <p:spPr>
          <a:xfrm>
            <a:off x="7687797" y="4876521"/>
            <a:ext cx="1380897" cy="1381257"/>
          </a:xfrm>
          <a:prstGeom prst="rect">
            <a:avLst/>
          </a:prstGeom>
          <a:ln w="12700">
            <a:miter lim="400000"/>
          </a:ln>
        </p:spPr>
      </p:pic>
      <p:grpSp>
        <p:nvGrpSpPr>
          <p:cNvPr id="8" name="Group 7"/>
          <p:cNvGrpSpPr/>
          <p:nvPr/>
        </p:nvGrpSpPr>
        <p:grpSpPr>
          <a:xfrm>
            <a:off x="5943553" y="2491551"/>
            <a:ext cx="2333307" cy="1234726"/>
            <a:chOff x="3995140" y="2407105"/>
            <a:chExt cx="2333915" cy="1234726"/>
          </a:xfrm>
        </p:grpSpPr>
        <p:sp>
          <p:nvSpPr>
            <p:cNvPr id="5" name="Shape 832"/>
            <p:cNvSpPr txBox="1">
              <a:spLocks/>
            </p:cNvSpPr>
            <p:nvPr/>
          </p:nvSpPr>
          <p:spPr>
            <a:xfrm>
              <a:off x="3995140" y="3026148"/>
              <a:ext cx="2333915" cy="615683"/>
            </a:xfrm>
            <a:prstGeom prst="rect">
              <a:avLst/>
            </a:prstGeom>
          </p:spPr>
          <p:txBody>
            <a:bodyPr/>
            <a:lstStyle>
              <a:lvl1pPr marL="0" indent="0" algn="l" defTabSz="914400" rtl="0" eaLnBrk="1" latinLnBrk="0" hangingPunct="1">
                <a:lnSpc>
                  <a:spcPct val="90000"/>
                </a:lnSpc>
                <a:spcBef>
                  <a:spcPts val="4500"/>
                </a:spcBef>
                <a:buSzTx/>
                <a:buFont typeface="Arial"/>
                <a:buNone/>
                <a:defRPr sz="3400" i="1" kern="1200" baseline="0">
                  <a:solidFill>
                    <a:srgbClr val="531B93"/>
                  </a:solidFill>
                  <a:latin typeface="+mn-lt"/>
                  <a:ea typeface="+mn-ea"/>
                  <a:cs typeface="+mn-cs"/>
                  <a:sym typeface="Helvetica"/>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400" dirty="0" smtClean="0"/>
                <a:t>Content-based routing and failure injection for polyglot </a:t>
              </a:r>
              <a:r>
                <a:rPr lang="en-US" sz="1400" dirty="0" err="1" smtClean="0"/>
                <a:t>microservices</a:t>
              </a:r>
              <a:endParaRPr lang="en-US" sz="1400" dirty="0"/>
            </a:p>
          </p:txBody>
        </p:sp>
        <p:pic>
          <p:nvPicPr>
            <p:cNvPr id="6" name="image37.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4074743" y="2461599"/>
              <a:ext cx="2115542" cy="520396"/>
            </a:xfrm>
            <a:prstGeom prst="rect">
              <a:avLst/>
            </a:prstGeom>
            <a:ln w="12700">
              <a:miter lim="400000"/>
            </a:ln>
          </p:spPr>
        </p:pic>
        <p:pic>
          <p:nvPicPr>
            <p:cNvPr id="7" name="image46.tif"/>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09708" y="2407105"/>
              <a:ext cx="380577" cy="177526"/>
            </a:xfrm>
            <a:prstGeom prst="rect">
              <a:avLst/>
            </a:prstGeom>
            <a:ln w="12700">
              <a:miter lim="400000"/>
            </a:ln>
          </p:spPr>
        </p:pic>
      </p:grpSp>
      <p:grpSp>
        <p:nvGrpSpPr>
          <p:cNvPr id="11" name="Group 10"/>
          <p:cNvGrpSpPr/>
          <p:nvPr/>
        </p:nvGrpSpPr>
        <p:grpSpPr>
          <a:xfrm>
            <a:off x="8848935" y="2491551"/>
            <a:ext cx="1839742" cy="1290766"/>
            <a:chOff x="7793973" y="2324288"/>
            <a:chExt cx="1840221" cy="1290766"/>
          </a:xfrm>
        </p:grpSpPr>
        <p:pic>
          <p:nvPicPr>
            <p:cNvPr id="9" name="image38.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793973" y="2324288"/>
              <a:ext cx="1840221" cy="808583"/>
            </a:xfrm>
            <a:prstGeom prst="rect">
              <a:avLst/>
            </a:prstGeom>
            <a:ln w="12700">
              <a:miter lim="400000"/>
            </a:ln>
          </p:spPr>
        </p:pic>
        <p:sp>
          <p:nvSpPr>
            <p:cNvPr id="10" name="Shape 847"/>
            <p:cNvSpPr/>
            <p:nvPr/>
          </p:nvSpPr>
          <p:spPr>
            <a:xfrm>
              <a:off x="7793973" y="3132871"/>
              <a:ext cx="1840221" cy="482183"/>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spAutoFit/>
            </a:bodyPr>
            <a:lstStyle>
              <a:lvl1pPr>
                <a:spcBef>
                  <a:spcPts val="4500"/>
                </a:spcBef>
                <a:defRPr sz="3400" i="1">
                  <a:solidFill>
                    <a:srgbClr val="531B93"/>
                  </a:solidFill>
                </a:defRPr>
              </a:lvl1pPr>
            </a:lstStyle>
            <a:p>
              <a:r>
                <a:rPr sz="1400" dirty="0"/>
                <a:t>High performance service proxy</a:t>
              </a:r>
            </a:p>
          </p:txBody>
        </p:sp>
      </p:grpSp>
      <p:sp>
        <p:nvSpPr>
          <p:cNvPr id="12" name="Rounded Rectangle 11"/>
          <p:cNvSpPr/>
          <p:nvPr/>
        </p:nvSpPr>
        <p:spPr>
          <a:xfrm>
            <a:off x="5249361" y="909957"/>
            <a:ext cx="6238921" cy="3157980"/>
          </a:xfrm>
          <a:prstGeom prst="roundRect">
            <a:avLst/>
          </a:prstGeom>
          <a:noFill/>
          <a:ln>
            <a:solidFill>
              <a:schemeClr val="tx1"/>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2400" dirty="0">
                <a:solidFill>
                  <a:srgbClr val="5498D5">
                    <a:lumMod val="50000"/>
                  </a:srgbClr>
                </a:solidFill>
              </a:rPr>
              <a:t>Istio</a:t>
            </a:r>
          </a:p>
        </p:txBody>
      </p:sp>
      <p:pic>
        <p:nvPicPr>
          <p:cNvPr id="13" name="image46.tif"/>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21154" y="2968229"/>
            <a:ext cx="1021956" cy="476831"/>
          </a:xfrm>
          <a:prstGeom prst="rect">
            <a:avLst/>
          </a:prstGeom>
          <a:ln w="12700">
            <a:miter lim="400000"/>
          </a:ln>
        </p:spPr>
      </p:pic>
      <p:pic>
        <p:nvPicPr>
          <p:cNvPr id="14" name="image47.tif"/>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2056729" y="3625278"/>
            <a:ext cx="1350806" cy="592286"/>
          </a:xfrm>
          <a:prstGeom prst="rect">
            <a:avLst/>
          </a:prstGeom>
          <a:ln w="12700">
            <a:miter lim="400000"/>
          </a:ln>
        </p:spPr>
      </p:pic>
      <p:pic>
        <p:nvPicPr>
          <p:cNvPr id="15" name="Picture 14"/>
          <p:cNvPicPr>
            <a:picLocks noChangeAspect="1"/>
          </p:cNvPicPr>
          <p:nvPr/>
        </p:nvPicPr>
        <p:blipFill>
          <a:blip r:embed="rId8"/>
          <a:stretch>
            <a:fillRect/>
          </a:stretch>
        </p:blipFill>
        <p:spPr>
          <a:xfrm>
            <a:off x="2221155" y="4541676"/>
            <a:ext cx="847034" cy="594762"/>
          </a:xfrm>
          <a:prstGeom prst="rect">
            <a:avLst/>
          </a:prstGeom>
        </p:spPr>
      </p:pic>
      <p:sp>
        <p:nvSpPr>
          <p:cNvPr id="16" name="Rectangle 15"/>
          <p:cNvSpPr/>
          <p:nvPr/>
        </p:nvSpPr>
        <p:spPr>
          <a:xfrm>
            <a:off x="6088130" y="1640638"/>
            <a:ext cx="2044154" cy="245097"/>
          </a:xfrm>
          <a:prstGeom prst="rect">
            <a:avLst/>
          </a:prstGeom>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000000"/>
                </a:solidFill>
              </a:rPr>
              <a:t>Rate limiting</a:t>
            </a:r>
          </a:p>
        </p:txBody>
      </p:sp>
      <p:sp>
        <p:nvSpPr>
          <p:cNvPr id="17" name="Rectangle 16"/>
          <p:cNvSpPr/>
          <p:nvPr/>
        </p:nvSpPr>
        <p:spPr>
          <a:xfrm>
            <a:off x="6088130" y="1985576"/>
            <a:ext cx="2044154" cy="245097"/>
          </a:xfrm>
          <a:prstGeom prst="rect">
            <a:avLst/>
          </a:prstGeom>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a:solidFill>
                  <a:srgbClr val="000000"/>
                </a:solidFill>
              </a:rPr>
              <a:t>Request Tracing</a:t>
            </a:r>
            <a:endParaRPr lang="en-US" sz="1100" dirty="0">
              <a:solidFill>
                <a:srgbClr val="000000"/>
              </a:solidFill>
            </a:endParaRPr>
          </a:p>
        </p:txBody>
      </p:sp>
      <p:sp>
        <p:nvSpPr>
          <p:cNvPr id="18" name="Rectangle 17"/>
          <p:cNvSpPr/>
          <p:nvPr/>
        </p:nvSpPr>
        <p:spPr>
          <a:xfrm>
            <a:off x="8639505" y="1614101"/>
            <a:ext cx="2152353" cy="245097"/>
          </a:xfrm>
          <a:prstGeom prst="rect">
            <a:avLst/>
          </a:prstGeom>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000000"/>
                </a:solidFill>
              </a:rPr>
              <a:t>Secure Communication</a:t>
            </a:r>
          </a:p>
        </p:txBody>
      </p:sp>
      <p:sp>
        <p:nvSpPr>
          <p:cNvPr id="19" name="Rectangle 18"/>
          <p:cNvSpPr/>
          <p:nvPr/>
        </p:nvSpPr>
        <p:spPr>
          <a:xfrm>
            <a:off x="8639504" y="1975066"/>
            <a:ext cx="2148149" cy="245097"/>
          </a:xfrm>
          <a:prstGeom prst="rect">
            <a:avLst/>
          </a:prstGeom>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rgbClr val="000000"/>
                </a:solidFill>
              </a:rPr>
              <a:t>Circuit Breakers</a:t>
            </a:r>
          </a:p>
        </p:txBody>
      </p:sp>
      <p:sp>
        <p:nvSpPr>
          <p:cNvPr id="21" name="Down Arrow 20"/>
          <p:cNvSpPr/>
          <p:nvPr/>
        </p:nvSpPr>
        <p:spPr>
          <a:xfrm>
            <a:off x="7977710" y="4083415"/>
            <a:ext cx="782220" cy="793105"/>
          </a:xfrm>
          <a:prstGeom prst="downArrow">
            <a:avLst>
              <a:gd name="adj1" fmla="val 54217"/>
              <a:gd name="adj2" fmla="val 50000"/>
            </a:avLst>
          </a:prstGeom>
          <a:solidFill>
            <a:schemeClr val="accent1"/>
          </a:solidFill>
          <a:ln>
            <a:no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000000"/>
              </a:solidFill>
            </a:endParaRPr>
          </a:p>
        </p:txBody>
      </p:sp>
      <p:pic>
        <p:nvPicPr>
          <p:cNvPr id="23" name="Picture 23"/>
          <p:cNvPicPr>
            <a:picLocks noChangeAspect="1"/>
          </p:cNvPicPr>
          <p:nvPr/>
        </p:nvPicPr>
        <p:blipFill>
          <a:blip r:embed="rId9" cstate="print">
            <a:extLst>
              <a:ext uri="{28A0092B-C50C-407E-A947-70E740481C1C}">
                <a14:useLocalDpi xmlns:a14="http://schemas.microsoft.com/office/drawing/2010/main"/>
              </a:ext>
            </a:extLst>
          </a:blip>
          <a:srcRect/>
          <a:stretch>
            <a:fillRect/>
          </a:stretch>
        </p:blipFill>
        <p:spPr bwMode="auto">
          <a:xfrm>
            <a:off x="9064451" y="5662506"/>
            <a:ext cx="713779" cy="636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ctangle 23"/>
          <p:cNvSpPr/>
          <p:nvPr/>
        </p:nvSpPr>
        <p:spPr>
          <a:xfrm>
            <a:off x="3893834" y="5397871"/>
            <a:ext cx="2227915" cy="338554"/>
          </a:xfrm>
          <a:prstGeom prst="rect">
            <a:avLst/>
          </a:prstGeom>
        </p:spPr>
        <p:txBody>
          <a:bodyPr wrap="none">
            <a:spAutoFit/>
          </a:bodyPr>
          <a:lstStyle/>
          <a:p>
            <a:r>
              <a:rPr lang="en-US" sz="1600" dirty="0">
                <a:solidFill>
                  <a:srgbClr val="000000"/>
                </a:solidFill>
              </a:rPr>
              <a:t>https://</a:t>
            </a:r>
            <a:r>
              <a:rPr lang="en-US" sz="1600" dirty="0" err="1">
                <a:solidFill>
                  <a:srgbClr val="000000"/>
                </a:solidFill>
              </a:rPr>
              <a:t>github.com</a:t>
            </a:r>
            <a:r>
              <a:rPr lang="en-US" sz="1600" dirty="0">
                <a:solidFill>
                  <a:srgbClr val="000000"/>
                </a:solidFill>
              </a:rPr>
              <a:t>/</a:t>
            </a:r>
            <a:r>
              <a:rPr lang="en-US" sz="1600" dirty="0" err="1">
                <a:solidFill>
                  <a:srgbClr val="000000"/>
                </a:solidFill>
              </a:rPr>
              <a:t>istio</a:t>
            </a:r>
            <a:endParaRPr lang="en-US" sz="1600" dirty="0">
              <a:solidFill>
                <a:srgbClr val="000000"/>
              </a:solidFill>
            </a:endParaRPr>
          </a:p>
        </p:txBody>
      </p:sp>
      <p:sp>
        <p:nvSpPr>
          <p:cNvPr id="25" name="TextBox 24"/>
          <p:cNvSpPr txBox="1"/>
          <p:nvPr/>
        </p:nvSpPr>
        <p:spPr>
          <a:xfrm>
            <a:off x="1550303" y="2516743"/>
            <a:ext cx="2186448" cy="349165"/>
          </a:xfrm>
          <a:prstGeom prst="rect">
            <a:avLst/>
          </a:prstGeom>
        </p:spPr>
        <p:txBody>
          <a:bodyPr vert="horz" wrap="none" lIns="91440" tIns="45720" rIns="91440" bIns="45720" rtlCol="0" anchor="t" anchorCtr="0">
            <a:noAutofit/>
          </a:bodyPr>
          <a:lstStyle/>
          <a:p>
            <a:pPr algn="ctr">
              <a:lnSpc>
                <a:spcPct val="90000"/>
              </a:lnSpc>
              <a:spcBef>
                <a:spcPts val="1000"/>
              </a:spcBef>
            </a:pPr>
            <a:r>
              <a:rPr lang="en-US" sz="2500">
                <a:solidFill>
                  <a:srgbClr val="000000"/>
                </a:solidFill>
              </a:rPr>
              <a:t>Community</a:t>
            </a:r>
            <a:endParaRPr lang="en-US" sz="2500" dirty="0">
              <a:solidFill>
                <a:srgbClr val="000000"/>
              </a:solidFill>
            </a:endParaRPr>
          </a:p>
        </p:txBody>
      </p:sp>
      <p:pic>
        <p:nvPicPr>
          <p:cNvPr id="26" name="Picture 25"/>
          <p:cNvPicPr>
            <a:picLocks noChangeAspect="1"/>
          </p:cNvPicPr>
          <p:nvPr/>
        </p:nvPicPr>
        <p:blipFill>
          <a:blip r:embed="rId10"/>
          <a:stretch>
            <a:fillRect/>
          </a:stretch>
        </p:blipFill>
        <p:spPr>
          <a:xfrm>
            <a:off x="7678065" y="1151883"/>
            <a:ext cx="343143" cy="343232"/>
          </a:xfrm>
          <a:prstGeom prst="rect">
            <a:avLst/>
          </a:prstGeom>
        </p:spPr>
      </p:pic>
      <p:sp>
        <p:nvSpPr>
          <p:cNvPr id="20" name="TextBox 19"/>
          <p:cNvSpPr txBox="1"/>
          <p:nvPr/>
        </p:nvSpPr>
        <p:spPr>
          <a:xfrm>
            <a:off x="331608" y="2976282"/>
            <a:ext cx="914162" cy="914400"/>
          </a:xfrm>
          <a:prstGeom prst="rect">
            <a:avLst/>
          </a:prstGeom>
        </p:spPr>
        <p:txBody>
          <a:bodyPr vert="horz" wrap="none" lIns="91440" tIns="45720" rIns="91440" bIns="45720" rtlCol="0" anchor="t" anchorCtr="0">
            <a:noAutofit/>
          </a:bodyPr>
          <a:lstStyle/>
          <a:p>
            <a:pPr>
              <a:lnSpc>
                <a:spcPct val="90000"/>
              </a:lnSpc>
              <a:spcBef>
                <a:spcPts val="1000"/>
              </a:spcBef>
            </a:pPr>
            <a:endParaRPr lang="en-US" sz="2500" dirty="0">
              <a:solidFill>
                <a:srgbClr val="000000"/>
              </a:solidFill>
            </a:endParaRPr>
          </a:p>
        </p:txBody>
      </p:sp>
      <p:sp>
        <p:nvSpPr>
          <p:cNvPr id="22" name="Footer Placeholder 21"/>
          <p:cNvSpPr>
            <a:spLocks noGrp="1"/>
          </p:cNvSpPr>
          <p:nvPr>
            <p:ph type="ftr" sz="quarter" idx="11"/>
          </p:nvPr>
        </p:nvSpPr>
        <p:spPr/>
        <p:txBody>
          <a:bodyPr>
            <a:normAutofit/>
          </a:bodyPr>
          <a:lstStyle/>
          <a:p>
            <a:pPr>
              <a:defRPr/>
            </a:pPr>
            <a:r>
              <a:rPr lang="en-US" smtClean="0"/>
              <a:t>© Copyright IBM Corporation 2017</a:t>
            </a:r>
            <a:endParaRPr lang="en-US" dirty="0"/>
          </a:p>
        </p:txBody>
      </p:sp>
    </p:spTree>
    <p:extLst>
      <p:ext uri="{BB962C8B-B14F-4D97-AF65-F5344CB8AC3E}">
        <p14:creationId xmlns:p14="http://schemas.microsoft.com/office/powerpoint/2010/main" val="1154550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 name="Intelligent Routing and Load Balancing"/>
          <p:cNvSpPr txBox="1">
            <a:spLocks noGrp="1"/>
          </p:cNvSpPr>
          <p:nvPr>
            <p:ph type="title"/>
          </p:nvPr>
        </p:nvSpPr>
        <p:spPr>
          <a:prstGeom prst="rect">
            <a:avLst/>
          </a:prstGeom>
        </p:spPr>
        <p:txBody>
          <a:bodyPr/>
          <a:lstStyle>
            <a:lvl1pPr defTabSz="868679">
              <a:defRPr sz="2250"/>
            </a:lvl1pPr>
          </a:lstStyle>
          <a:p>
            <a:r>
              <a:t>Intelligent Routing and Load Balancing</a:t>
            </a:r>
          </a:p>
        </p:txBody>
      </p:sp>
      <p:sp>
        <p:nvSpPr>
          <p:cNvPr id="3" name="Slide Number Placeholder 2"/>
          <p:cNvSpPr>
            <a:spLocks noGrp="1"/>
          </p:cNvSpPr>
          <p:nvPr>
            <p:ph type="sldNum" sz="quarter" idx="10"/>
          </p:nvPr>
        </p:nvSpPr>
        <p:spPr/>
        <p:txBody>
          <a:bodyPr/>
          <a:lstStyle/>
          <a:p>
            <a:fld id="{FA6464B3-936F-E844-AE7E-6FB0465168D9}" type="slidenum">
              <a:rPr lang="en-US" smtClean="0"/>
              <a:pPr/>
              <a:t>26</a:t>
            </a:fld>
            <a:endParaRPr lang="en-US"/>
          </a:p>
        </p:txBody>
      </p:sp>
      <p:sp>
        <p:nvSpPr>
          <p:cNvPr id="721" name="Control traffic between services with dynamic route configuration, conduct A/B tests, release canaries, and gradually upgrade versions using red/black deployments."/>
          <p:cNvSpPr txBox="1"/>
          <p:nvPr/>
        </p:nvSpPr>
        <p:spPr>
          <a:xfrm>
            <a:off x="4969672" y="501283"/>
            <a:ext cx="6901128" cy="2390380"/>
          </a:xfrm>
          <a:prstGeom prst="rect">
            <a:avLst/>
          </a:prstGeom>
          <a:ln w="12700">
            <a:miter lim="400000"/>
          </a:ln>
          <a:extLst>
            <a:ext uri="{C572A759-6A51-4108-AA02-DFA0A04FC94B}">
              <ma14:wrappingTextBoxFlag xmlns:ma14="http://schemas.microsoft.com/office/mac/drawingml/2011/main" xmlns="" val="1"/>
            </a:ext>
          </a:extLst>
        </p:spPr>
        <p:txBody>
          <a:bodyPr lIns="45711" tIns="45711" rIns="45711" bIns="45711">
            <a:spAutoFit/>
          </a:bodyPr>
          <a:lstStyle/>
          <a:p>
            <a:pPr defTabSz="457120">
              <a:lnSpc>
                <a:spcPts val="5332"/>
              </a:lnSpc>
              <a:defRPr sz="1800">
                <a:solidFill>
                  <a:srgbClr val="2E2E2E"/>
                </a:solidFill>
                <a:latin typeface="Helvetica Neue"/>
                <a:ea typeface="Helvetica Neue"/>
                <a:cs typeface="Helvetica Neue"/>
                <a:sym typeface="Helvetica Neue"/>
              </a:defRPr>
            </a:pPr>
            <a:endParaRPr dirty="0"/>
          </a:p>
          <a:p>
            <a:pPr defTabSz="457120">
              <a:lnSpc>
                <a:spcPct val="150000"/>
              </a:lnSpc>
              <a:spcBef>
                <a:spcPts val="2933"/>
              </a:spcBef>
              <a:defRPr sz="1800">
                <a:solidFill>
                  <a:srgbClr val="535F61"/>
                </a:solidFill>
                <a:latin typeface="Helvetica Neue"/>
                <a:ea typeface="Helvetica Neue"/>
                <a:cs typeface="Helvetica Neue"/>
                <a:sym typeface="Helvetica Neue"/>
              </a:defRPr>
            </a:pPr>
            <a:r>
              <a:rPr dirty="0">
                <a:latin typeface="+mn-lt"/>
              </a:rPr>
              <a:t>Control traffic between services with dynamic route configuration, conduct A/B tests, release canaries, and gradually upgrade versions using red/black </a:t>
            </a:r>
            <a:r>
              <a:rPr dirty="0" smtClean="0">
                <a:latin typeface="+mn-lt"/>
              </a:rPr>
              <a:t>deployments</a:t>
            </a:r>
            <a:endParaRPr dirty="0">
              <a:latin typeface="+mn-lt"/>
            </a:endParaRPr>
          </a:p>
        </p:txBody>
      </p:sp>
      <p:pic>
        <p:nvPicPr>
          <p:cNvPr id="722" name="pasted-image.tiff" descr="pasted-image.tiff"/>
          <p:cNvPicPr>
            <a:picLocks noChangeAspect="1"/>
          </p:cNvPicPr>
          <p:nvPr/>
        </p:nvPicPr>
        <p:blipFill>
          <a:blip r:embed="rId3">
            <a:extLst/>
          </a:blip>
          <a:stretch>
            <a:fillRect/>
          </a:stretch>
        </p:blipFill>
        <p:spPr>
          <a:xfrm>
            <a:off x="710170" y="2573156"/>
            <a:ext cx="7824313" cy="3815347"/>
          </a:xfrm>
          <a:prstGeom prst="rect">
            <a:avLst/>
          </a:prstGeom>
          <a:ln w="12700">
            <a:miter lim="400000"/>
          </a:ln>
        </p:spPr>
      </p:pic>
      <p:sp>
        <p:nvSpPr>
          <p:cNvPr id="2" name="Footer Placeholder 1"/>
          <p:cNvSpPr>
            <a:spLocks noGrp="1"/>
          </p:cNvSpPr>
          <p:nvPr>
            <p:ph type="ftr" sz="quarter" idx="11"/>
          </p:nvPr>
        </p:nvSpPr>
        <p:spPr/>
        <p:txBody>
          <a:bodyPr>
            <a:normAutofit/>
          </a:bodyPr>
          <a:lstStyle/>
          <a:p>
            <a:pPr>
              <a:defRPr/>
            </a:pPr>
            <a:r>
              <a:rPr lang="en-US" smtClean="0"/>
              <a:t>© Copyright IBM Corporation 2017</a:t>
            </a:r>
            <a:endParaRPr lang="en-US" dirty="0"/>
          </a:p>
        </p:txBody>
      </p:sp>
    </p:spTree>
    <p:extLst>
      <p:ext uri="{BB962C8B-B14F-4D97-AF65-F5344CB8AC3E}">
        <p14:creationId xmlns:p14="http://schemas.microsoft.com/office/powerpoint/2010/main" val="42833295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 name="Resilience Across Languages and Platforms"/>
          <p:cNvSpPr txBox="1">
            <a:spLocks noGrp="1"/>
          </p:cNvSpPr>
          <p:nvPr>
            <p:ph type="title"/>
          </p:nvPr>
        </p:nvSpPr>
        <p:spPr>
          <a:prstGeom prst="rect">
            <a:avLst/>
          </a:prstGeom>
        </p:spPr>
        <p:txBody>
          <a:bodyPr/>
          <a:lstStyle>
            <a:lvl1pPr defTabSz="868679">
              <a:defRPr sz="2250"/>
            </a:lvl1pPr>
          </a:lstStyle>
          <a:p>
            <a:r>
              <a:rPr dirty="0"/>
              <a:t>Resilience Across Languages and Platforms</a:t>
            </a:r>
          </a:p>
        </p:txBody>
      </p:sp>
      <p:sp>
        <p:nvSpPr>
          <p:cNvPr id="3" name="Slide Number Placeholder 2"/>
          <p:cNvSpPr>
            <a:spLocks noGrp="1"/>
          </p:cNvSpPr>
          <p:nvPr>
            <p:ph type="sldNum" sz="quarter" idx="10"/>
          </p:nvPr>
        </p:nvSpPr>
        <p:spPr/>
        <p:txBody>
          <a:bodyPr/>
          <a:lstStyle/>
          <a:p>
            <a:fld id="{FA6464B3-936F-E844-AE7E-6FB0465168D9}" type="slidenum">
              <a:rPr lang="en-US" smtClean="0"/>
              <a:pPr/>
              <a:t>27</a:t>
            </a:fld>
            <a:endParaRPr lang="en-US"/>
          </a:p>
        </p:txBody>
      </p:sp>
      <p:pic>
        <p:nvPicPr>
          <p:cNvPr id="725" name="pasted-image.tiff" descr="pasted-image.tiff"/>
          <p:cNvPicPr>
            <a:picLocks noChangeAspect="1"/>
          </p:cNvPicPr>
          <p:nvPr/>
        </p:nvPicPr>
        <p:blipFill>
          <a:blip r:embed="rId3">
            <a:extLst/>
          </a:blip>
          <a:stretch>
            <a:fillRect/>
          </a:stretch>
        </p:blipFill>
        <p:spPr>
          <a:xfrm>
            <a:off x="161884" y="263939"/>
            <a:ext cx="5822066" cy="5802789"/>
          </a:xfrm>
          <a:prstGeom prst="rect">
            <a:avLst/>
          </a:prstGeom>
          <a:ln w="12700">
            <a:miter lim="400000"/>
          </a:ln>
        </p:spPr>
      </p:pic>
      <p:sp>
        <p:nvSpPr>
          <p:cNvPr id="726" name="Increase reliability by shielding applications from flaky networks and cascading failures in adverse conditions."/>
          <p:cNvSpPr txBox="1"/>
          <p:nvPr/>
        </p:nvSpPr>
        <p:spPr>
          <a:xfrm>
            <a:off x="6061575" y="1708780"/>
            <a:ext cx="5684894" cy="1974881"/>
          </a:xfrm>
          <a:prstGeom prst="rect">
            <a:avLst/>
          </a:prstGeom>
          <a:ln w="12700">
            <a:miter lim="400000"/>
          </a:ln>
          <a:extLst>
            <a:ext uri="{C572A759-6A51-4108-AA02-DFA0A04FC94B}">
              <ma14:wrappingTextBoxFlag xmlns:ma14="http://schemas.microsoft.com/office/mac/drawingml/2011/main" xmlns="" val="1"/>
            </a:ext>
          </a:extLst>
        </p:spPr>
        <p:txBody>
          <a:bodyPr lIns="45711" tIns="45711" rIns="45711" bIns="45711">
            <a:spAutoFit/>
          </a:bodyPr>
          <a:lstStyle/>
          <a:p>
            <a:pPr defTabSz="457120">
              <a:lnSpc>
                <a:spcPts val="5332"/>
              </a:lnSpc>
              <a:defRPr sz="1800">
                <a:solidFill>
                  <a:srgbClr val="2E2E2E"/>
                </a:solidFill>
                <a:latin typeface="Helvetica Neue"/>
                <a:ea typeface="Helvetica Neue"/>
                <a:cs typeface="Helvetica Neue"/>
                <a:sym typeface="Helvetica Neue"/>
              </a:defRPr>
            </a:pPr>
            <a:endParaRPr dirty="0"/>
          </a:p>
          <a:p>
            <a:pPr defTabSz="457120">
              <a:lnSpc>
                <a:spcPct val="150000"/>
              </a:lnSpc>
              <a:spcBef>
                <a:spcPts val="2933"/>
              </a:spcBef>
              <a:defRPr sz="1800">
                <a:solidFill>
                  <a:srgbClr val="535F61"/>
                </a:solidFill>
                <a:latin typeface="Helvetica Neue"/>
                <a:ea typeface="Helvetica Neue"/>
                <a:cs typeface="Helvetica Neue"/>
                <a:sym typeface="Helvetica Neue"/>
              </a:defRPr>
            </a:pPr>
            <a:r>
              <a:rPr dirty="0">
                <a:latin typeface="+mn-lt"/>
              </a:rPr>
              <a:t>Increase reliability by shielding applications from flaky networks and cascading failures in adverse </a:t>
            </a:r>
            <a:r>
              <a:rPr dirty="0" smtClean="0">
                <a:latin typeface="+mn-lt"/>
              </a:rPr>
              <a:t>conditions </a:t>
            </a:r>
            <a:endParaRPr dirty="0">
              <a:latin typeface="+mn-lt"/>
            </a:endParaRPr>
          </a:p>
        </p:txBody>
      </p:sp>
      <p:sp>
        <p:nvSpPr>
          <p:cNvPr id="2" name="Footer Placeholder 1"/>
          <p:cNvSpPr>
            <a:spLocks noGrp="1"/>
          </p:cNvSpPr>
          <p:nvPr>
            <p:ph type="ftr" sz="quarter" idx="11"/>
          </p:nvPr>
        </p:nvSpPr>
        <p:spPr/>
        <p:txBody>
          <a:bodyPr>
            <a:normAutofit/>
          </a:bodyPr>
          <a:lstStyle/>
          <a:p>
            <a:pPr>
              <a:defRPr/>
            </a:pPr>
            <a:r>
              <a:rPr lang="en-US" smtClean="0"/>
              <a:t>© Copyright IBM Corporation 2017</a:t>
            </a:r>
            <a:endParaRPr lang="en-US" dirty="0"/>
          </a:p>
        </p:txBody>
      </p:sp>
    </p:spTree>
    <p:extLst>
      <p:ext uri="{BB962C8B-B14F-4D97-AF65-F5344CB8AC3E}">
        <p14:creationId xmlns:p14="http://schemas.microsoft.com/office/powerpoint/2010/main" val="7824329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 name="Fleet Wide Policy Enforcement"/>
          <p:cNvSpPr txBox="1">
            <a:spLocks noGrp="1"/>
          </p:cNvSpPr>
          <p:nvPr>
            <p:ph type="title"/>
          </p:nvPr>
        </p:nvSpPr>
        <p:spPr>
          <a:prstGeom prst="rect">
            <a:avLst/>
          </a:prstGeom>
        </p:spPr>
        <p:txBody>
          <a:bodyPr/>
          <a:lstStyle>
            <a:lvl1pPr defTabSz="868679">
              <a:defRPr sz="2250"/>
            </a:lvl1pPr>
          </a:lstStyle>
          <a:p>
            <a:r>
              <a:rPr dirty="0"/>
              <a:t>Fleet Wide Policy Enforcement</a:t>
            </a:r>
          </a:p>
        </p:txBody>
      </p:sp>
      <p:sp>
        <p:nvSpPr>
          <p:cNvPr id="3" name="Slide Number Placeholder 2"/>
          <p:cNvSpPr>
            <a:spLocks noGrp="1"/>
          </p:cNvSpPr>
          <p:nvPr>
            <p:ph type="sldNum" sz="quarter" idx="10"/>
          </p:nvPr>
        </p:nvSpPr>
        <p:spPr/>
        <p:txBody>
          <a:bodyPr/>
          <a:lstStyle/>
          <a:p>
            <a:fld id="{FA6464B3-936F-E844-AE7E-6FB0465168D9}" type="slidenum">
              <a:rPr lang="en-US" smtClean="0"/>
              <a:pPr/>
              <a:t>28</a:t>
            </a:fld>
            <a:endParaRPr lang="en-US"/>
          </a:p>
        </p:txBody>
      </p:sp>
      <p:sp>
        <p:nvSpPr>
          <p:cNvPr id="729" name="Apply organizational policy to the interaction between services, ensure access policies are enforced and resources are fairly distributed among consumers."/>
          <p:cNvSpPr txBox="1"/>
          <p:nvPr/>
        </p:nvSpPr>
        <p:spPr>
          <a:xfrm>
            <a:off x="7262990" y="1671034"/>
            <a:ext cx="4606895" cy="2433981"/>
          </a:xfrm>
          <a:prstGeom prst="rect">
            <a:avLst/>
          </a:prstGeom>
          <a:ln w="12700">
            <a:miter lim="400000"/>
          </a:ln>
          <a:extLst>
            <a:ext uri="{C572A759-6A51-4108-AA02-DFA0A04FC94B}">
              <ma14:wrappingTextBoxFlag xmlns:ma14="http://schemas.microsoft.com/office/mac/drawingml/2011/main" xmlns="" val="1"/>
            </a:ext>
          </a:extLst>
        </p:spPr>
        <p:txBody>
          <a:bodyPr lIns="45711" tIns="45711" rIns="45711" bIns="45711">
            <a:spAutoFit/>
          </a:bodyPr>
          <a:lstStyle/>
          <a:p>
            <a:pPr defTabSz="457120">
              <a:lnSpc>
                <a:spcPts val="5332"/>
              </a:lnSpc>
              <a:defRPr sz="1800">
                <a:solidFill>
                  <a:srgbClr val="2E2E2E"/>
                </a:solidFill>
                <a:latin typeface="Helvetica Neue"/>
                <a:ea typeface="Helvetica Neue"/>
                <a:cs typeface="Helvetica Neue"/>
                <a:sym typeface="Helvetica Neue"/>
              </a:defRPr>
            </a:pPr>
            <a:endParaRPr dirty="0"/>
          </a:p>
          <a:p>
            <a:pPr defTabSz="457120">
              <a:lnSpc>
                <a:spcPct val="150000"/>
              </a:lnSpc>
              <a:defRPr sz="1800">
                <a:solidFill>
                  <a:srgbClr val="535F61"/>
                </a:solidFill>
                <a:latin typeface="Helvetica Neue"/>
                <a:ea typeface="Helvetica Neue"/>
                <a:cs typeface="Helvetica Neue"/>
                <a:sym typeface="Helvetica Neue"/>
              </a:defRPr>
            </a:pPr>
            <a:r>
              <a:rPr dirty="0">
                <a:latin typeface="+mn-lt"/>
              </a:rPr>
              <a:t>Apply organizational policy to the interaction between services, ensure access policies are enforced and resources are fairly distributed among </a:t>
            </a:r>
            <a:r>
              <a:rPr dirty="0" smtClean="0">
                <a:latin typeface="+mn-lt"/>
              </a:rPr>
              <a:t>consumers</a:t>
            </a:r>
            <a:endParaRPr dirty="0">
              <a:latin typeface="+mn-lt"/>
            </a:endParaRPr>
          </a:p>
        </p:txBody>
      </p:sp>
      <p:pic>
        <p:nvPicPr>
          <p:cNvPr id="730" name="pasted-image.tiff" descr="pasted-image.tiff"/>
          <p:cNvPicPr>
            <a:picLocks noChangeAspect="1"/>
          </p:cNvPicPr>
          <p:nvPr/>
        </p:nvPicPr>
        <p:blipFill>
          <a:blip r:embed="rId3">
            <a:extLst/>
          </a:blip>
          <a:stretch>
            <a:fillRect/>
          </a:stretch>
        </p:blipFill>
        <p:spPr>
          <a:xfrm>
            <a:off x="995211" y="1169688"/>
            <a:ext cx="6002648" cy="5183639"/>
          </a:xfrm>
          <a:prstGeom prst="rect">
            <a:avLst/>
          </a:prstGeom>
          <a:ln w="12700">
            <a:miter lim="400000"/>
          </a:ln>
        </p:spPr>
      </p:pic>
      <p:sp>
        <p:nvSpPr>
          <p:cNvPr id="2" name="Footer Placeholder 1"/>
          <p:cNvSpPr>
            <a:spLocks noGrp="1"/>
          </p:cNvSpPr>
          <p:nvPr>
            <p:ph type="ftr" sz="quarter" idx="11"/>
          </p:nvPr>
        </p:nvSpPr>
        <p:spPr/>
        <p:txBody>
          <a:bodyPr>
            <a:normAutofit/>
          </a:bodyPr>
          <a:lstStyle/>
          <a:p>
            <a:pPr>
              <a:defRPr/>
            </a:pPr>
            <a:r>
              <a:rPr lang="en-US" smtClean="0"/>
              <a:t>© Copyright IBM Corporation 2017</a:t>
            </a:r>
            <a:endParaRPr lang="en-US" dirty="0"/>
          </a:p>
        </p:txBody>
      </p:sp>
    </p:spTree>
    <p:extLst>
      <p:ext uri="{BB962C8B-B14F-4D97-AF65-F5344CB8AC3E}">
        <p14:creationId xmlns:p14="http://schemas.microsoft.com/office/powerpoint/2010/main" val="1291676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 name="In-Depth Telemetry and Reporting"/>
          <p:cNvSpPr txBox="1">
            <a:spLocks noGrp="1"/>
          </p:cNvSpPr>
          <p:nvPr>
            <p:ph type="title"/>
          </p:nvPr>
        </p:nvSpPr>
        <p:spPr>
          <a:prstGeom prst="rect">
            <a:avLst/>
          </a:prstGeom>
        </p:spPr>
        <p:txBody>
          <a:bodyPr/>
          <a:lstStyle>
            <a:lvl1pPr defTabSz="868679">
              <a:defRPr sz="2250"/>
            </a:lvl1pPr>
          </a:lstStyle>
          <a:p>
            <a:r>
              <a:t>In-Depth Telemetry and Reporting</a:t>
            </a:r>
          </a:p>
        </p:txBody>
      </p:sp>
      <p:sp>
        <p:nvSpPr>
          <p:cNvPr id="3" name="Slide Number Placeholder 2"/>
          <p:cNvSpPr>
            <a:spLocks noGrp="1"/>
          </p:cNvSpPr>
          <p:nvPr>
            <p:ph type="sldNum" sz="quarter" idx="10"/>
          </p:nvPr>
        </p:nvSpPr>
        <p:spPr/>
        <p:txBody>
          <a:bodyPr/>
          <a:lstStyle/>
          <a:p>
            <a:fld id="{FA6464B3-936F-E844-AE7E-6FB0465168D9}" type="slidenum">
              <a:rPr lang="en-US" smtClean="0"/>
              <a:pPr/>
              <a:t>29</a:t>
            </a:fld>
            <a:endParaRPr lang="en-US"/>
          </a:p>
        </p:txBody>
      </p:sp>
      <p:sp>
        <p:nvSpPr>
          <p:cNvPr id="733" name="Understand the dependencies between services, the nature and flow of traffic between them and quickly identify issues with distributed tracing."/>
          <p:cNvSpPr txBox="1"/>
          <p:nvPr/>
        </p:nvSpPr>
        <p:spPr>
          <a:xfrm>
            <a:off x="6666918" y="2253540"/>
            <a:ext cx="5306324" cy="1338810"/>
          </a:xfrm>
          <a:prstGeom prst="rect">
            <a:avLst/>
          </a:prstGeom>
          <a:ln w="12700">
            <a:miter lim="400000"/>
          </a:ln>
          <a:extLst>
            <a:ext uri="{C572A759-6A51-4108-AA02-DFA0A04FC94B}">
              <ma14:wrappingTextBoxFlag xmlns:ma14="http://schemas.microsoft.com/office/mac/drawingml/2011/main" xmlns="" val="1"/>
            </a:ext>
          </a:extLst>
        </p:spPr>
        <p:txBody>
          <a:bodyPr lIns="45711" tIns="45711" rIns="45711" bIns="45711">
            <a:spAutoFit/>
          </a:bodyPr>
          <a:lstStyle>
            <a:lvl1pPr defTabSz="457200">
              <a:lnSpc>
                <a:spcPts val="2700"/>
              </a:lnSpc>
              <a:defRPr sz="1800">
                <a:solidFill>
                  <a:srgbClr val="2E2E2E"/>
                </a:solidFill>
                <a:latin typeface="Helvetica Neue"/>
                <a:ea typeface="Helvetica Neue"/>
                <a:cs typeface="Helvetica Neue"/>
                <a:sym typeface="Helvetica Neue"/>
              </a:defRPr>
            </a:lvl1pPr>
          </a:lstStyle>
          <a:p>
            <a:pPr>
              <a:lnSpc>
                <a:spcPct val="150000"/>
              </a:lnSpc>
            </a:pPr>
            <a:r>
              <a:rPr dirty="0">
                <a:solidFill>
                  <a:schemeClr val="tx1"/>
                </a:solidFill>
                <a:latin typeface="+mn-lt"/>
              </a:rPr>
              <a:t>Understand the dependencies between services, the nature and flow of traffic between them and quickly identify issues with distributed </a:t>
            </a:r>
            <a:r>
              <a:rPr dirty="0" smtClean="0">
                <a:solidFill>
                  <a:schemeClr val="tx1"/>
                </a:solidFill>
                <a:latin typeface="+mn-lt"/>
              </a:rPr>
              <a:t>tracing</a:t>
            </a:r>
            <a:endParaRPr dirty="0">
              <a:solidFill>
                <a:schemeClr val="tx1"/>
              </a:solidFill>
              <a:latin typeface="+mn-lt"/>
            </a:endParaRPr>
          </a:p>
        </p:txBody>
      </p:sp>
      <p:pic>
        <p:nvPicPr>
          <p:cNvPr id="734" name="pasted-image.tiff" descr="pasted-image.tiff"/>
          <p:cNvPicPr>
            <a:picLocks noChangeAspect="1"/>
          </p:cNvPicPr>
          <p:nvPr/>
        </p:nvPicPr>
        <p:blipFill>
          <a:blip r:embed="rId3">
            <a:extLst/>
          </a:blip>
          <a:stretch>
            <a:fillRect/>
          </a:stretch>
        </p:blipFill>
        <p:spPr>
          <a:xfrm>
            <a:off x="833475" y="1374116"/>
            <a:ext cx="5580130" cy="5362973"/>
          </a:xfrm>
          <a:prstGeom prst="rect">
            <a:avLst/>
          </a:prstGeom>
          <a:ln w="12700">
            <a:miter lim="400000"/>
          </a:ln>
        </p:spPr>
      </p:pic>
      <p:sp>
        <p:nvSpPr>
          <p:cNvPr id="2" name="Footer Placeholder 1"/>
          <p:cNvSpPr>
            <a:spLocks noGrp="1"/>
          </p:cNvSpPr>
          <p:nvPr>
            <p:ph type="ftr" sz="quarter" idx="11"/>
          </p:nvPr>
        </p:nvSpPr>
        <p:spPr/>
        <p:txBody>
          <a:bodyPr>
            <a:normAutofit/>
          </a:bodyPr>
          <a:lstStyle/>
          <a:p>
            <a:pPr>
              <a:defRPr/>
            </a:pPr>
            <a:r>
              <a:rPr lang="en-US" smtClean="0"/>
              <a:t>© Copyright IBM Corporation 2017</a:t>
            </a:r>
            <a:endParaRPr lang="en-US" dirty="0"/>
          </a:p>
        </p:txBody>
      </p:sp>
    </p:spTree>
    <p:extLst>
      <p:ext uri="{BB962C8B-B14F-4D97-AF65-F5344CB8AC3E}">
        <p14:creationId xmlns:p14="http://schemas.microsoft.com/office/powerpoint/2010/main" val="4265043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Service Mesh?</a:t>
            </a:r>
            <a:endParaRPr lang="en-US" dirty="0"/>
          </a:p>
        </p:txBody>
      </p:sp>
      <p:sp>
        <p:nvSpPr>
          <p:cNvPr id="3" name="Slide Number Placeholder 2"/>
          <p:cNvSpPr>
            <a:spLocks noGrp="1"/>
          </p:cNvSpPr>
          <p:nvPr>
            <p:ph type="sldNum" sz="quarter" idx="10"/>
          </p:nvPr>
        </p:nvSpPr>
        <p:spPr/>
        <p:txBody>
          <a:bodyPr/>
          <a:lstStyle/>
          <a:p>
            <a:pPr>
              <a:defRPr/>
            </a:pPr>
            <a:fld id="{2DAFEF3C-BFF5-4598-9D1B-1BD302EA2799}" type="slidenum">
              <a:rPr lang="en-US" smtClean="0"/>
              <a:pPr>
                <a:defRPr/>
              </a:pPr>
              <a:t>3</a:t>
            </a:fld>
            <a:endParaRPr lang="en-US" dirty="0"/>
          </a:p>
        </p:txBody>
      </p:sp>
      <p:sp>
        <p:nvSpPr>
          <p:cNvPr id="4" name="Footer Placeholder 3"/>
          <p:cNvSpPr>
            <a:spLocks noGrp="1"/>
          </p:cNvSpPr>
          <p:nvPr>
            <p:ph type="ftr" sz="quarter" idx="11"/>
          </p:nvPr>
        </p:nvSpPr>
        <p:spPr/>
        <p:txBody>
          <a:bodyPr>
            <a:normAutofit/>
          </a:bodyPr>
          <a:lstStyle/>
          <a:p>
            <a:pPr>
              <a:defRPr/>
            </a:pPr>
            <a:r>
              <a:rPr lang="en-US" smtClean="0"/>
              <a:t>© Copyright IBM Corporation 2017</a:t>
            </a:r>
            <a:endParaRPr lang="en-US" dirty="0"/>
          </a:p>
        </p:txBody>
      </p:sp>
    </p:spTree>
    <p:extLst>
      <p:ext uri="{BB962C8B-B14F-4D97-AF65-F5344CB8AC3E}">
        <p14:creationId xmlns:p14="http://schemas.microsoft.com/office/powerpoint/2010/main" val="22330335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Managing services: Proxy and sidecar</a:t>
            </a:r>
            <a:endParaRPr lang="en-US" dirty="0"/>
          </a:p>
        </p:txBody>
      </p:sp>
      <p:sp>
        <p:nvSpPr>
          <p:cNvPr id="31" name="Content Placeholder 30"/>
          <p:cNvSpPr>
            <a:spLocks noGrp="1"/>
          </p:cNvSpPr>
          <p:nvPr>
            <p:ph sz="half" idx="1"/>
          </p:nvPr>
        </p:nvSpPr>
        <p:spPr>
          <a:xfrm>
            <a:off x="256031" y="1170432"/>
            <a:ext cx="8033143" cy="5368037"/>
          </a:xfrm>
        </p:spPr>
        <p:txBody>
          <a:bodyPr/>
          <a:lstStyle/>
          <a:p>
            <a:r>
              <a:rPr lang="en-US" dirty="0" smtClean="0"/>
              <a:t>A service mesh manages the interactions between services</a:t>
            </a:r>
          </a:p>
          <a:p>
            <a:pPr lvl="1"/>
            <a:r>
              <a:rPr lang="en-US" dirty="0" smtClean="0"/>
              <a:t>It uses proxies, usually deployed as sidecars in pods</a:t>
            </a:r>
          </a:p>
          <a:p>
            <a:r>
              <a:rPr lang="en-US" dirty="0" smtClean="0"/>
              <a:t>Proxy </a:t>
            </a:r>
            <a:r>
              <a:rPr lang="mr-IN" dirty="0" smtClean="0"/>
              <a:t>–</a:t>
            </a:r>
            <a:r>
              <a:rPr lang="en-US" dirty="0" smtClean="0"/>
              <a:t> Controls access to another object</a:t>
            </a:r>
          </a:p>
          <a:p>
            <a:pPr lvl="1"/>
            <a:r>
              <a:rPr lang="en-US" dirty="0" smtClean="0"/>
              <a:t>A service mesh uses proxies between services (and also clients)</a:t>
            </a:r>
          </a:p>
          <a:p>
            <a:pPr lvl="1"/>
            <a:r>
              <a:rPr lang="en-US" dirty="0" smtClean="0"/>
              <a:t>Enables the mesh to manage interactions</a:t>
            </a:r>
          </a:p>
          <a:p>
            <a:r>
              <a:rPr lang="en-US" dirty="0" smtClean="0"/>
              <a:t>Pod </a:t>
            </a:r>
            <a:r>
              <a:rPr lang="mr-IN" dirty="0" smtClean="0"/>
              <a:t>–</a:t>
            </a:r>
            <a:r>
              <a:rPr lang="en-US" dirty="0" smtClean="0"/>
              <a:t> Kubernetes deploys a set of containers as a pod</a:t>
            </a:r>
          </a:p>
          <a:p>
            <a:pPr lvl="1"/>
            <a:r>
              <a:rPr lang="en-US" dirty="0" smtClean="0"/>
              <a:t>All of the containers in a pod are hosted on the same node</a:t>
            </a:r>
          </a:p>
          <a:p>
            <a:pPr lvl="1"/>
            <a:r>
              <a:rPr lang="en-US" dirty="0" smtClean="0"/>
              <a:t>A pod can manage the network access to the containers in the pod</a:t>
            </a:r>
          </a:p>
          <a:p>
            <a:pPr lvl="1"/>
            <a:r>
              <a:rPr lang="en-US" dirty="0" smtClean="0"/>
              <a:t>A pod typically hosts a single container, but can host multiple as a unit</a:t>
            </a:r>
          </a:p>
          <a:p>
            <a:r>
              <a:rPr lang="en-US" dirty="0" smtClean="0"/>
              <a:t>Sidecar </a:t>
            </a:r>
            <a:r>
              <a:rPr lang="mr-IN" dirty="0" smtClean="0"/>
              <a:t>–</a:t>
            </a:r>
            <a:r>
              <a:rPr lang="en-US" dirty="0" smtClean="0"/>
              <a:t> Adds behavior to a container without changing it</a:t>
            </a:r>
          </a:p>
          <a:p>
            <a:pPr lvl="1"/>
            <a:r>
              <a:rPr lang="en-US" dirty="0" smtClean="0"/>
              <a:t>Sidecar and service behave as a single enhanced unit</a:t>
            </a:r>
          </a:p>
          <a:p>
            <a:pPr lvl="1"/>
            <a:r>
              <a:rPr lang="en-US" dirty="0" smtClean="0"/>
              <a:t>Pod hosts them as a single unit</a:t>
            </a:r>
          </a:p>
          <a:p>
            <a:r>
              <a:rPr lang="en-US" dirty="0" smtClean="0"/>
              <a:t>Mesh Member </a:t>
            </a:r>
            <a:r>
              <a:rPr lang="mr-IN" dirty="0" smtClean="0"/>
              <a:t>–</a:t>
            </a:r>
            <a:r>
              <a:rPr lang="en-US" dirty="0" smtClean="0"/>
              <a:t> Access to the service goes through the proxy</a:t>
            </a:r>
          </a:p>
          <a:p>
            <a:pPr lvl="1"/>
            <a:r>
              <a:rPr lang="en-US" dirty="0" smtClean="0"/>
              <a:t>Deploys the proxy as a sidecar in the same pod</a:t>
            </a:r>
          </a:p>
          <a:p>
            <a:pPr lvl="1"/>
            <a:r>
              <a:rPr lang="en-US" dirty="0" smtClean="0"/>
              <a:t>Configures the pod so that all network access goes through the proxy</a:t>
            </a:r>
            <a:endParaRPr lang="en-US" dirty="0"/>
          </a:p>
        </p:txBody>
      </p:sp>
      <p:sp>
        <p:nvSpPr>
          <p:cNvPr id="3" name="Slide Number Placeholder 2"/>
          <p:cNvSpPr>
            <a:spLocks noGrp="1"/>
          </p:cNvSpPr>
          <p:nvPr>
            <p:ph type="sldNum" sz="quarter" idx="10"/>
          </p:nvPr>
        </p:nvSpPr>
        <p:spPr/>
        <p:txBody>
          <a:bodyPr/>
          <a:lstStyle/>
          <a:p>
            <a:pPr>
              <a:defRPr/>
            </a:pPr>
            <a:fld id="{9FD8E78C-0F93-4A43-ACD8-0787B77EB95B}" type="slidenum">
              <a:rPr lang="en-US" smtClean="0"/>
              <a:pPr>
                <a:defRPr/>
              </a:pPr>
              <a:t>30</a:t>
            </a:fld>
            <a:endParaRPr lang="en-US" dirty="0"/>
          </a:p>
        </p:txBody>
      </p:sp>
      <p:sp>
        <p:nvSpPr>
          <p:cNvPr id="4" name="Footer Placeholder 3"/>
          <p:cNvSpPr>
            <a:spLocks noGrp="1"/>
          </p:cNvSpPr>
          <p:nvPr>
            <p:ph type="ftr" sz="quarter" idx="11"/>
          </p:nvPr>
        </p:nvSpPr>
        <p:spPr/>
        <p:txBody>
          <a:bodyPr>
            <a:normAutofit/>
          </a:bodyPr>
          <a:lstStyle/>
          <a:p>
            <a:pPr>
              <a:defRPr/>
            </a:pPr>
            <a:r>
              <a:rPr lang="en-US" smtClean="0"/>
              <a:t>© Copyright IBM Corporation 2017</a:t>
            </a:r>
            <a:endParaRPr lang="en-US" dirty="0"/>
          </a:p>
        </p:txBody>
      </p:sp>
      <p:sp>
        <p:nvSpPr>
          <p:cNvPr id="37" name="Shape 122"/>
          <p:cNvSpPr txBox="1"/>
          <p:nvPr/>
        </p:nvSpPr>
        <p:spPr>
          <a:xfrm>
            <a:off x="9133557" y="4314511"/>
            <a:ext cx="2331662" cy="453044"/>
          </a:xfrm>
          <a:prstGeom prst="rect">
            <a:avLst/>
          </a:prstGeom>
          <a:noFill/>
          <a:ln>
            <a:noFill/>
          </a:ln>
        </p:spPr>
        <p:txBody>
          <a:bodyPr wrap="square" lIns="100749" tIns="50358" rIns="100749" bIns="50358" anchor="t" anchorCtr="0">
            <a:noAutofit/>
          </a:bodyPr>
          <a:lstStyle/>
          <a:p>
            <a:pPr algn="ctr">
              <a:spcBef>
                <a:spcPts val="0"/>
              </a:spcBef>
              <a:buSzPct val="25000"/>
            </a:pPr>
            <a:r>
              <a:rPr lang="en-US" sz="2400" dirty="0" smtClean="0">
                <a:solidFill>
                  <a:srgbClr val="000000"/>
                </a:solidFill>
                <a:latin typeface="Roboto Medium"/>
                <a:ea typeface="Roboto Medium"/>
                <a:cs typeface="Roboto Medium"/>
                <a:sym typeface="Roboto Medium"/>
              </a:rPr>
              <a:t>Mesh Member</a:t>
            </a:r>
            <a:endParaRPr lang="en" sz="2400" dirty="0">
              <a:solidFill>
                <a:srgbClr val="000000"/>
              </a:solidFill>
              <a:latin typeface="Roboto Medium"/>
              <a:ea typeface="Roboto Medium"/>
              <a:cs typeface="Roboto Medium"/>
              <a:sym typeface="Roboto Medium"/>
            </a:endParaRPr>
          </a:p>
        </p:txBody>
      </p:sp>
      <p:sp>
        <p:nvSpPr>
          <p:cNvPr id="52" name="Shape 122"/>
          <p:cNvSpPr txBox="1"/>
          <p:nvPr/>
        </p:nvSpPr>
        <p:spPr>
          <a:xfrm>
            <a:off x="9317939" y="717388"/>
            <a:ext cx="1969487" cy="453044"/>
          </a:xfrm>
          <a:prstGeom prst="rect">
            <a:avLst/>
          </a:prstGeom>
          <a:noFill/>
          <a:ln>
            <a:noFill/>
          </a:ln>
        </p:spPr>
        <p:txBody>
          <a:bodyPr wrap="square" lIns="100749" tIns="50358" rIns="100749" bIns="50358" anchor="t" anchorCtr="0">
            <a:noAutofit/>
          </a:bodyPr>
          <a:lstStyle/>
          <a:p>
            <a:pPr algn="ctr">
              <a:spcBef>
                <a:spcPts val="0"/>
              </a:spcBef>
              <a:buSzPct val="25000"/>
            </a:pPr>
            <a:r>
              <a:rPr lang="en-US" sz="2400" dirty="0" smtClean="0">
                <a:solidFill>
                  <a:srgbClr val="000000"/>
                </a:solidFill>
                <a:latin typeface="Roboto Medium"/>
                <a:ea typeface="Roboto Medium"/>
                <a:cs typeface="Roboto Medium"/>
                <a:sym typeface="Roboto Medium"/>
              </a:rPr>
              <a:t>Proxy</a:t>
            </a:r>
            <a:endParaRPr lang="en" sz="2400" dirty="0">
              <a:solidFill>
                <a:srgbClr val="000000"/>
              </a:solidFill>
              <a:latin typeface="Roboto Medium"/>
              <a:ea typeface="Roboto Medium"/>
              <a:cs typeface="Roboto Medium"/>
              <a:sym typeface="Roboto Medium"/>
            </a:endParaRPr>
          </a:p>
        </p:txBody>
      </p:sp>
      <p:grpSp>
        <p:nvGrpSpPr>
          <p:cNvPr id="63" name="Group 62"/>
          <p:cNvGrpSpPr/>
          <p:nvPr/>
        </p:nvGrpSpPr>
        <p:grpSpPr>
          <a:xfrm>
            <a:off x="8289174" y="1225216"/>
            <a:ext cx="3342223" cy="360800"/>
            <a:chOff x="8439539" y="1169337"/>
            <a:chExt cx="3342223" cy="360800"/>
          </a:xfrm>
        </p:grpSpPr>
        <p:sp>
          <p:nvSpPr>
            <p:cNvPr id="45" name="Shape 113"/>
            <p:cNvSpPr txBox="1"/>
            <p:nvPr/>
          </p:nvSpPr>
          <p:spPr>
            <a:xfrm>
              <a:off x="10684482" y="1169337"/>
              <a:ext cx="1097280" cy="356616"/>
            </a:xfrm>
            <a:prstGeom prst="rect">
              <a:avLst/>
            </a:prstGeom>
            <a:solidFill>
              <a:srgbClr val="D9EAD3"/>
            </a:solidFill>
            <a:ln>
              <a:noFill/>
            </a:ln>
          </p:spPr>
          <p:txBody>
            <a:bodyPr wrap="square" lIns="100749" tIns="50358" rIns="100749" bIns="50358" anchor="ctr" anchorCtr="0">
              <a:noAutofit/>
            </a:bodyPr>
            <a:lstStyle/>
            <a:p>
              <a:pPr algn="ctr">
                <a:spcBef>
                  <a:spcPts val="0"/>
                </a:spcBef>
                <a:buSzPct val="25000"/>
              </a:pPr>
              <a:r>
                <a:rPr lang="en-US" sz="1300" dirty="0" smtClean="0">
                  <a:latin typeface="Roboto Medium"/>
                  <a:ea typeface="Roboto Medium"/>
                  <a:cs typeface="Roboto Medium"/>
                  <a:sym typeface="Roboto Medium"/>
                </a:rPr>
                <a:t>service</a:t>
              </a:r>
              <a:endParaRPr lang="en" sz="1300" dirty="0">
                <a:solidFill>
                  <a:srgbClr val="000000"/>
                </a:solidFill>
                <a:latin typeface="Roboto Medium"/>
                <a:ea typeface="Roboto Medium"/>
                <a:cs typeface="Roboto Medium"/>
                <a:sym typeface="Roboto Medium"/>
              </a:endParaRPr>
            </a:p>
          </p:txBody>
        </p:sp>
        <p:sp>
          <p:nvSpPr>
            <p:cNvPr id="46" name="Shape 114"/>
            <p:cNvSpPr txBox="1"/>
            <p:nvPr/>
          </p:nvSpPr>
          <p:spPr>
            <a:xfrm>
              <a:off x="9122300" y="1169337"/>
              <a:ext cx="1099314" cy="360800"/>
            </a:xfrm>
            <a:prstGeom prst="rect">
              <a:avLst/>
            </a:prstGeom>
            <a:solidFill>
              <a:srgbClr val="CFE2F3"/>
            </a:solidFill>
            <a:ln>
              <a:noFill/>
            </a:ln>
          </p:spPr>
          <p:txBody>
            <a:bodyPr wrap="square" lIns="100749" tIns="50358" rIns="100749" bIns="50358" anchor="ctr" anchorCtr="0">
              <a:noAutofit/>
            </a:bodyPr>
            <a:lstStyle/>
            <a:p>
              <a:pPr lvl="0" algn="ctr">
                <a:buSzPct val="25000"/>
              </a:pPr>
              <a:r>
                <a:rPr lang="en-US" sz="1300" dirty="0" smtClean="0"/>
                <a:t>proxy</a:t>
              </a:r>
              <a:endParaRPr lang="en" sz="1300" dirty="0">
                <a:latin typeface="Roboto Medium"/>
                <a:ea typeface="Roboto Medium"/>
                <a:cs typeface="Roboto Medium"/>
                <a:sym typeface="Roboto Medium"/>
              </a:endParaRPr>
            </a:p>
          </p:txBody>
        </p:sp>
        <p:cxnSp>
          <p:nvCxnSpPr>
            <p:cNvPr id="47" name="Shape 115"/>
            <p:cNvCxnSpPr>
              <a:stCxn id="46" idx="3"/>
              <a:endCxn id="45" idx="1"/>
            </p:cNvCxnSpPr>
            <p:nvPr/>
          </p:nvCxnSpPr>
          <p:spPr>
            <a:xfrm flipV="1">
              <a:off x="10221614" y="1347645"/>
              <a:ext cx="462868" cy="2092"/>
            </a:xfrm>
            <a:prstGeom prst="straightConnector1">
              <a:avLst/>
            </a:prstGeom>
            <a:noFill/>
            <a:ln w="9525" cap="flat" cmpd="sng">
              <a:solidFill>
                <a:srgbClr val="4F81BD"/>
              </a:solidFill>
              <a:prstDash val="solid"/>
              <a:round/>
              <a:headEnd type="stealth" w="lg" len="lg"/>
              <a:tailEnd type="stealth" w="lg" len="lg"/>
            </a:ln>
          </p:spPr>
        </p:cxnSp>
        <p:cxnSp>
          <p:nvCxnSpPr>
            <p:cNvPr id="53" name="Shape 121"/>
            <p:cNvCxnSpPr/>
            <p:nvPr/>
          </p:nvCxnSpPr>
          <p:spPr>
            <a:xfrm>
              <a:off x="8439539" y="1347645"/>
              <a:ext cx="682761" cy="0"/>
            </a:xfrm>
            <a:prstGeom prst="straightConnector1">
              <a:avLst/>
            </a:prstGeom>
            <a:noFill/>
            <a:ln w="9525" cap="flat" cmpd="sng">
              <a:solidFill>
                <a:srgbClr val="4F81BD"/>
              </a:solidFill>
              <a:prstDash val="solid"/>
              <a:round/>
              <a:headEnd type="none" w="lg" len="lg"/>
              <a:tailEnd type="stealth" w="lg" len="lg"/>
            </a:ln>
          </p:spPr>
        </p:cxnSp>
      </p:grpSp>
      <p:grpSp>
        <p:nvGrpSpPr>
          <p:cNvPr id="76" name="Group 75"/>
          <p:cNvGrpSpPr/>
          <p:nvPr/>
        </p:nvGrpSpPr>
        <p:grpSpPr>
          <a:xfrm>
            <a:off x="9521592" y="2291387"/>
            <a:ext cx="1555595" cy="1770982"/>
            <a:chOff x="9671957" y="2235508"/>
            <a:chExt cx="1555595" cy="1770982"/>
          </a:xfrm>
        </p:grpSpPr>
        <p:grpSp>
          <p:nvGrpSpPr>
            <p:cNvPr id="27" name="Group 26"/>
            <p:cNvGrpSpPr/>
            <p:nvPr/>
          </p:nvGrpSpPr>
          <p:grpSpPr>
            <a:xfrm>
              <a:off x="9671957" y="2235508"/>
              <a:ext cx="1555595" cy="1770982"/>
              <a:chOff x="7824978" y="2002441"/>
              <a:chExt cx="1555595" cy="1770982"/>
            </a:xfrm>
          </p:grpSpPr>
          <p:sp>
            <p:nvSpPr>
              <p:cNvPr id="12" name="Shape 112"/>
              <p:cNvSpPr/>
              <p:nvPr/>
            </p:nvSpPr>
            <p:spPr>
              <a:xfrm rot="5400000">
                <a:off x="7723776" y="2116625"/>
                <a:ext cx="1758000" cy="1555595"/>
              </a:xfrm>
              <a:prstGeom prst="roundRect">
                <a:avLst>
                  <a:gd name="adj" fmla="val 16667"/>
                </a:avLst>
              </a:prstGeom>
              <a:solidFill>
                <a:srgbClr val="FFFFFF"/>
              </a:solidFill>
              <a:ln w="9525" cap="flat" cmpd="sng">
                <a:solidFill>
                  <a:srgbClr val="7F7F7F"/>
                </a:solidFill>
                <a:prstDash val="solid"/>
                <a:round/>
                <a:headEnd type="none" w="med" len="med"/>
                <a:tailEnd type="none" w="med" len="med"/>
              </a:ln>
            </p:spPr>
            <p:txBody>
              <a:bodyPr wrap="square" lIns="100749" tIns="50358" rIns="100749" bIns="50358" anchor="ctr" anchorCtr="0">
                <a:noAutofit/>
              </a:bodyPr>
              <a:lstStyle/>
              <a:p>
                <a:pPr algn="ctr">
                  <a:spcBef>
                    <a:spcPts val="0"/>
                  </a:spcBef>
                </a:pPr>
                <a:endParaRPr sz="2300">
                  <a:solidFill>
                    <a:srgbClr val="FFFFFF"/>
                  </a:solidFill>
                  <a:latin typeface="Calibri"/>
                  <a:ea typeface="Calibri"/>
                  <a:cs typeface="Calibri"/>
                  <a:sym typeface="Calibri"/>
                </a:endParaRPr>
              </a:p>
            </p:txBody>
          </p:sp>
          <p:sp>
            <p:nvSpPr>
              <p:cNvPr id="16" name="Shape 116"/>
              <p:cNvSpPr txBox="1"/>
              <p:nvPr/>
            </p:nvSpPr>
            <p:spPr>
              <a:xfrm>
                <a:off x="7838888" y="2002441"/>
                <a:ext cx="609441" cy="298800"/>
              </a:xfrm>
              <a:prstGeom prst="rect">
                <a:avLst/>
              </a:prstGeom>
              <a:noFill/>
              <a:ln>
                <a:noFill/>
              </a:ln>
            </p:spPr>
            <p:txBody>
              <a:bodyPr wrap="square" lIns="100749" tIns="50358" rIns="100749" bIns="50358" anchor="t" anchorCtr="0">
                <a:noAutofit/>
              </a:bodyPr>
              <a:lstStyle/>
              <a:p>
                <a:pPr>
                  <a:spcBef>
                    <a:spcPts val="0"/>
                  </a:spcBef>
                  <a:buSzPct val="25000"/>
                </a:pPr>
                <a:r>
                  <a:rPr lang="en" sz="1300">
                    <a:solidFill>
                      <a:srgbClr val="000000"/>
                    </a:solidFill>
                    <a:latin typeface="Roboto Medium"/>
                    <a:ea typeface="Roboto Medium"/>
                    <a:cs typeface="Roboto Medium"/>
                    <a:sym typeface="Roboto Medium"/>
                  </a:rPr>
                  <a:t>Pod</a:t>
                </a:r>
              </a:p>
            </p:txBody>
          </p:sp>
        </p:grpSp>
        <p:grpSp>
          <p:nvGrpSpPr>
            <p:cNvPr id="61" name="Group 60"/>
            <p:cNvGrpSpPr/>
            <p:nvPr/>
          </p:nvGrpSpPr>
          <p:grpSpPr>
            <a:xfrm>
              <a:off x="9900097" y="2570734"/>
              <a:ext cx="1099314" cy="1196716"/>
              <a:chOff x="9900098" y="2570734"/>
              <a:chExt cx="1099314" cy="1196716"/>
            </a:xfrm>
          </p:grpSpPr>
          <p:sp>
            <p:nvSpPr>
              <p:cNvPr id="56" name="Shape 113"/>
              <p:cNvSpPr txBox="1"/>
              <p:nvPr/>
            </p:nvSpPr>
            <p:spPr>
              <a:xfrm>
                <a:off x="9901115" y="3410834"/>
                <a:ext cx="1097280" cy="356616"/>
              </a:xfrm>
              <a:prstGeom prst="rect">
                <a:avLst/>
              </a:prstGeom>
              <a:solidFill>
                <a:srgbClr val="D9EAD3"/>
              </a:solidFill>
              <a:ln>
                <a:noFill/>
              </a:ln>
            </p:spPr>
            <p:txBody>
              <a:bodyPr wrap="square" lIns="100749" tIns="50358" rIns="100749" bIns="50358" anchor="ctr" anchorCtr="0">
                <a:noAutofit/>
              </a:bodyPr>
              <a:lstStyle/>
              <a:p>
                <a:pPr algn="ctr">
                  <a:spcBef>
                    <a:spcPts val="0"/>
                  </a:spcBef>
                  <a:buSzPct val="25000"/>
                </a:pPr>
                <a:r>
                  <a:rPr lang="en-US" sz="1300" dirty="0" smtClean="0">
                    <a:latin typeface="Roboto Medium"/>
                    <a:ea typeface="Roboto Medium"/>
                    <a:cs typeface="Roboto Medium"/>
                    <a:sym typeface="Roboto Medium"/>
                  </a:rPr>
                  <a:t>service</a:t>
                </a:r>
                <a:endParaRPr lang="en" sz="1300" dirty="0">
                  <a:solidFill>
                    <a:srgbClr val="000000"/>
                  </a:solidFill>
                  <a:latin typeface="Roboto Medium"/>
                  <a:ea typeface="Roboto Medium"/>
                  <a:cs typeface="Roboto Medium"/>
                  <a:sym typeface="Roboto Medium"/>
                </a:endParaRPr>
              </a:p>
            </p:txBody>
          </p:sp>
          <p:sp>
            <p:nvSpPr>
              <p:cNvPr id="57" name="Shape 114"/>
              <p:cNvSpPr txBox="1"/>
              <p:nvPr/>
            </p:nvSpPr>
            <p:spPr>
              <a:xfrm>
                <a:off x="9900098" y="2570734"/>
                <a:ext cx="1099314" cy="360800"/>
              </a:xfrm>
              <a:prstGeom prst="rect">
                <a:avLst/>
              </a:prstGeom>
              <a:solidFill>
                <a:srgbClr val="CFE2F3"/>
              </a:solidFill>
              <a:ln>
                <a:noFill/>
              </a:ln>
            </p:spPr>
            <p:txBody>
              <a:bodyPr wrap="square" lIns="100749" tIns="50358" rIns="100749" bIns="50358" anchor="ctr" anchorCtr="0">
                <a:noAutofit/>
              </a:bodyPr>
              <a:lstStyle/>
              <a:p>
                <a:pPr lvl="0" algn="ctr">
                  <a:buSzPct val="25000"/>
                </a:pPr>
                <a:r>
                  <a:rPr lang="en-US" sz="1300" dirty="0" smtClean="0"/>
                  <a:t>sidecar</a:t>
                </a:r>
                <a:endParaRPr lang="en" sz="1300" dirty="0">
                  <a:latin typeface="Roboto Medium"/>
                  <a:ea typeface="Roboto Medium"/>
                  <a:cs typeface="Roboto Medium"/>
                  <a:sym typeface="Roboto Medium"/>
                </a:endParaRPr>
              </a:p>
            </p:txBody>
          </p:sp>
          <p:cxnSp>
            <p:nvCxnSpPr>
              <p:cNvPr id="58" name="Shape 115"/>
              <p:cNvCxnSpPr>
                <a:stCxn id="57" idx="2"/>
                <a:endCxn id="56" idx="0"/>
              </p:cNvCxnSpPr>
              <p:nvPr/>
            </p:nvCxnSpPr>
            <p:spPr>
              <a:xfrm>
                <a:off x="10449755" y="2931534"/>
                <a:ext cx="0" cy="479300"/>
              </a:xfrm>
              <a:prstGeom prst="straightConnector1">
                <a:avLst/>
              </a:prstGeom>
              <a:noFill/>
              <a:ln w="9525" cap="flat" cmpd="sng">
                <a:solidFill>
                  <a:srgbClr val="4F81BD"/>
                </a:solidFill>
                <a:prstDash val="solid"/>
                <a:round/>
                <a:headEnd type="stealth" w="lg" len="lg"/>
                <a:tailEnd type="stealth" w="lg" len="lg"/>
              </a:ln>
            </p:spPr>
          </p:cxnSp>
        </p:grpSp>
      </p:grpSp>
      <p:sp>
        <p:nvSpPr>
          <p:cNvPr id="62" name="Shape 122"/>
          <p:cNvSpPr txBox="1"/>
          <p:nvPr/>
        </p:nvSpPr>
        <p:spPr>
          <a:xfrm>
            <a:off x="9314645" y="1793573"/>
            <a:ext cx="1969487" cy="453044"/>
          </a:xfrm>
          <a:prstGeom prst="rect">
            <a:avLst/>
          </a:prstGeom>
          <a:noFill/>
          <a:ln>
            <a:noFill/>
          </a:ln>
        </p:spPr>
        <p:txBody>
          <a:bodyPr wrap="square" lIns="100749" tIns="50358" rIns="100749" bIns="50358" anchor="t" anchorCtr="0">
            <a:noAutofit/>
          </a:bodyPr>
          <a:lstStyle/>
          <a:p>
            <a:pPr algn="ctr">
              <a:spcBef>
                <a:spcPts val="0"/>
              </a:spcBef>
              <a:buSzPct val="25000"/>
            </a:pPr>
            <a:r>
              <a:rPr lang="en-US" sz="2400" dirty="0" smtClean="0">
                <a:solidFill>
                  <a:srgbClr val="000000"/>
                </a:solidFill>
                <a:latin typeface="Roboto Medium"/>
                <a:ea typeface="Roboto Medium"/>
                <a:cs typeface="Roboto Medium"/>
                <a:sym typeface="Roboto Medium"/>
              </a:rPr>
              <a:t>Sidecar</a:t>
            </a:r>
            <a:endParaRPr lang="en" sz="2400" dirty="0">
              <a:solidFill>
                <a:srgbClr val="000000"/>
              </a:solidFill>
              <a:latin typeface="Roboto Medium"/>
              <a:ea typeface="Roboto Medium"/>
              <a:cs typeface="Roboto Medium"/>
              <a:sym typeface="Roboto Medium"/>
            </a:endParaRPr>
          </a:p>
        </p:txBody>
      </p:sp>
      <p:grpSp>
        <p:nvGrpSpPr>
          <p:cNvPr id="89" name="Group 88"/>
          <p:cNvGrpSpPr/>
          <p:nvPr/>
        </p:nvGrpSpPr>
        <p:grpSpPr>
          <a:xfrm>
            <a:off x="8689204" y="4818463"/>
            <a:ext cx="3190548" cy="1770982"/>
            <a:chOff x="8689204" y="4818463"/>
            <a:chExt cx="3190548" cy="1770982"/>
          </a:xfrm>
        </p:grpSpPr>
        <p:grpSp>
          <p:nvGrpSpPr>
            <p:cNvPr id="79" name="Group 78"/>
            <p:cNvGrpSpPr/>
            <p:nvPr/>
          </p:nvGrpSpPr>
          <p:grpSpPr>
            <a:xfrm>
              <a:off x="9506172" y="4818463"/>
              <a:ext cx="1555595" cy="1770982"/>
              <a:chOff x="9671957" y="2235508"/>
              <a:chExt cx="1555595" cy="1770982"/>
            </a:xfrm>
          </p:grpSpPr>
          <p:grpSp>
            <p:nvGrpSpPr>
              <p:cNvPr id="80" name="Group 79"/>
              <p:cNvGrpSpPr/>
              <p:nvPr/>
            </p:nvGrpSpPr>
            <p:grpSpPr>
              <a:xfrm>
                <a:off x="9671957" y="2235508"/>
                <a:ext cx="1555595" cy="1770982"/>
                <a:chOff x="7824978" y="2002441"/>
                <a:chExt cx="1555595" cy="1770982"/>
              </a:xfrm>
            </p:grpSpPr>
            <p:sp>
              <p:nvSpPr>
                <p:cNvPr id="85" name="Shape 112"/>
                <p:cNvSpPr/>
                <p:nvPr/>
              </p:nvSpPr>
              <p:spPr>
                <a:xfrm rot="5400000">
                  <a:off x="7723776" y="2116625"/>
                  <a:ext cx="1758000" cy="1555595"/>
                </a:xfrm>
                <a:prstGeom prst="roundRect">
                  <a:avLst>
                    <a:gd name="adj" fmla="val 16667"/>
                  </a:avLst>
                </a:prstGeom>
                <a:solidFill>
                  <a:srgbClr val="FFFFFF"/>
                </a:solidFill>
                <a:ln w="9525" cap="flat" cmpd="sng">
                  <a:solidFill>
                    <a:srgbClr val="7F7F7F"/>
                  </a:solidFill>
                  <a:prstDash val="solid"/>
                  <a:round/>
                  <a:headEnd type="none" w="med" len="med"/>
                  <a:tailEnd type="none" w="med" len="med"/>
                </a:ln>
              </p:spPr>
              <p:txBody>
                <a:bodyPr wrap="square" lIns="100749" tIns="50358" rIns="100749" bIns="50358" anchor="ctr" anchorCtr="0">
                  <a:noAutofit/>
                </a:bodyPr>
                <a:lstStyle/>
                <a:p>
                  <a:pPr algn="ctr">
                    <a:spcBef>
                      <a:spcPts val="0"/>
                    </a:spcBef>
                  </a:pPr>
                  <a:endParaRPr sz="2300">
                    <a:solidFill>
                      <a:srgbClr val="FFFFFF"/>
                    </a:solidFill>
                    <a:latin typeface="Calibri"/>
                    <a:ea typeface="Calibri"/>
                    <a:cs typeface="Calibri"/>
                    <a:sym typeface="Calibri"/>
                  </a:endParaRPr>
                </a:p>
              </p:txBody>
            </p:sp>
            <p:sp>
              <p:nvSpPr>
                <p:cNvPr id="86" name="Shape 116"/>
                <p:cNvSpPr txBox="1"/>
                <p:nvPr/>
              </p:nvSpPr>
              <p:spPr>
                <a:xfrm>
                  <a:off x="7838888" y="2002441"/>
                  <a:ext cx="609441" cy="298800"/>
                </a:xfrm>
                <a:prstGeom prst="rect">
                  <a:avLst/>
                </a:prstGeom>
                <a:noFill/>
                <a:ln>
                  <a:noFill/>
                </a:ln>
              </p:spPr>
              <p:txBody>
                <a:bodyPr wrap="square" lIns="100749" tIns="50358" rIns="100749" bIns="50358" anchor="t" anchorCtr="0">
                  <a:noAutofit/>
                </a:bodyPr>
                <a:lstStyle/>
                <a:p>
                  <a:pPr>
                    <a:spcBef>
                      <a:spcPts val="0"/>
                    </a:spcBef>
                    <a:buSzPct val="25000"/>
                  </a:pPr>
                  <a:r>
                    <a:rPr lang="en" sz="1300">
                      <a:solidFill>
                        <a:srgbClr val="000000"/>
                      </a:solidFill>
                      <a:latin typeface="Roboto Medium"/>
                      <a:ea typeface="Roboto Medium"/>
                      <a:cs typeface="Roboto Medium"/>
                      <a:sym typeface="Roboto Medium"/>
                    </a:rPr>
                    <a:t>Pod</a:t>
                  </a:r>
                </a:p>
              </p:txBody>
            </p:sp>
          </p:grpSp>
          <p:grpSp>
            <p:nvGrpSpPr>
              <p:cNvPr id="81" name="Group 80"/>
              <p:cNvGrpSpPr/>
              <p:nvPr/>
            </p:nvGrpSpPr>
            <p:grpSpPr>
              <a:xfrm>
                <a:off x="9900097" y="2570734"/>
                <a:ext cx="1099314" cy="1196716"/>
                <a:chOff x="9900098" y="2570734"/>
                <a:chExt cx="1099314" cy="1196716"/>
              </a:xfrm>
            </p:grpSpPr>
            <p:sp>
              <p:nvSpPr>
                <p:cNvPr id="82" name="Shape 113"/>
                <p:cNvSpPr txBox="1"/>
                <p:nvPr/>
              </p:nvSpPr>
              <p:spPr>
                <a:xfrm>
                  <a:off x="9901115" y="3410834"/>
                  <a:ext cx="1097280" cy="356616"/>
                </a:xfrm>
                <a:prstGeom prst="rect">
                  <a:avLst/>
                </a:prstGeom>
                <a:solidFill>
                  <a:srgbClr val="D9EAD3"/>
                </a:solidFill>
                <a:ln>
                  <a:noFill/>
                </a:ln>
              </p:spPr>
              <p:txBody>
                <a:bodyPr wrap="square" lIns="100749" tIns="50358" rIns="100749" bIns="50358" anchor="ctr" anchorCtr="0">
                  <a:noAutofit/>
                </a:bodyPr>
                <a:lstStyle/>
                <a:p>
                  <a:pPr algn="ctr">
                    <a:spcBef>
                      <a:spcPts val="0"/>
                    </a:spcBef>
                    <a:buSzPct val="25000"/>
                  </a:pPr>
                  <a:r>
                    <a:rPr lang="en-US" sz="1300" dirty="0" smtClean="0">
                      <a:latin typeface="Roboto Medium"/>
                      <a:ea typeface="Roboto Medium"/>
                      <a:cs typeface="Roboto Medium"/>
                      <a:sym typeface="Roboto Medium"/>
                    </a:rPr>
                    <a:t>service</a:t>
                  </a:r>
                  <a:endParaRPr lang="en" sz="1300" dirty="0">
                    <a:solidFill>
                      <a:srgbClr val="000000"/>
                    </a:solidFill>
                    <a:latin typeface="Roboto Medium"/>
                    <a:ea typeface="Roboto Medium"/>
                    <a:cs typeface="Roboto Medium"/>
                    <a:sym typeface="Roboto Medium"/>
                  </a:endParaRPr>
                </a:p>
              </p:txBody>
            </p:sp>
            <p:sp>
              <p:nvSpPr>
                <p:cNvPr id="83" name="Shape 114"/>
                <p:cNvSpPr txBox="1"/>
                <p:nvPr/>
              </p:nvSpPr>
              <p:spPr>
                <a:xfrm>
                  <a:off x="9900098" y="2570734"/>
                  <a:ext cx="1099314" cy="360800"/>
                </a:xfrm>
                <a:prstGeom prst="rect">
                  <a:avLst/>
                </a:prstGeom>
                <a:solidFill>
                  <a:srgbClr val="CFE2F3"/>
                </a:solidFill>
                <a:ln>
                  <a:noFill/>
                </a:ln>
              </p:spPr>
              <p:txBody>
                <a:bodyPr wrap="square" lIns="100749" tIns="50358" rIns="100749" bIns="50358" anchor="ctr" anchorCtr="0">
                  <a:noAutofit/>
                </a:bodyPr>
                <a:lstStyle/>
                <a:p>
                  <a:pPr lvl="0" algn="ctr">
                    <a:buSzPct val="25000"/>
                  </a:pPr>
                  <a:r>
                    <a:rPr lang="en-US" sz="1300" dirty="0" smtClean="0"/>
                    <a:t>proxy</a:t>
                  </a:r>
                  <a:endParaRPr lang="en" sz="1300" dirty="0">
                    <a:latin typeface="Roboto Medium"/>
                    <a:ea typeface="Roboto Medium"/>
                    <a:cs typeface="Roboto Medium"/>
                    <a:sym typeface="Roboto Medium"/>
                  </a:endParaRPr>
                </a:p>
              </p:txBody>
            </p:sp>
            <p:cxnSp>
              <p:nvCxnSpPr>
                <p:cNvPr id="84" name="Shape 115"/>
                <p:cNvCxnSpPr/>
                <p:nvPr/>
              </p:nvCxnSpPr>
              <p:spPr>
                <a:xfrm>
                  <a:off x="10449755" y="2931534"/>
                  <a:ext cx="0" cy="479300"/>
                </a:xfrm>
                <a:prstGeom prst="straightConnector1">
                  <a:avLst/>
                </a:prstGeom>
                <a:noFill/>
                <a:ln w="9525" cap="flat" cmpd="sng">
                  <a:solidFill>
                    <a:srgbClr val="4F81BD"/>
                  </a:solidFill>
                  <a:prstDash val="solid"/>
                  <a:round/>
                  <a:headEnd type="stealth" w="lg" len="lg"/>
                  <a:tailEnd type="stealth" w="lg" len="lg"/>
                </a:ln>
              </p:spPr>
            </p:cxnSp>
          </p:grpSp>
        </p:grpSp>
        <p:cxnSp>
          <p:nvCxnSpPr>
            <p:cNvPr id="36" name="Shape 121"/>
            <p:cNvCxnSpPr>
              <a:endCxn id="83" idx="1"/>
            </p:cNvCxnSpPr>
            <p:nvPr/>
          </p:nvCxnSpPr>
          <p:spPr>
            <a:xfrm flipV="1">
              <a:off x="8689204" y="5334089"/>
              <a:ext cx="1045108" cy="10042"/>
            </a:xfrm>
            <a:prstGeom prst="straightConnector1">
              <a:avLst/>
            </a:prstGeom>
            <a:noFill/>
            <a:ln w="9525" cap="flat" cmpd="sng">
              <a:solidFill>
                <a:srgbClr val="4F81BD"/>
              </a:solidFill>
              <a:prstDash val="solid"/>
              <a:round/>
              <a:headEnd type="none" w="lg" len="lg"/>
              <a:tailEnd type="stealth" w="lg" len="lg"/>
            </a:ln>
          </p:spPr>
        </p:cxnSp>
        <p:cxnSp>
          <p:nvCxnSpPr>
            <p:cNvPr id="38" name="Shape 121"/>
            <p:cNvCxnSpPr>
              <a:stCxn id="83" idx="3"/>
            </p:cNvCxnSpPr>
            <p:nvPr/>
          </p:nvCxnSpPr>
          <p:spPr>
            <a:xfrm>
              <a:off x="10833626" y="5334089"/>
              <a:ext cx="1046126" cy="5779"/>
            </a:xfrm>
            <a:prstGeom prst="straightConnector1">
              <a:avLst/>
            </a:prstGeom>
            <a:noFill/>
            <a:ln w="9525" cap="flat" cmpd="sng">
              <a:solidFill>
                <a:srgbClr val="4F81BD"/>
              </a:solidFill>
              <a:prstDash val="solid"/>
              <a:round/>
              <a:headEnd type="none" w="lg" len="lg"/>
              <a:tailEnd type="stealth" w="lg" len="lg"/>
            </a:ln>
          </p:spPr>
        </p:cxnSp>
      </p:grpSp>
    </p:spTree>
    <p:extLst>
      <p:ext uri="{BB962C8B-B14F-4D97-AF65-F5344CB8AC3E}">
        <p14:creationId xmlns:p14="http://schemas.microsoft.com/office/powerpoint/2010/main" val="10623023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p:txBody>
          <a:bodyPr/>
          <a:lstStyle/>
          <a:p>
            <a:r>
              <a:rPr lang="en-US" dirty="0" smtClean="0"/>
              <a:t>Mesh Request Flow</a:t>
            </a:r>
            <a:endParaRPr lang="en" dirty="0"/>
          </a:p>
        </p:txBody>
      </p:sp>
      <p:sp>
        <p:nvSpPr>
          <p:cNvPr id="4" name="Slide Number Placeholder 3"/>
          <p:cNvSpPr>
            <a:spLocks noGrp="1"/>
          </p:cNvSpPr>
          <p:nvPr>
            <p:ph type="sldNum" sz="quarter" idx="10"/>
          </p:nvPr>
        </p:nvSpPr>
        <p:spPr/>
        <p:txBody>
          <a:bodyPr/>
          <a:lstStyle/>
          <a:p>
            <a:fld id="{FA6464B3-936F-E844-AE7E-6FB0465168D9}" type="slidenum">
              <a:rPr lang="en-US" smtClean="0"/>
              <a:pPr/>
              <a:t>31</a:t>
            </a:fld>
            <a:endParaRPr lang="en-US"/>
          </a:p>
        </p:txBody>
      </p:sp>
      <p:sp>
        <p:nvSpPr>
          <p:cNvPr id="2" name="Footer Placeholder 1"/>
          <p:cNvSpPr>
            <a:spLocks noGrp="1"/>
          </p:cNvSpPr>
          <p:nvPr>
            <p:ph type="ftr" sz="quarter" idx="11"/>
          </p:nvPr>
        </p:nvSpPr>
        <p:spPr/>
        <p:txBody>
          <a:bodyPr>
            <a:normAutofit/>
          </a:bodyPr>
          <a:lstStyle/>
          <a:p>
            <a:r>
              <a:rPr lang="en-US" smtClean="0"/>
              <a:t>© Copyright IBM Corporation 2017</a:t>
            </a:r>
            <a:endParaRPr lang="en-US" dirty="0"/>
          </a:p>
        </p:txBody>
      </p:sp>
      <p:sp>
        <p:nvSpPr>
          <p:cNvPr id="107" name="Shape 107"/>
          <p:cNvSpPr txBox="1"/>
          <p:nvPr/>
        </p:nvSpPr>
        <p:spPr>
          <a:xfrm>
            <a:off x="1702258" y="1155300"/>
            <a:ext cx="1394591" cy="560118"/>
          </a:xfrm>
          <a:prstGeom prst="rect">
            <a:avLst/>
          </a:prstGeom>
          <a:noFill/>
          <a:ln>
            <a:noFill/>
          </a:ln>
        </p:spPr>
        <p:txBody>
          <a:bodyPr wrap="square" lIns="121879" tIns="121879" rIns="121879" bIns="121879" anchor="t" anchorCtr="0">
            <a:noAutofit/>
          </a:bodyPr>
          <a:lstStyle/>
          <a:p>
            <a:pPr algn="ctr">
              <a:spcBef>
                <a:spcPts val="0"/>
              </a:spcBef>
            </a:pPr>
            <a:r>
              <a:rPr lang="en" sz="1100" dirty="0">
                <a:latin typeface="Roboto"/>
                <a:ea typeface="Roboto"/>
                <a:cs typeface="Roboto"/>
                <a:sym typeface="Roboto"/>
              </a:rPr>
              <a:t>HTTP/1.1, HTTP/2, </a:t>
            </a:r>
            <a:r>
              <a:rPr lang="en" sz="1100" dirty="0" err="1">
                <a:latin typeface="Roboto"/>
                <a:ea typeface="Roboto"/>
                <a:cs typeface="Roboto"/>
                <a:sym typeface="Roboto"/>
              </a:rPr>
              <a:t>gRPC</a:t>
            </a:r>
            <a:r>
              <a:rPr lang="en" sz="1100" dirty="0">
                <a:latin typeface="Roboto"/>
                <a:ea typeface="Roboto"/>
                <a:cs typeface="Roboto"/>
                <a:sym typeface="Roboto"/>
              </a:rPr>
              <a:t>, TCP </a:t>
            </a:r>
          </a:p>
        </p:txBody>
      </p:sp>
      <p:sp>
        <p:nvSpPr>
          <p:cNvPr id="108" name="Shape 108"/>
          <p:cNvSpPr txBox="1"/>
          <p:nvPr/>
        </p:nvSpPr>
        <p:spPr>
          <a:xfrm>
            <a:off x="6392004" y="1171688"/>
            <a:ext cx="1445092" cy="737200"/>
          </a:xfrm>
          <a:prstGeom prst="rect">
            <a:avLst/>
          </a:prstGeom>
          <a:noFill/>
          <a:ln>
            <a:noFill/>
          </a:ln>
        </p:spPr>
        <p:txBody>
          <a:bodyPr wrap="square" lIns="121879" tIns="121879" rIns="121879" bIns="121879" anchor="t" anchorCtr="0">
            <a:noAutofit/>
          </a:bodyPr>
          <a:lstStyle/>
          <a:p>
            <a:pPr algn="ctr">
              <a:spcBef>
                <a:spcPts val="0"/>
              </a:spcBef>
            </a:pPr>
            <a:r>
              <a:rPr lang="en" sz="1100" dirty="0">
                <a:latin typeface="Roboto"/>
                <a:ea typeface="Roboto"/>
                <a:cs typeface="Roboto"/>
                <a:sym typeface="Roboto"/>
              </a:rPr>
              <a:t>HTTP/1.1, HTTP/2, </a:t>
            </a:r>
            <a:r>
              <a:rPr lang="en" sz="1100" dirty="0" err="1">
                <a:latin typeface="Roboto"/>
                <a:ea typeface="Roboto"/>
                <a:cs typeface="Roboto"/>
                <a:sym typeface="Roboto"/>
              </a:rPr>
              <a:t>gRPC</a:t>
            </a:r>
            <a:r>
              <a:rPr lang="en" sz="1100" dirty="0">
                <a:latin typeface="Roboto"/>
                <a:ea typeface="Roboto"/>
                <a:cs typeface="Roboto"/>
                <a:sym typeface="Roboto"/>
              </a:rPr>
              <a:t>, </a:t>
            </a:r>
            <a:r>
              <a:rPr lang="en" sz="1100" dirty="0" smtClean="0">
                <a:latin typeface="Roboto"/>
                <a:ea typeface="Roboto"/>
                <a:cs typeface="Roboto"/>
                <a:sym typeface="Roboto"/>
              </a:rPr>
              <a:t>TCP</a:t>
            </a:r>
            <a:r>
              <a:rPr lang="en-US" sz="1100" dirty="0" smtClean="0">
                <a:latin typeface="Roboto"/>
                <a:ea typeface="Roboto"/>
                <a:cs typeface="Roboto"/>
                <a:sym typeface="Roboto"/>
              </a:rPr>
              <a:t/>
            </a:r>
            <a:br>
              <a:rPr lang="en-US" sz="1100" dirty="0" smtClean="0">
                <a:latin typeface="Roboto"/>
                <a:ea typeface="Roboto"/>
                <a:cs typeface="Roboto"/>
                <a:sym typeface="Roboto"/>
              </a:rPr>
            </a:br>
            <a:r>
              <a:rPr lang="en" sz="1100" dirty="0" smtClean="0">
                <a:latin typeface="Roboto"/>
                <a:ea typeface="Roboto"/>
                <a:cs typeface="Roboto"/>
                <a:sym typeface="Roboto"/>
              </a:rPr>
              <a:t>with </a:t>
            </a:r>
            <a:r>
              <a:rPr lang="en" sz="1100" dirty="0">
                <a:latin typeface="Roboto"/>
                <a:ea typeface="Roboto"/>
                <a:cs typeface="Roboto"/>
                <a:sym typeface="Roboto"/>
              </a:rPr>
              <a:t>or without TLS</a:t>
            </a:r>
          </a:p>
        </p:txBody>
      </p:sp>
      <p:sp>
        <p:nvSpPr>
          <p:cNvPr id="120" name="Shape 120"/>
          <p:cNvSpPr txBox="1"/>
          <p:nvPr/>
        </p:nvSpPr>
        <p:spPr>
          <a:xfrm>
            <a:off x="2627209" y="2313785"/>
            <a:ext cx="1638773" cy="674000"/>
          </a:xfrm>
          <a:prstGeom prst="rect">
            <a:avLst/>
          </a:prstGeom>
          <a:noFill/>
          <a:ln>
            <a:noFill/>
          </a:ln>
        </p:spPr>
        <p:txBody>
          <a:bodyPr wrap="square" lIns="100749" tIns="50358" rIns="100749" bIns="50358" anchor="t" anchorCtr="0">
            <a:noAutofit/>
          </a:bodyPr>
          <a:lstStyle/>
          <a:p>
            <a:pPr algn="ctr">
              <a:spcBef>
                <a:spcPts val="0"/>
              </a:spcBef>
              <a:buSzPct val="25000"/>
            </a:pPr>
            <a:r>
              <a:rPr lang="en" sz="1300" dirty="0">
                <a:latin typeface="Roboto Medium"/>
                <a:ea typeface="Roboto Medium"/>
                <a:cs typeface="Roboto Medium"/>
                <a:sym typeface="Roboto Medium"/>
              </a:rPr>
              <a:t>Ingress</a:t>
            </a:r>
            <a:r>
              <a:rPr lang="en" sz="1300" dirty="0">
                <a:solidFill>
                  <a:srgbClr val="000000"/>
                </a:solidFill>
                <a:latin typeface="Roboto Medium"/>
                <a:ea typeface="Roboto Medium"/>
                <a:cs typeface="Roboto Medium"/>
                <a:sym typeface="Roboto Medium"/>
              </a:rPr>
              <a:t> </a:t>
            </a:r>
            <a:r>
              <a:rPr lang="en-US" sz="1300" dirty="0" smtClean="0">
                <a:solidFill>
                  <a:srgbClr val="000000"/>
                </a:solidFill>
                <a:latin typeface="Roboto Medium"/>
                <a:ea typeface="Roboto Medium"/>
                <a:cs typeface="Roboto Medium"/>
                <a:sym typeface="Roboto Medium"/>
              </a:rPr>
              <a:t>Proxy</a:t>
            </a:r>
            <a:endParaRPr lang="en" sz="1300" dirty="0">
              <a:solidFill>
                <a:srgbClr val="000000"/>
              </a:solidFill>
              <a:latin typeface="Roboto Medium"/>
              <a:ea typeface="Roboto Medium"/>
              <a:cs typeface="Roboto Medium"/>
              <a:sym typeface="Roboto Medium"/>
            </a:endParaRPr>
          </a:p>
          <a:p>
            <a:pPr algn="ctr">
              <a:spcBef>
                <a:spcPts val="0"/>
              </a:spcBef>
              <a:buSzPct val="25000"/>
            </a:pPr>
            <a:r>
              <a:rPr lang="en" sz="1300" dirty="0" smtClean="0">
                <a:solidFill>
                  <a:srgbClr val="000000"/>
                </a:solidFill>
                <a:latin typeface="Roboto Medium"/>
                <a:ea typeface="Roboto Medium"/>
                <a:cs typeface="Roboto Medium"/>
                <a:sym typeface="Roboto Medium"/>
              </a:rPr>
              <a:t>(</a:t>
            </a:r>
            <a:r>
              <a:rPr lang="en-US" sz="1300" dirty="0" smtClean="0">
                <a:solidFill>
                  <a:srgbClr val="000000"/>
                </a:solidFill>
                <a:latin typeface="Roboto Medium"/>
                <a:ea typeface="Roboto Medium"/>
                <a:cs typeface="Roboto Medium"/>
                <a:sym typeface="Roboto Medium"/>
              </a:rPr>
              <a:t>Kubernetes </a:t>
            </a:r>
            <a:r>
              <a:rPr lang="en" sz="1300" dirty="0" smtClean="0">
                <a:solidFill>
                  <a:srgbClr val="000000"/>
                </a:solidFill>
                <a:latin typeface="Roboto Medium"/>
                <a:ea typeface="Roboto Medium"/>
                <a:cs typeface="Roboto Medium"/>
                <a:sym typeface="Roboto Medium"/>
              </a:rPr>
              <a:t>ingress controller)</a:t>
            </a:r>
            <a:endParaRPr lang="en" sz="1300" dirty="0">
              <a:solidFill>
                <a:srgbClr val="000000"/>
              </a:solidFill>
              <a:latin typeface="Roboto Medium"/>
              <a:ea typeface="Roboto Medium"/>
              <a:cs typeface="Roboto Medium"/>
              <a:sym typeface="Roboto Medium"/>
            </a:endParaRPr>
          </a:p>
        </p:txBody>
      </p:sp>
      <p:sp>
        <p:nvSpPr>
          <p:cNvPr id="39" name="Content Placeholder 3"/>
          <p:cNvSpPr txBox="1">
            <a:spLocks/>
          </p:cNvSpPr>
          <p:nvPr/>
        </p:nvSpPr>
        <p:spPr>
          <a:xfrm>
            <a:off x="2738494" y="3834492"/>
            <a:ext cx="2961884" cy="2696089"/>
          </a:xfrm>
          <a:prstGeom prst="rect">
            <a:avLst/>
          </a:prstGeom>
        </p:spPr>
        <p:txBody>
          <a:bodyPr lIns="121899" tIns="60949" rIns="121899" bIns="60949">
            <a:normAutofit fontScale="92500" lnSpcReduction="10000"/>
          </a:bodyPr>
          <a:lstStyle>
            <a:lvl1pPr marL="171450" indent="-171450" algn="l" defTabSz="685800" rtl="0" eaLnBrk="1" latinLnBrk="0" hangingPunct="1">
              <a:lnSpc>
                <a:spcPct val="90000"/>
              </a:lnSpc>
              <a:spcBef>
                <a:spcPts val="750"/>
              </a:spcBef>
              <a:buFont typeface="Arial"/>
              <a:buChar char="•"/>
              <a:defRPr sz="1900" kern="1200" baseline="0">
                <a:solidFill>
                  <a:srgbClr val="5A5A5A"/>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a:buNone/>
            </a:pPr>
            <a:r>
              <a:rPr lang="en-US" dirty="0">
                <a:solidFill>
                  <a:schemeClr val="tx1"/>
                </a:solidFill>
                <a:latin typeface="Arial" panose="020B0604020202020204" pitchFamily="34" charset="0"/>
                <a:cs typeface="Arial" panose="020B0604020202020204" pitchFamily="34" charset="0"/>
              </a:rPr>
              <a:t>Inbound features</a:t>
            </a:r>
          </a:p>
          <a:p>
            <a:r>
              <a:rPr lang="en-US" dirty="0">
                <a:solidFill>
                  <a:schemeClr val="tx1"/>
                </a:solidFill>
                <a:latin typeface="Arial" panose="020B0604020202020204" pitchFamily="34" charset="0"/>
                <a:cs typeface="Arial" panose="020B0604020202020204" pitchFamily="34" charset="0"/>
              </a:rPr>
              <a:t>Service authentication</a:t>
            </a:r>
          </a:p>
          <a:p>
            <a:r>
              <a:rPr lang="en-US" dirty="0">
                <a:solidFill>
                  <a:schemeClr val="tx1"/>
                </a:solidFill>
                <a:latin typeface="Arial" panose="020B0604020202020204" pitchFamily="34" charset="0"/>
                <a:cs typeface="Arial" panose="020B0604020202020204" pitchFamily="34" charset="0"/>
              </a:rPr>
              <a:t>Authorization</a:t>
            </a:r>
          </a:p>
          <a:p>
            <a:r>
              <a:rPr lang="en-US" dirty="0">
                <a:solidFill>
                  <a:schemeClr val="tx1"/>
                </a:solidFill>
                <a:latin typeface="Arial" panose="020B0604020202020204" pitchFamily="34" charset="0"/>
                <a:cs typeface="Arial" panose="020B0604020202020204" pitchFamily="34" charset="0"/>
              </a:rPr>
              <a:t>Rate limits</a:t>
            </a:r>
          </a:p>
          <a:p>
            <a:r>
              <a:rPr lang="en-US" dirty="0">
                <a:solidFill>
                  <a:schemeClr val="tx1"/>
                </a:solidFill>
                <a:latin typeface="Arial" panose="020B0604020202020204" pitchFamily="34" charset="0"/>
                <a:cs typeface="Arial" panose="020B0604020202020204" pitchFamily="34" charset="0"/>
              </a:rPr>
              <a:t>Load shedding</a:t>
            </a:r>
          </a:p>
          <a:p>
            <a:r>
              <a:rPr lang="en-US" dirty="0">
                <a:solidFill>
                  <a:schemeClr val="tx1"/>
                </a:solidFill>
                <a:latin typeface="Arial" panose="020B0604020202020204" pitchFamily="34" charset="0"/>
                <a:cs typeface="Arial" panose="020B0604020202020204" pitchFamily="34" charset="0"/>
              </a:rPr>
              <a:t>Telemetry</a:t>
            </a:r>
          </a:p>
          <a:p>
            <a:r>
              <a:rPr lang="en-US" dirty="0">
                <a:solidFill>
                  <a:schemeClr val="tx1"/>
                </a:solidFill>
                <a:latin typeface="Arial" panose="020B0604020202020204" pitchFamily="34" charset="0"/>
                <a:cs typeface="Arial" panose="020B0604020202020204" pitchFamily="34" charset="0"/>
              </a:rPr>
              <a:t>Request Tracing</a:t>
            </a:r>
          </a:p>
          <a:p>
            <a:r>
              <a:rPr lang="en-US" dirty="0">
                <a:solidFill>
                  <a:schemeClr val="tx1"/>
                </a:solidFill>
                <a:latin typeface="Arial" panose="020B0604020202020204" pitchFamily="34" charset="0"/>
                <a:cs typeface="Arial" panose="020B0604020202020204" pitchFamily="34" charset="0"/>
              </a:rPr>
              <a:t>Fault Injection</a:t>
            </a:r>
          </a:p>
          <a:p>
            <a:endParaRPr lang="en-US" sz="1800" dirty="0"/>
          </a:p>
        </p:txBody>
      </p:sp>
      <p:grpSp>
        <p:nvGrpSpPr>
          <p:cNvPr id="28" name="Group 27"/>
          <p:cNvGrpSpPr/>
          <p:nvPr/>
        </p:nvGrpSpPr>
        <p:grpSpPr>
          <a:xfrm>
            <a:off x="4427869" y="1171506"/>
            <a:ext cx="1969488" cy="2488516"/>
            <a:chOff x="3648541" y="1183838"/>
            <a:chExt cx="1969488" cy="2488516"/>
          </a:xfrm>
        </p:grpSpPr>
        <p:sp>
          <p:nvSpPr>
            <p:cNvPr id="110" name="Shape 110"/>
            <p:cNvSpPr/>
            <p:nvPr/>
          </p:nvSpPr>
          <p:spPr>
            <a:xfrm rot="5400000">
              <a:off x="3617885" y="1214494"/>
              <a:ext cx="2030800" cy="1969487"/>
            </a:xfrm>
            <a:prstGeom prst="roundRect">
              <a:avLst>
                <a:gd name="adj" fmla="val 16667"/>
              </a:avLst>
            </a:prstGeom>
            <a:solidFill>
              <a:srgbClr val="BFBFBF"/>
            </a:solidFill>
            <a:ln>
              <a:noFill/>
            </a:ln>
          </p:spPr>
          <p:txBody>
            <a:bodyPr wrap="square" lIns="100749" tIns="50358" rIns="100749" bIns="50358" anchor="ctr" anchorCtr="0">
              <a:noAutofit/>
            </a:bodyPr>
            <a:lstStyle/>
            <a:p>
              <a:pPr algn="ctr">
                <a:spcBef>
                  <a:spcPts val="0"/>
                </a:spcBef>
              </a:pPr>
              <a:endParaRPr sz="2300">
                <a:solidFill>
                  <a:srgbClr val="FFFFFF"/>
                </a:solidFill>
                <a:latin typeface="Calibri"/>
                <a:ea typeface="Calibri"/>
                <a:cs typeface="Calibri"/>
                <a:sym typeface="Calibri"/>
              </a:endParaRPr>
            </a:p>
          </p:txBody>
        </p:sp>
        <p:sp>
          <p:nvSpPr>
            <p:cNvPr id="111" name="Shape 111"/>
            <p:cNvSpPr/>
            <p:nvPr/>
          </p:nvSpPr>
          <p:spPr>
            <a:xfrm rot="5400000">
              <a:off x="3790176" y="1372965"/>
              <a:ext cx="1849200" cy="1555595"/>
            </a:xfrm>
            <a:prstGeom prst="roundRect">
              <a:avLst>
                <a:gd name="adj" fmla="val 16667"/>
              </a:avLst>
            </a:prstGeom>
            <a:solidFill>
              <a:srgbClr val="FFFFFF"/>
            </a:solidFill>
            <a:ln w="9525" cap="flat" cmpd="sng">
              <a:solidFill>
                <a:srgbClr val="7F7F7F"/>
              </a:solidFill>
              <a:prstDash val="solid"/>
              <a:round/>
              <a:headEnd type="none" w="med" len="med"/>
              <a:tailEnd type="none" w="med" len="med"/>
            </a:ln>
          </p:spPr>
          <p:txBody>
            <a:bodyPr wrap="square" lIns="100749" tIns="50358" rIns="100749" bIns="50358" anchor="ctr" anchorCtr="0">
              <a:noAutofit/>
            </a:bodyPr>
            <a:lstStyle/>
            <a:p>
              <a:pPr algn="ctr">
                <a:spcBef>
                  <a:spcPts val="0"/>
                </a:spcBef>
              </a:pPr>
              <a:endParaRPr sz="2300">
                <a:solidFill>
                  <a:srgbClr val="FFFFFF"/>
                </a:solidFill>
                <a:latin typeface="Calibri"/>
                <a:ea typeface="Calibri"/>
                <a:cs typeface="Calibri"/>
                <a:sym typeface="Calibri"/>
              </a:endParaRPr>
            </a:p>
          </p:txBody>
        </p:sp>
        <p:sp>
          <p:nvSpPr>
            <p:cNvPr id="122" name="Shape 122"/>
            <p:cNvSpPr txBox="1"/>
            <p:nvPr/>
          </p:nvSpPr>
          <p:spPr>
            <a:xfrm>
              <a:off x="3648542" y="3219310"/>
              <a:ext cx="1969487" cy="453044"/>
            </a:xfrm>
            <a:prstGeom prst="rect">
              <a:avLst/>
            </a:prstGeom>
            <a:noFill/>
            <a:ln>
              <a:noFill/>
            </a:ln>
          </p:spPr>
          <p:txBody>
            <a:bodyPr wrap="square" lIns="100749" tIns="50358" rIns="100749" bIns="50358" anchor="t" anchorCtr="0">
              <a:noAutofit/>
            </a:bodyPr>
            <a:lstStyle/>
            <a:p>
              <a:pPr algn="ctr">
                <a:spcBef>
                  <a:spcPts val="0"/>
                </a:spcBef>
                <a:buSzPct val="25000"/>
              </a:pPr>
              <a:r>
                <a:rPr lang="en" sz="2400" dirty="0">
                  <a:solidFill>
                    <a:srgbClr val="000000"/>
                  </a:solidFill>
                  <a:latin typeface="Roboto Medium"/>
                  <a:ea typeface="Roboto Medium"/>
                  <a:cs typeface="Roboto Medium"/>
                  <a:sym typeface="Roboto Medium"/>
                </a:rPr>
                <a:t>Service A</a:t>
              </a:r>
            </a:p>
          </p:txBody>
        </p:sp>
        <p:grpSp>
          <p:nvGrpSpPr>
            <p:cNvPr id="41" name="Group 40"/>
            <p:cNvGrpSpPr/>
            <p:nvPr/>
          </p:nvGrpSpPr>
          <p:grpSpPr>
            <a:xfrm>
              <a:off x="3787750" y="1346706"/>
              <a:ext cx="1555595" cy="1770982"/>
              <a:chOff x="7824978" y="2002441"/>
              <a:chExt cx="1555595" cy="1770982"/>
            </a:xfrm>
          </p:grpSpPr>
          <p:sp>
            <p:nvSpPr>
              <p:cNvPr id="46" name="Shape 112"/>
              <p:cNvSpPr/>
              <p:nvPr/>
            </p:nvSpPr>
            <p:spPr>
              <a:xfrm rot="5400000">
                <a:off x="7723776" y="2116625"/>
                <a:ext cx="1758000" cy="1555595"/>
              </a:xfrm>
              <a:prstGeom prst="roundRect">
                <a:avLst>
                  <a:gd name="adj" fmla="val 16667"/>
                </a:avLst>
              </a:prstGeom>
              <a:solidFill>
                <a:srgbClr val="FFFFFF"/>
              </a:solidFill>
              <a:ln w="9525" cap="flat" cmpd="sng">
                <a:solidFill>
                  <a:srgbClr val="7F7F7F"/>
                </a:solidFill>
                <a:prstDash val="solid"/>
                <a:round/>
                <a:headEnd type="none" w="med" len="med"/>
                <a:tailEnd type="none" w="med" len="med"/>
              </a:ln>
            </p:spPr>
            <p:txBody>
              <a:bodyPr wrap="square" lIns="100749" tIns="50358" rIns="100749" bIns="50358" anchor="ctr" anchorCtr="0">
                <a:noAutofit/>
              </a:bodyPr>
              <a:lstStyle/>
              <a:p>
                <a:pPr algn="ctr">
                  <a:spcBef>
                    <a:spcPts val="0"/>
                  </a:spcBef>
                </a:pPr>
                <a:endParaRPr sz="2300">
                  <a:solidFill>
                    <a:srgbClr val="FFFFFF"/>
                  </a:solidFill>
                  <a:latin typeface="Calibri"/>
                  <a:ea typeface="Calibri"/>
                  <a:cs typeface="Calibri"/>
                  <a:sym typeface="Calibri"/>
                </a:endParaRPr>
              </a:p>
            </p:txBody>
          </p:sp>
          <p:sp>
            <p:nvSpPr>
              <p:cNvPr id="47" name="Shape 116"/>
              <p:cNvSpPr txBox="1"/>
              <p:nvPr/>
            </p:nvSpPr>
            <p:spPr>
              <a:xfrm>
                <a:off x="7838888" y="2002441"/>
                <a:ext cx="609441" cy="298800"/>
              </a:xfrm>
              <a:prstGeom prst="rect">
                <a:avLst/>
              </a:prstGeom>
              <a:noFill/>
              <a:ln>
                <a:noFill/>
              </a:ln>
            </p:spPr>
            <p:txBody>
              <a:bodyPr wrap="square" lIns="100749" tIns="50358" rIns="100749" bIns="50358" anchor="t" anchorCtr="0">
                <a:noAutofit/>
              </a:bodyPr>
              <a:lstStyle/>
              <a:p>
                <a:pPr>
                  <a:spcBef>
                    <a:spcPts val="0"/>
                  </a:spcBef>
                  <a:buSzPct val="25000"/>
                </a:pPr>
                <a:r>
                  <a:rPr lang="en" sz="1300" dirty="0">
                    <a:solidFill>
                      <a:srgbClr val="000000"/>
                    </a:solidFill>
                    <a:latin typeface="Roboto Medium"/>
                    <a:ea typeface="Roboto Medium"/>
                    <a:cs typeface="Roboto Medium"/>
                    <a:sym typeface="Roboto Medium"/>
                  </a:rPr>
                  <a:t>Pod</a:t>
                </a:r>
              </a:p>
            </p:txBody>
          </p:sp>
        </p:grpSp>
        <p:sp>
          <p:nvSpPr>
            <p:cNvPr id="43" name="Shape 113"/>
            <p:cNvSpPr txBox="1"/>
            <p:nvPr/>
          </p:nvSpPr>
          <p:spPr>
            <a:xfrm>
              <a:off x="4016907" y="2522032"/>
              <a:ext cx="1097280" cy="356616"/>
            </a:xfrm>
            <a:prstGeom prst="rect">
              <a:avLst/>
            </a:prstGeom>
            <a:solidFill>
              <a:srgbClr val="D9EAD3"/>
            </a:solidFill>
            <a:ln>
              <a:noFill/>
            </a:ln>
          </p:spPr>
          <p:txBody>
            <a:bodyPr wrap="square" lIns="100749" tIns="50358" rIns="100749" bIns="50358" anchor="ctr" anchorCtr="0">
              <a:noAutofit/>
            </a:bodyPr>
            <a:lstStyle/>
            <a:p>
              <a:pPr algn="ctr">
                <a:spcBef>
                  <a:spcPts val="0"/>
                </a:spcBef>
                <a:buSzPct val="25000"/>
              </a:pPr>
              <a:r>
                <a:rPr lang="en-US" sz="1300" dirty="0" smtClean="0">
                  <a:latin typeface="Roboto Medium"/>
                  <a:ea typeface="Roboto Medium"/>
                  <a:cs typeface="Roboto Medium"/>
                  <a:sym typeface="Roboto Medium"/>
                </a:rPr>
                <a:t>service A</a:t>
              </a:r>
              <a:endParaRPr lang="en" sz="1300" dirty="0">
                <a:solidFill>
                  <a:srgbClr val="000000"/>
                </a:solidFill>
                <a:latin typeface="Roboto Medium"/>
                <a:ea typeface="Roboto Medium"/>
                <a:cs typeface="Roboto Medium"/>
                <a:sym typeface="Roboto Medium"/>
              </a:endParaRPr>
            </a:p>
          </p:txBody>
        </p:sp>
        <p:sp>
          <p:nvSpPr>
            <p:cNvPr id="44" name="Shape 114"/>
            <p:cNvSpPr txBox="1"/>
            <p:nvPr/>
          </p:nvSpPr>
          <p:spPr>
            <a:xfrm>
              <a:off x="4015890" y="1685334"/>
              <a:ext cx="1099314" cy="360800"/>
            </a:xfrm>
            <a:prstGeom prst="rect">
              <a:avLst/>
            </a:prstGeom>
            <a:solidFill>
              <a:srgbClr val="CFE2F3"/>
            </a:solidFill>
            <a:ln>
              <a:noFill/>
            </a:ln>
          </p:spPr>
          <p:txBody>
            <a:bodyPr wrap="square" lIns="100749" tIns="50358" rIns="100749" bIns="50358" anchor="ctr" anchorCtr="0">
              <a:noAutofit/>
            </a:bodyPr>
            <a:lstStyle/>
            <a:p>
              <a:pPr lvl="0" algn="ctr">
                <a:buSzPct val="25000"/>
              </a:pPr>
              <a:r>
                <a:rPr lang="en-US" sz="1300" dirty="0" smtClean="0"/>
                <a:t>proxy</a:t>
              </a:r>
              <a:endParaRPr lang="en" sz="1300" dirty="0">
                <a:latin typeface="Roboto Medium"/>
                <a:ea typeface="Roboto Medium"/>
                <a:cs typeface="Roboto Medium"/>
                <a:sym typeface="Roboto Medium"/>
              </a:endParaRPr>
            </a:p>
          </p:txBody>
        </p:sp>
        <p:cxnSp>
          <p:nvCxnSpPr>
            <p:cNvPr id="45" name="Shape 115"/>
            <p:cNvCxnSpPr/>
            <p:nvPr/>
          </p:nvCxnSpPr>
          <p:spPr>
            <a:xfrm>
              <a:off x="4565547" y="2042732"/>
              <a:ext cx="0" cy="479300"/>
            </a:xfrm>
            <a:prstGeom prst="straightConnector1">
              <a:avLst/>
            </a:prstGeom>
            <a:noFill/>
            <a:ln w="9525" cap="flat" cmpd="sng">
              <a:solidFill>
                <a:srgbClr val="4F81BD"/>
              </a:solidFill>
              <a:prstDash val="solid"/>
              <a:round/>
              <a:headEnd type="stealth" w="lg" len="lg"/>
              <a:tailEnd type="stealth" w="lg" len="lg"/>
            </a:ln>
          </p:spPr>
        </p:cxnSp>
      </p:grpSp>
      <p:grpSp>
        <p:nvGrpSpPr>
          <p:cNvPr id="33" name="Group 32"/>
          <p:cNvGrpSpPr/>
          <p:nvPr/>
        </p:nvGrpSpPr>
        <p:grpSpPr>
          <a:xfrm>
            <a:off x="7842150" y="1196469"/>
            <a:ext cx="1816328" cy="2463553"/>
            <a:chOff x="7405076" y="1212351"/>
            <a:chExt cx="1816328" cy="2463553"/>
          </a:xfrm>
        </p:grpSpPr>
        <p:sp>
          <p:nvSpPr>
            <p:cNvPr id="123" name="Shape 123"/>
            <p:cNvSpPr/>
            <p:nvPr/>
          </p:nvSpPr>
          <p:spPr>
            <a:xfrm rot="5400000">
              <a:off x="7310440" y="1306987"/>
              <a:ext cx="2005600" cy="1816327"/>
            </a:xfrm>
            <a:prstGeom prst="roundRect">
              <a:avLst>
                <a:gd name="adj" fmla="val 16667"/>
              </a:avLst>
            </a:prstGeom>
            <a:solidFill>
              <a:srgbClr val="BFBFBF"/>
            </a:solidFill>
            <a:ln>
              <a:noFill/>
            </a:ln>
          </p:spPr>
          <p:txBody>
            <a:bodyPr wrap="square" lIns="100749" tIns="50358" rIns="100749" bIns="50358" anchor="ctr" anchorCtr="0">
              <a:noAutofit/>
            </a:bodyPr>
            <a:lstStyle/>
            <a:p>
              <a:pPr algn="ctr">
                <a:spcBef>
                  <a:spcPts val="0"/>
                </a:spcBef>
              </a:pPr>
              <a:endParaRPr sz="2300">
                <a:solidFill>
                  <a:srgbClr val="FFFFFF"/>
                </a:solidFill>
                <a:latin typeface="Calibri"/>
                <a:ea typeface="Calibri"/>
                <a:cs typeface="Calibri"/>
                <a:sym typeface="Calibri"/>
              </a:endParaRPr>
            </a:p>
          </p:txBody>
        </p:sp>
        <p:sp>
          <p:nvSpPr>
            <p:cNvPr id="124" name="Shape 124"/>
            <p:cNvSpPr/>
            <p:nvPr/>
          </p:nvSpPr>
          <p:spPr>
            <a:xfrm rot="5400000">
              <a:off x="7312000" y="1430600"/>
              <a:ext cx="1786000" cy="1455621"/>
            </a:xfrm>
            <a:prstGeom prst="roundRect">
              <a:avLst>
                <a:gd name="adj" fmla="val 16667"/>
              </a:avLst>
            </a:prstGeom>
            <a:solidFill>
              <a:srgbClr val="FFFFFF"/>
            </a:solidFill>
            <a:ln w="9525" cap="flat" cmpd="sng">
              <a:solidFill>
                <a:srgbClr val="7F7F7F"/>
              </a:solidFill>
              <a:prstDash val="solid"/>
              <a:round/>
              <a:headEnd type="none" w="med" len="med"/>
              <a:tailEnd type="none" w="med" len="med"/>
            </a:ln>
          </p:spPr>
          <p:txBody>
            <a:bodyPr wrap="square" lIns="100749" tIns="50358" rIns="100749" bIns="50358" anchor="ctr" anchorCtr="0">
              <a:noAutofit/>
            </a:bodyPr>
            <a:lstStyle/>
            <a:p>
              <a:pPr algn="ctr">
                <a:spcBef>
                  <a:spcPts val="0"/>
                </a:spcBef>
              </a:pPr>
              <a:endParaRPr sz="2300">
                <a:solidFill>
                  <a:srgbClr val="FFFFFF"/>
                </a:solidFill>
                <a:latin typeface="Calibri"/>
                <a:ea typeface="Calibri"/>
                <a:cs typeface="Calibri"/>
                <a:sym typeface="Calibri"/>
              </a:endParaRPr>
            </a:p>
          </p:txBody>
        </p:sp>
        <p:sp>
          <p:nvSpPr>
            <p:cNvPr id="130" name="Shape 130"/>
            <p:cNvSpPr txBox="1"/>
            <p:nvPr/>
          </p:nvSpPr>
          <p:spPr>
            <a:xfrm>
              <a:off x="7405078" y="3207351"/>
              <a:ext cx="1816326" cy="468553"/>
            </a:xfrm>
            <a:prstGeom prst="rect">
              <a:avLst/>
            </a:prstGeom>
            <a:noFill/>
            <a:ln>
              <a:noFill/>
            </a:ln>
          </p:spPr>
          <p:txBody>
            <a:bodyPr wrap="square" lIns="100749" tIns="50358" rIns="100749" bIns="50358" anchor="t" anchorCtr="0">
              <a:noAutofit/>
            </a:bodyPr>
            <a:lstStyle/>
            <a:p>
              <a:pPr algn="ctr">
                <a:spcBef>
                  <a:spcPts val="0"/>
                </a:spcBef>
                <a:buSzPct val="25000"/>
              </a:pPr>
              <a:r>
                <a:rPr lang="en" sz="2400" dirty="0">
                  <a:solidFill>
                    <a:srgbClr val="000000"/>
                  </a:solidFill>
                  <a:latin typeface="Roboto Medium"/>
                  <a:ea typeface="Roboto Medium"/>
                  <a:cs typeface="Roboto Medium"/>
                  <a:sym typeface="Roboto Medium"/>
                </a:rPr>
                <a:t>Service B</a:t>
              </a:r>
            </a:p>
          </p:txBody>
        </p:sp>
        <p:grpSp>
          <p:nvGrpSpPr>
            <p:cNvPr id="49" name="Group 48"/>
            <p:cNvGrpSpPr/>
            <p:nvPr/>
          </p:nvGrpSpPr>
          <p:grpSpPr>
            <a:xfrm>
              <a:off x="7587994" y="1344804"/>
              <a:ext cx="1555595" cy="1770982"/>
              <a:chOff x="7824978" y="2002441"/>
              <a:chExt cx="1555595" cy="1770982"/>
            </a:xfrm>
          </p:grpSpPr>
          <p:sp>
            <p:nvSpPr>
              <p:cNvPr id="54" name="Shape 112"/>
              <p:cNvSpPr/>
              <p:nvPr/>
            </p:nvSpPr>
            <p:spPr>
              <a:xfrm rot="5400000">
                <a:off x="7723776" y="2116625"/>
                <a:ext cx="1758000" cy="1555595"/>
              </a:xfrm>
              <a:prstGeom prst="roundRect">
                <a:avLst>
                  <a:gd name="adj" fmla="val 16667"/>
                </a:avLst>
              </a:prstGeom>
              <a:solidFill>
                <a:srgbClr val="FFFFFF"/>
              </a:solidFill>
              <a:ln w="9525" cap="flat" cmpd="sng">
                <a:solidFill>
                  <a:srgbClr val="7F7F7F"/>
                </a:solidFill>
                <a:prstDash val="solid"/>
                <a:round/>
                <a:headEnd type="none" w="med" len="med"/>
                <a:tailEnd type="none" w="med" len="med"/>
              </a:ln>
            </p:spPr>
            <p:txBody>
              <a:bodyPr wrap="square" lIns="100749" tIns="50358" rIns="100749" bIns="50358" anchor="ctr" anchorCtr="0">
                <a:noAutofit/>
              </a:bodyPr>
              <a:lstStyle/>
              <a:p>
                <a:pPr algn="ctr">
                  <a:spcBef>
                    <a:spcPts val="0"/>
                  </a:spcBef>
                </a:pPr>
                <a:endParaRPr sz="2300">
                  <a:solidFill>
                    <a:srgbClr val="FFFFFF"/>
                  </a:solidFill>
                  <a:latin typeface="Calibri"/>
                  <a:ea typeface="Calibri"/>
                  <a:cs typeface="Calibri"/>
                  <a:sym typeface="Calibri"/>
                </a:endParaRPr>
              </a:p>
            </p:txBody>
          </p:sp>
          <p:sp>
            <p:nvSpPr>
              <p:cNvPr id="55" name="Shape 116"/>
              <p:cNvSpPr txBox="1"/>
              <p:nvPr/>
            </p:nvSpPr>
            <p:spPr>
              <a:xfrm>
                <a:off x="7838888" y="2002441"/>
                <a:ext cx="609441" cy="298800"/>
              </a:xfrm>
              <a:prstGeom prst="rect">
                <a:avLst/>
              </a:prstGeom>
              <a:noFill/>
              <a:ln>
                <a:noFill/>
              </a:ln>
            </p:spPr>
            <p:txBody>
              <a:bodyPr wrap="square" lIns="100749" tIns="50358" rIns="100749" bIns="50358" anchor="t" anchorCtr="0">
                <a:noAutofit/>
              </a:bodyPr>
              <a:lstStyle/>
              <a:p>
                <a:pPr>
                  <a:spcBef>
                    <a:spcPts val="0"/>
                  </a:spcBef>
                  <a:buSzPct val="25000"/>
                </a:pPr>
                <a:r>
                  <a:rPr lang="en" sz="1300">
                    <a:solidFill>
                      <a:srgbClr val="000000"/>
                    </a:solidFill>
                    <a:latin typeface="Roboto Medium"/>
                    <a:ea typeface="Roboto Medium"/>
                    <a:cs typeface="Roboto Medium"/>
                    <a:sym typeface="Roboto Medium"/>
                  </a:rPr>
                  <a:t>Pod</a:t>
                </a:r>
              </a:p>
            </p:txBody>
          </p:sp>
        </p:grpSp>
        <p:sp>
          <p:nvSpPr>
            <p:cNvPr id="51" name="Shape 113"/>
            <p:cNvSpPr txBox="1"/>
            <p:nvPr/>
          </p:nvSpPr>
          <p:spPr>
            <a:xfrm>
              <a:off x="7817151" y="2520130"/>
              <a:ext cx="1097280" cy="356616"/>
            </a:xfrm>
            <a:prstGeom prst="rect">
              <a:avLst/>
            </a:prstGeom>
            <a:solidFill>
              <a:srgbClr val="D9EAD3"/>
            </a:solidFill>
            <a:ln>
              <a:noFill/>
            </a:ln>
          </p:spPr>
          <p:txBody>
            <a:bodyPr wrap="square" lIns="100749" tIns="50358" rIns="100749" bIns="50358" anchor="ctr" anchorCtr="0">
              <a:noAutofit/>
            </a:bodyPr>
            <a:lstStyle/>
            <a:p>
              <a:pPr algn="ctr">
                <a:spcBef>
                  <a:spcPts val="0"/>
                </a:spcBef>
                <a:buSzPct val="25000"/>
              </a:pPr>
              <a:r>
                <a:rPr lang="en-US" sz="1300" dirty="0" smtClean="0">
                  <a:latin typeface="Roboto Medium"/>
                  <a:ea typeface="Roboto Medium"/>
                  <a:cs typeface="Roboto Medium"/>
                  <a:sym typeface="Roboto Medium"/>
                </a:rPr>
                <a:t>service B</a:t>
              </a:r>
              <a:endParaRPr lang="en" sz="1300" dirty="0">
                <a:solidFill>
                  <a:srgbClr val="000000"/>
                </a:solidFill>
                <a:latin typeface="Roboto Medium"/>
                <a:ea typeface="Roboto Medium"/>
                <a:cs typeface="Roboto Medium"/>
                <a:sym typeface="Roboto Medium"/>
              </a:endParaRPr>
            </a:p>
          </p:txBody>
        </p:sp>
        <p:sp>
          <p:nvSpPr>
            <p:cNvPr id="52" name="Shape 114"/>
            <p:cNvSpPr txBox="1"/>
            <p:nvPr/>
          </p:nvSpPr>
          <p:spPr>
            <a:xfrm>
              <a:off x="7816134" y="1685334"/>
              <a:ext cx="1099314" cy="360800"/>
            </a:xfrm>
            <a:prstGeom prst="rect">
              <a:avLst/>
            </a:prstGeom>
            <a:solidFill>
              <a:srgbClr val="CFE2F3"/>
            </a:solidFill>
            <a:ln>
              <a:noFill/>
            </a:ln>
          </p:spPr>
          <p:txBody>
            <a:bodyPr wrap="square" lIns="100749" tIns="50358" rIns="100749" bIns="50358" anchor="ctr" anchorCtr="0">
              <a:noAutofit/>
            </a:bodyPr>
            <a:lstStyle/>
            <a:p>
              <a:pPr lvl="0" algn="ctr">
                <a:buSzPct val="25000"/>
              </a:pPr>
              <a:r>
                <a:rPr lang="en-US" sz="1300" dirty="0" smtClean="0"/>
                <a:t>proxy</a:t>
              </a:r>
              <a:endParaRPr lang="en" sz="1300" dirty="0">
                <a:latin typeface="Roboto Medium"/>
                <a:ea typeface="Roboto Medium"/>
                <a:cs typeface="Roboto Medium"/>
                <a:sym typeface="Roboto Medium"/>
              </a:endParaRPr>
            </a:p>
          </p:txBody>
        </p:sp>
        <p:cxnSp>
          <p:nvCxnSpPr>
            <p:cNvPr id="53" name="Shape 115"/>
            <p:cNvCxnSpPr/>
            <p:nvPr/>
          </p:nvCxnSpPr>
          <p:spPr>
            <a:xfrm>
              <a:off x="8365791" y="2040830"/>
              <a:ext cx="0" cy="479300"/>
            </a:xfrm>
            <a:prstGeom prst="straightConnector1">
              <a:avLst/>
            </a:prstGeom>
            <a:noFill/>
            <a:ln w="9525" cap="flat" cmpd="sng">
              <a:solidFill>
                <a:srgbClr val="4F81BD"/>
              </a:solidFill>
              <a:prstDash val="solid"/>
              <a:round/>
              <a:headEnd type="stealth" w="lg" len="lg"/>
              <a:tailEnd type="stealth" w="lg" len="lg"/>
            </a:ln>
          </p:spPr>
        </p:cxnSp>
      </p:grpSp>
      <p:grpSp>
        <p:nvGrpSpPr>
          <p:cNvPr id="32" name="Group 31"/>
          <p:cNvGrpSpPr/>
          <p:nvPr/>
        </p:nvGrpSpPr>
        <p:grpSpPr>
          <a:xfrm>
            <a:off x="2738494" y="1552814"/>
            <a:ext cx="1416205" cy="587635"/>
            <a:chOff x="2076156" y="1572180"/>
            <a:chExt cx="1416205" cy="587635"/>
          </a:xfrm>
        </p:grpSpPr>
        <p:sp>
          <p:nvSpPr>
            <p:cNvPr id="118" name="Shape 118"/>
            <p:cNvSpPr/>
            <p:nvPr/>
          </p:nvSpPr>
          <p:spPr>
            <a:xfrm rot="5400000">
              <a:off x="2490441" y="1157895"/>
              <a:ext cx="587635" cy="1416205"/>
            </a:xfrm>
            <a:prstGeom prst="roundRect">
              <a:avLst>
                <a:gd name="adj" fmla="val 16667"/>
              </a:avLst>
            </a:prstGeom>
            <a:solidFill>
              <a:srgbClr val="FFFFFF"/>
            </a:solidFill>
            <a:ln w="9525" cap="flat" cmpd="sng">
              <a:solidFill>
                <a:srgbClr val="7F7F7F"/>
              </a:solidFill>
              <a:prstDash val="solid"/>
              <a:round/>
              <a:headEnd type="none" w="med" len="med"/>
              <a:tailEnd type="none" w="med" len="med"/>
            </a:ln>
          </p:spPr>
          <p:txBody>
            <a:bodyPr wrap="square" lIns="75575" tIns="37775" rIns="75575" bIns="37775" anchor="ctr" anchorCtr="0">
              <a:noAutofit/>
            </a:bodyPr>
            <a:lstStyle/>
            <a:p>
              <a:pPr algn="ctr">
                <a:spcBef>
                  <a:spcPts val="0"/>
                </a:spcBef>
              </a:pPr>
              <a:endParaRPr sz="1300">
                <a:solidFill>
                  <a:srgbClr val="FFFFFF"/>
                </a:solidFill>
                <a:latin typeface="Roboto Medium"/>
                <a:ea typeface="Roboto Medium"/>
                <a:cs typeface="Roboto Medium"/>
                <a:sym typeface="Roboto Medium"/>
              </a:endParaRPr>
            </a:p>
          </p:txBody>
        </p:sp>
        <p:sp>
          <p:nvSpPr>
            <p:cNvPr id="56" name="Shape 114"/>
            <p:cNvSpPr txBox="1"/>
            <p:nvPr/>
          </p:nvSpPr>
          <p:spPr>
            <a:xfrm>
              <a:off x="2277891" y="1685045"/>
              <a:ext cx="1099314" cy="360800"/>
            </a:xfrm>
            <a:prstGeom prst="rect">
              <a:avLst/>
            </a:prstGeom>
            <a:solidFill>
              <a:srgbClr val="CFE2F3"/>
            </a:solidFill>
            <a:ln>
              <a:noFill/>
            </a:ln>
          </p:spPr>
          <p:txBody>
            <a:bodyPr wrap="square" lIns="100749" tIns="50358" rIns="100749" bIns="50358" anchor="ctr" anchorCtr="0">
              <a:noAutofit/>
            </a:bodyPr>
            <a:lstStyle/>
            <a:p>
              <a:pPr lvl="0" algn="ctr">
                <a:buSzPct val="25000"/>
              </a:pPr>
              <a:r>
                <a:rPr lang="en-US" sz="1300" dirty="0" smtClean="0"/>
                <a:t>proxy</a:t>
              </a:r>
              <a:endParaRPr lang="en" sz="1300" dirty="0">
                <a:latin typeface="Roboto Medium"/>
                <a:ea typeface="Roboto Medium"/>
                <a:cs typeface="Roboto Medium"/>
                <a:sym typeface="Roboto Medium"/>
              </a:endParaRPr>
            </a:p>
          </p:txBody>
        </p:sp>
      </p:grpSp>
      <p:sp>
        <p:nvSpPr>
          <p:cNvPr id="109" name="Shape 109"/>
          <p:cNvSpPr/>
          <p:nvPr/>
        </p:nvSpPr>
        <p:spPr>
          <a:xfrm>
            <a:off x="937189" y="1506887"/>
            <a:ext cx="1122332" cy="678384"/>
          </a:xfrm>
          <a:prstGeom prst="cloud">
            <a:avLst/>
          </a:prstGeom>
          <a:solidFill>
            <a:schemeClr val="bg1">
              <a:lumMod val="75000"/>
            </a:schemeClr>
          </a:solidFill>
          <a:ln w="9525" cap="flat" cmpd="sng">
            <a:solidFill>
              <a:schemeClr val="dk2"/>
            </a:solidFill>
            <a:prstDash val="solid"/>
            <a:round/>
            <a:headEnd type="none" w="med" len="med"/>
            <a:tailEnd type="none" w="med" len="med"/>
          </a:ln>
        </p:spPr>
        <p:txBody>
          <a:bodyPr wrap="square" lIns="0" tIns="121879" rIns="0" bIns="121879" anchor="ctr" anchorCtr="0">
            <a:noAutofit/>
          </a:bodyPr>
          <a:lstStyle/>
          <a:p>
            <a:pPr algn="ctr">
              <a:spcBef>
                <a:spcPts val="0"/>
              </a:spcBef>
            </a:pPr>
            <a:r>
              <a:rPr lang="en" sz="1300" dirty="0">
                <a:latin typeface="Roboto"/>
                <a:ea typeface="Roboto"/>
                <a:cs typeface="Roboto"/>
                <a:sym typeface="Roboto"/>
              </a:rPr>
              <a:t>Internet</a:t>
            </a:r>
          </a:p>
        </p:txBody>
      </p:sp>
      <p:cxnSp>
        <p:nvCxnSpPr>
          <p:cNvPr id="131" name="Shape 131"/>
          <p:cNvCxnSpPr>
            <a:stCxn id="56" idx="1"/>
            <a:endCxn id="109" idx="0"/>
          </p:cNvCxnSpPr>
          <p:nvPr/>
        </p:nvCxnSpPr>
        <p:spPr>
          <a:xfrm flipH="1">
            <a:off x="2058586" y="1846079"/>
            <a:ext cx="881643" cy="0"/>
          </a:xfrm>
          <a:prstGeom prst="straightConnector1">
            <a:avLst/>
          </a:prstGeom>
          <a:noFill/>
          <a:ln w="9525" cap="flat" cmpd="sng">
            <a:solidFill>
              <a:srgbClr val="4F81BD"/>
            </a:solidFill>
            <a:prstDash val="solid"/>
            <a:round/>
            <a:headEnd type="stealth" w="lg" len="lg"/>
            <a:tailEnd type="none" w="lg" len="lg"/>
          </a:ln>
        </p:spPr>
      </p:cxnSp>
      <p:cxnSp>
        <p:nvCxnSpPr>
          <p:cNvPr id="135" name="Shape 135"/>
          <p:cNvCxnSpPr>
            <a:stCxn id="81" idx="2"/>
            <a:endCxn id="52" idx="3"/>
          </p:cNvCxnSpPr>
          <p:nvPr/>
        </p:nvCxnSpPr>
        <p:spPr>
          <a:xfrm flipH="1" flipV="1">
            <a:off x="9352522" y="1849852"/>
            <a:ext cx="761610" cy="3550"/>
          </a:xfrm>
          <a:prstGeom prst="straightConnector1">
            <a:avLst/>
          </a:prstGeom>
          <a:noFill/>
          <a:ln w="9525" cap="flat" cmpd="sng">
            <a:solidFill>
              <a:srgbClr val="4F81BD"/>
            </a:solidFill>
            <a:prstDash val="solid"/>
            <a:round/>
            <a:headEnd type="stealth" w="lg" len="lg"/>
            <a:tailEnd type="none" w="lg" len="lg"/>
          </a:ln>
        </p:spPr>
      </p:cxnSp>
      <p:cxnSp>
        <p:nvCxnSpPr>
          <p:cNvPr id="121" name="Shape 121"/>
          <p:cNvCxnSpPr>
            <a:stCxn id="56" idx="3"/>
            <a:endCxn id="44" idx="1"/>
          </p:cNvCxnSpPr>
          <p:nvPr/>
        </p:nvCxnSpPr>
        <p:spPr>
          <a:xfrm>
            <a:off x="4039543" y="1846079"/>
            <a:ext cx="755675" cy="7323"/>
          </a:xfrm>
          <a:prstGeom prst="straightConnector1">
            <a:avLst/>
          </a:prstGeom>
          <a:noFill/>
          <a:ln w="9525" cap="flat" cmpd="sng">
            <a:solidFill>
              <a:srgbClr val="4F81BD"/>
            </a:solidFill>
            <a:prstDash val="solid"/>
            <a:round/>
            <a:headEnd type="none" w="lg" len="lg"/>
            <a:tailEnd type="stealth" w="lg" len="lg"/>
          </a:ln>
        </p:spPr>
      </p:cxnSp>
      <p:cxnSp>
        <p:nvCxnSpPr>
          <p:cNvPr id="129" name="Shape 129"/>
          <p:cNvCxnSpPr>
            <a:stCxn id="44" idx="3"/>
            <a:endCxn id="52" idx="1"/>
          </p:cNvCxnSpPr>
          <p:nvPr/>
        </p:nvCxnSpPr>
        <p:spPr>
          <a:xfrm flipV="1">
            <a:off x="5894532" y="1849852"/>
            <a:ext cx="2358676" cy="3550"/>
          </a:xfrm>
          <a:prstGeom prst="straightConnector1">
            <a:avLst/>
          </a:prstGeom>
          <a:noFill/>
          <a:ln w="9525" cap="flat" cmpd="sng">
            <a:solidFill>
              <a:srgbClr val="4F81BD"/>
            </a:solidFill>
            <a:prstDash val="solid"/>
            <a:round/>
            <a:headEnd type="none" w="med" len="med"/>
            <a:tailEnd type="stealth" w="lg" len="lg"/>
          </a:ln>
        </p:spPr>
      </p:cxnSp>
      <p:sp>
        <p:nvSpPr>
          <p:cNvPr id="81" name="Shape 109"/>
          <p:cNvSpPr/>
          <p:nvPr/>
        </p:nvSpPr>
        <p:spPr>
          <a:xfrm>
            <a:off x="10110651" y="1514210"/>
            <a:ext cx="1122332" cy="678384"/>
          </a:xfrm>
          <a:prstGeom prst="cloud">
            <a:avLst/>
          </a:prstGeom>
          <a:solidFill>
            <a:schemeClr val="bg1">
              <a:lumMod val="75000"/>
            </a:schemeClr>
          </a:solidFill>
          <a:ln w="9525" cap="flat" cmpd="sng">
            <a:solidFill>
              <a:schemeClr val="dk2"/>
            </a:solidFill>
            <a:prstDash val="solid"/>
            <a:round/>
            <a:headEnd type="none" w="med" len="med"/>
            <a:tailEnd type="none" w="med" len="med"/>
          </a:ln>
        </p:spPr>
        <p:txBody>
          <a:bodyPr wrap="square" lIns="0" tIns="121879" rIns="0" bIns="121879" anchor="ctr" anchorCtr="0">
            <a:noAutofit/>
          </a:bodyPr>
          <a:lstStyle/>
          <a:p>
            <a:pPr algn="ctr">
              <a:spcBef>
                <a:spcPts val="0"/>
              </a:spcBef>
            </a:pPr>
            <a:r>
              <a:rPr lang="en-US" sz="1300" dirty="0" smtClean="0">
                <a:latin typeface="Roboto"/>
                <a:ea typeface="Roboto"/>
                <a:cs typeface="Roboto"/>
                <a:sym typeface="Roboto"/>
              </a:rPr>
              <a:t>External Services</a:t>
            </a:r>
            <a:endParaRPr lang="en" sz="1300" dirty="0">
              <a:latin typeface="Roboto"/>
              <a:ea typeface="Roboto"/>
              <a:cs typeface="Roboto"/>
              <a:sym typeface="Roboto"/>
            </a:endParaRPr>
          </a:p>
        </p:txBody>
      </p:sp>
      <p:sp>
        <p:nvSpPr>
          <p:cNvPr id="98" name="Content Placeholder 3"/>
          <p:cNvSpPr txBox="1">
            <a:spLocks/>
          </p:cNvSpPr>
          <p:nvPr/>
        </p:nvSpPr>
        <p:spPr>
          <a:xfrm>
            <a:off x="7837096" y="3834492"/>
            <a:ext cx="2961884" cy="2696089"/>
          </a:xfrm>
          <a:prstGeom prst="rect">
            <a:avLst/>
          </a:prstGeom>
        </p:spPr>
        <p:txBody>
          <a:bodyPr lIns="121899" tIns="60949" rIns="121899" bIns="60949">
            <a:normAutofit fontScale="92500" lnSpcReduction="10000"/>
          </a:bodyPr>
          <a:lstStyle>
            <a:lvl1pPr marL="171450" indent="-171450" algn="l" defTabSz="685800" rtl="0" eaLnBrk="1" latinLnBrk="0" hangingPunct="1">
              <a:lnSpc>
                <a:spcPct val="90000"/>
              </a:lnSpc>
              <a:spcBef>
                <a:spcPts val="750"/>
              </a:spcBef>
              <a:buFont typeface="Arial"/>
              <a:buChar char="•"/>
              <a:defRPr sz="1900" kern="1200" baseline="0">
                <a:solidFill>
                  <a:srgbClr val="5A5A5A"/>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a:buNone/>
            </a:pPr>
            <a:r>
              <a:rPr lang="en-US" dirty="0" smtClean="0">
                <a:solidFill>
                  <a:schemeClr val="tx1"/>
                </a:solidFill>
                <a:latin typeface="Arial" panose="020B0604020202020204" pitchFamily="34" charset="0"/>
                <a:cs typeface="Arial" panose="020B0604020202020204" pitchFamily="34" charset="0"/>
              </a:rPr>
              <a:t>Outbound features</a:t>
            </a:r>
            <a:endParaRPr lang="en-US" dirty="0">
              <a:solidFill>
                <a:schemeClr val="tx1"/>
              </a:solidFill>
              <a:latin typeface="Arial" panose="020B0604020202020204" pitchFamily="34" charset="0"/>
              <a:cs typeface="Arial" panose="020B0604020202020204" pitchFamily="34" charset="0"/>
            </a:endParaRPr>
          </a:p>
          <a:p>
            <a:r>
              <a:rPr lang="en-US" dirty="0">
                <a:solidFill>
                  <a:schemeClr val="tx1"/>
                </a:solidFill>
                <a:latin typeface="Arial" panose="020B0604020202020204" pitchFamily="34" charset="0"/>
                <a:cs typeface="Arial" panose="020B0604020202020204" pitchFamily="34" charset="0"/>
              </a:rPr>
              <a:t>Service authentication</a:t>
            </a:r>
          </a:p>
          <a:p>
            <a:r>
              <a:rPr lang="en-US" dirty="0">
                <a:solidFill>
                  <a:schemeClr val="tx1"/>
                </a:solidFill>
                <a:latin typeface="Arial" panose="020B0604020202020204" pitchFamily="34" charset="0"/>
                <a:cs typeface="Arial" panose="020B0604020202020204" pitchFamily="34" charset="0"/>
              </a:rPr>
              <a:t>Load balancing</a:t>
            </a:r>
          </a:p>
          <a:p>
            <a:r>
              <a:rPr lang="en-US" dirty="0">
                <a:solidFill>
                  <a:schemeClr val="tx1"/>
                </a:solidFill>
                <a:latin typeface="Arial" panose="020B0604020202020204" pitchFamily="34" charset="0"/>
                <a:cs typeface="Arial" panose="020B0604020202020204" pitchFamily="34" charset="0"/>
              </a:rPr>
              <a:t>Circuit breaker and retry</a:t>
            </a:r>
          </a:p>
          <a:p>
            <a:r>
              <a:rPr lang="en-US" dirty="0">
                <a:solidFill>
                  <a:schemeClr val="tx1"/>
                </a:solidFill>
                <a:latin typeface="Arial" panose="020B0604020202020204" pitchFamily="34" charset="0"/>
                <a:cs typeface="Arial" panose="020B0604020202020204" pitchFamily="34" charset="0"/>
              </a:rPr>
              <a:t>Fine-grained routing</a:t>
            </a:r>
          </a:p>
          <a:p>
            <a:r>
              <a:rPr lang="en-US" dirty="0">
                <a:solidFill>
                  <a:schemeClr val="tx1"/>
                </a:solidFill>
                <a:latin typeface="Arial" panose="020B0604020202020204" pitchFamily="34" charset="0"/>
                <a:cs typeface="Arial" panose="020B0604020202020204" pitchFamily="34" charset="0"/>
              </a:rPr>
              <a:t>Telemetry</a:t>
            </a:r>
          </a:p>
          <a:p>
            <a:r>
              <a:rPr lang="en-US" dirty="0">
                <a:solidFill>
                  <a:schemeClr val="tx1"/>
                </a:solidFill>
                <a:latin typeface="Arial" panose="020B0604020202020204" pitchFamily="34" charset="0"/>
                <a:cs typeface="Arial" panose="020B0604020202020204" pitchFamily="34" charset="0"/>
              </a:rPr>
              <a:t>Request Tracing</a:t>
            </a:r>
          </a:p>
          <a:p>
            <a:r>
              <a:rPr lang="en-US" dirty="0">
                <a:solidFill>
                  <a:schemeClr val="tx1"/>
                </a:solidFill>
                <a:latin typeface="Arial" panose="020B0604020202020204" pitchFamily="34" charset="0"/>
                <a:cs typeface="Arial" panose="020B0604020202020204" pitchFamily="34" charset="0"/>
              </a:rPr>
              <a:t>Fault Injection</a:t>
            </a:r>
          </a:p>
          <a:p>
            <a:endParaRPr lang="en-US" sz="1800" dirty="0"/>
          </a:p>
        </p:txBody>
      </p:sp>
    </p:spTree>
    <p:extLst>
      <p:ext uri="{BB962C8B-B14F-4D97-AF65-F5344CB8AC3E}">
        <p14:creationId xmlns:p14="http://schemas.microsoft.com/office/powerpoint/2010/main" val="33659111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 name="Shape 158"/>
          <p:cNvSpPr txBox="1">
            <a:spLocks noGrp="1"/>
          </p:cNvSpPr>
          <p:nvPr>
            <p:ph type="title"/>
          </p:nvPr>
        </p:nvSpPr>
        <p:spPr/>
        <p:txBody>
          <a:bodyPr/>
          <a:lstStyle>
            <a:lvl1pPr defTabSz="822959">
              <a:defRPr sz="2520"/>
            </a:lvl1pPr>
          </a:lstStyle>
          <a:p>
            <a:r>
              <a:rPr lang="en-US" dirty="0" smtClean="0"/>
              <a:t>Envoy: </a:t>
            </a:r>
            <a:r>
              <a:rPr lang="en-US" dirty="0" err="1" smtClean="0"/>
              <a:t>Istio’s</a:t>
            </a:r>
            <a:r>
              <a:rPr lang="en-US" dirty="0" smtClean="0"/>
              <a:t> proxy of choice</a:t>
            </a:r>
            <a:endParaRPr lang="en-US" dirty="0"/>
          </a:p>
        </p:txBody>
      </p:sp>
      <p:sp>
        <p:nvSpPr>
          <p:cNvPr id="786" name="Shape 159"/>
          <p:cNvSpPr txBox="1">
            <a:spLocks noGrp="1"/>
          </p:cNvSpPr>
          <p:nvPr>
            <p:ph sz="half" idx="1"/>
          </p:nvPr>
        </p:nvSpPr>
        <p:spPr>
          <a:xfrm>
            <a:off x="256032" y="1650380"/>
            <a:ext cx="5674712" cy="4888089"/>
          </a:xfrm>
        </p:spPr>
        <p:txBody>
          <a:bodyPr/>
          <a:lstStyle/>
          <a:p>
            <a:r>
              <a:rPr lang="en-US" dirty="0" smtClean="0"/>
              <a:t>A C++ based L4/L7 proxy</a:t>
            </a:r>
          </a:p>
          <a:p>
            <a:r>
              <a:rPr lang="en-US" dirty="0" smtClean="0"/>
              <a:t>Low memory footprint</a:t>
            </a:r>
          </a:p>
          <a:p>
            <a:r>
              <a:rPr lang="en-US" dirty="0" smtClean="0"/>
              <a:t>Battle-tested @ Lyft</a:t>
            </a:r>
          </a:p>
          <a:p>
            <a:pPr lvl="1"/>
            <a:r>
              <a:rPr lang="en-US" dirty="0" smtClean="0"/>
              <a:t>100+ services </a:t>
            </a:r>
          </a:p>
          <a:p>
            <a:pPr lvl="1"/>
            <a:r>
              <a:rPr lang="en-US" dirty="0" smtClean="0"/>
              <a:t>10,000+ VMs </a:t>
            </a:r>
          </a:p>
          <a:p>
            <a:pPr lvl="1"/>
            <a:r>
              <a:rPr lang="en-US" dirty="0" smtClean="0"/>
              <a:t>2M </a:t>
            </a:r>
            <a:r>
              <a:rPr lang="en-US" dirty="0" err="1" smtClean="0"/>
              <a:t>req</a:t>
            </a:r>
            <a:r>
              <a:rPr lang="en-US" dirty="0" smtClean="0"/>
              <a:t>/s</a:t>
            </a:r>
          </a:p>
          <a:p>
            <a:r>
              <a:rPr lang="en-US" dirty="0" smtClean="0"/>
              <a:t>Now a Cloud Native Computing Foundation open source project (CNCF)</a:t>
            </a:r>
          </a:p>
          <a:p>
            <a:pPr lvl="1"/>
            <a:r>
              <a:rPr lang="en-US" dirty="0" smtClean="0"/>
              <a:t>Not unilaterally controlled by Lyft or </a:t>
            </a:r>
            <a:r>
              <a:rPr lang="en-US" dirty="0" err="1" smtClean="0"/>
              <a:t>Istio</a:t>
            </a:r>
            <a:endParaRPr lang="en-US" dirty="0" smtClean="0"/>
          </a:p>
          <a:p>
            <a:pPr lvl="1"/>
            <a:r>
              <a:rPr lang="en-US" dirty="0" smtClean="0"/>
              <a:t>Many contributors</a:t>
            </a:r>
          </a:p>
          <a:p>
            <a:pPr lvl="1"/>
            <a:r>
              <a:rPr lang="en-US" b="1" dirty="0" smtClean="0">
                <a:hlinkClick r:id="rId3"/>
              </a:rPr>
              <a:t>https</a:t>
            </a:r>
            <a:r>
              <a:rPr lang="en-US" b="1" dirty="0">
                <a:hlinkClick r:id="rId3"/>
              </a:rPr>
              <a:t>://</a:t>
            </a:r>
            <a:r>
              <a:rPr lang="en-US" b="1" dirty="0" smtClean="0">
                <a:hlinkClick r:id="rId3"/>
              </a:rPr>
              <a:t>www.envoyproxy.io</a:t>
            </a:r>
            <a:r>
              <a:rPr lang="en-US" b="1" dirty="0" smtClean="0"/>
              <a:t> &amp; </a:t>
            </a:r>
            <a:r>
              <a:rPr lang="en-US" b="1" dirty="0">
                <a:hlinkClick r:id="rId4"/>
              </a:rPr>
              <a:t>https://www.cncf.io/blog/2017/09/13/cncf-hosts-envoy</a:t>
            </a:r>
            <a:endParaRPr lang="en-US" dirty="0" smtClean="0"/>
          </a:p>
        </p:txBody>
      </p:sp>
      <p:sp>
        <p:nvSpPr>
          <p:cNvPr id="3" name="Content Placeholder 2"/>
          <p:cNvSpPr>
            <a:spLocks noGrp="1"/>
          </p:cNvSpPr>
          <p:nvPr>
            <p:ph sz="half" idx="2"/>
          </p:nvPr>
        </p:nvSpPr>
        <p:spPr>
          <a:xfrm>
            <a:off x="6174055" y="1650380"/>
            <a:ext cx="5674712" cy="4888089"/>
          </a:xfrm>
        </p:spPr>
        <p:txBody>
          <a:bodyPr/>
          <a:lstStyle/>
          <a:p>
            <a:pPr marL="0" indent="0">
              <a:buNone/>
            </a:pPr>
            <a:r>
              <a:rPr lang="en-US" b="1" dirty="0" smtClean="0"/>
              <a:t>Goodies</a:t>
            </a:r>
            <a:r>
              <a:rPr lang="en-US" dirty="0" smtClean="0"/>
              <a:t>:</a:t>
            </a:r>
          </a:p>
          <a:p>
            <a:r>
              <a:rPr lang="en-US" dirty="0" smtClean="0"/>
              <a:t>HTTP/2 &amp; </a:t>
            </a:r>
            <a:r>
              <a:rPr lang="en-US" dirty="0" err="1" smtClean="0"/>
              <a:t>gRPC</a:t>
            </a:r>
            <a:endParaRPr lang="en-US" dirty="0" smtClean="0"/>
          </a:p>
          <a:p>
            <a:r>
              <a:rPr lang="en-US" dirty="0" smtClean="0"/>
              <a:t>Zone-aware load balancing w/failover</a:t>
            </a:r>
          </a:p>
          <a:p>
            <a:r>
              <a:rPr lang="en-US" dirty="0" smtClean="0"/>
              <a:t>Health checks, circuit breakers, timeouts, retry budgets</a:t>
            </a:r>
          </a:p>
          <a:p>
            <a:r>
              <a:rPr lang="en-US" dirty="0" smtClean="0"/>
              <a:t>No hot reloads - API driven </a:t>
            </a:r>
            <a:r>
              <a:rPr lang="en-US" dirty="0" err="1" smtClean="0"/>
              <a:t>config</a:t>
            </a:r>
            <a:r>
              <a:rPr lang="en-US" dirty="0" smtClean="0"/>
              <a:t> updates</a:t>
            </a:r>
          </a:p>
          <a:p>
            <a:endParaRPr lang="en-US" dirty="0" smtClean="0"/>
          </a:p>
          <a:p>
            <a:pPr marL="0" indent="0">
              <a:buNone/>
            </a:pPr>
            <a:r>
              <a:rPr lang="en-US" b="1" dirty="0" err="1" smtClean="0"/>
              <a:t>Istio’s</a:t>
            </a:r>
            <a:r>
              <a:rPr lang="en-US" b="1" dirty="0" smtClean="0"/>
              <a:t> contributions</a:t>
            </a:r>
            <a:r>
              <a:rPr lang="en-US" dirty="0" smtClean="0"/>
              <a:t>:</a:t>
            </a:r>
          </a:p>
          <a:p>
            <a:r>
              <a:rPr lang="en-US" dirty="0" smtClean="0"/>
              <a:t>Transparent </a:t>
            </a:r>
            <a:r>
              <a:rPr lang="en-US" dirty="0" err="1" smtClean="0"/>
              <a:t>proxying</a:t>
            </a:r>
            <a:r>
              <a:rPr lang="en-US" dirty="0" smtClean="0"/>
              <a:t> w/ SO_ORIGINAL_DST</a:t>
            </a:r>
          </a:p>
          <a:p>
            <a:r>
              <a:rPr lang="en-US" dirty="0" smtClean="0"/>
              <a:t>Traffic routing and splitting</a:t>
            </a:r>
          </a:p>
          <a:p>
            <a:r>
              <a:rPr lang="en-US" dirty="0" smtClean="0"/>
              <a:t>Request tracing using </a:t>
            </a:r>
            <a:r>
              <a:rPr lang="en-US" dirty="0" err="1" smtClean="0"/>
              <a:t>Zipkin</a:t>
            </a:r>
            <a:endParaRPr lang="en-US" dirty="0" smtClean="0"/>
          </a:p>
          <a:p>
            <a:r>
              <a:rPr lang="en-US" dirty="0" smtClean="0"/>
              <a:t>Fault injection</a:t>
            </a:r>
          </a:p>
          <a:p>
            <a:endParaRPr lang="en-US" dirty="0"/>
          </a:p>
        </p:txBody>
      </p:sp>
      <p:sp>
        <p:nvSpPr>
          <p:cNvPr id="2" name="Slide Number Placeholder 1"/>
          <p:cNvSpPr>
            <a:spLocks noGrp="1"/>
          </p:cNvSpPr>
          <p:nvPr>
            <p:ph type="sldNum" sz="quarter" idx="10"/>
          </p:nvPr>
        </p:nvSpPr>
        <p:spPr/>
        <p:txBody>
          <a:bodyPr/>
          <a:lstStyle/>
          <a:p>
            <a:fld id="{FA6464B3-936F-E844-AE7E-6FB0465168D9}" type="slidenum">
              <a:rPr lang="en-US" smtClean="0"/>
              <a:pPr/>
              <a:t>32</a:t>
            </a:fld>
            <a:endParaRPr lang="en-US"/>
          </a:p>
        </p:txBody>
      </p:sp>
      <p:sp>
        <p:nvSpPr>
          <p:cNvPr id="4" name="Footer Placeholder 3"/>
          <p:cNvSpPr>
            <a:spLocks noGrp="1"/>
          </p:cNvSpPr>
          <p:nvPr>
            <p:ph type="ftr" sz="quarter" idx="11"/>
          </p:nvPr>
        </p:nvSpPr>
        <p:spPr/>
        <p:txBody>
          <a:bodyPr>
            <a:normAutofit/>
          </a:bodyPr>
          <a:lstStyle/>
          <a:p>
            <a:r>
              <a:rPr lang="en-US" smtClean="0"/>
              <a:t>© Copyright IBM Corporation 2017</a:t>
            </a:r>
            <a:endParaRPr lang="en-US" dirty="0"/>
          </a:p>
        </p:txBody>
      </p:sp>
      <p:pic>
        <p:nvPicPr>
          <p:cNvPr id="787" name="Shape 160" descr="Shape 160"/>
          <p:cNvPicPr>
            <a:picLocks noChangeAspect="1"/>
          </p:cNvPicPr>
          <p:nvPr/>
        </p:nvPicPr>
        <p:blipFill>
          <a:blip r:embed="rId5">
            <a:extLst/>
          </a:blip>
          <a:stretch>
            <a:fillRect/>
          </a:stretch>
        </p:blipFill>
        <p:spPr>
          <a:xfrm>
            <a:off x="8726927" y="405061"/>
            <a:ext cx="3461898" cy="1371233"/>
          </a:xfrm>
          <a:prstGeom prst="rect">
            <a:avLst/>
          </a:prstGeom>
          <a:ln w="12700">
            <a:miter lim="400000"/>
          </a:ln>
        </p:spPr>
      </p:pic>
    </p:spTree>
    <p:extLst>
      <p:ext uri="{BB962C8B-B14F-4D97-AF65-F5344CB8AC3E}">
        <p14:creationId xmlns:p14="http://schemas.microsoft.com/office/powerpoint/2010/main" val="3787964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 name="Shape 167"/>
          <p:cNvSpPr txBox="1">
            <a:spLocks noGrp="1"/>
          </p:cNvSpPr>
          <p:nvPr>
            <p:ph type="title"/>
          </p:nvPr>
        </p:nvSpPr>
        <p:spPr>
          <a:prstGeom prst="rect">
            <a:avLst/>
          </a:prstGeom>
        </p:spPr>
        <p:txBody>
          <a:bodyPr/>
          <a:lstStyle>
            <a:lvl1pPr defTabSz="822959">
              <a:defRPr sz="2520"/>
            </a:lvl1pPr>
          </a:lstStyle>
          <a:p>
            <a:r>
              <a:rPr lang="en-US" dirty="0" err="1" smtClean="0"/>
              <a:t>Istio</a:t>
            </a:r>
            <a:r>
              <a:rPr lang="en-US" dirty="0" smtClean="0"/>
              <a:t> Control Plane</a:t>
            </a:r>
            <a:endParaRPr dirty="0"/>
          </a:p>
        </p:txBody>
      </p:sp>
      <p:sp>
        <p:nvSpPr>
          <p:cNvPr id="3" name="Slide Number Placeholder 2"/>
          <p:cNvSpPr>
            <a:spLocks noGrp="1"/>
          </p:cNvSpPr>
          <p:nvPr>
            <p:ph type="sldNum" sz="quarter" idx="10"/>
          </p:nvPr>
        </p:nvSpPr>
        <p:spPr/>
        <p:txBody>
          <a:bodyPr/>
          <a:lstStyle/>
          <a:p>
            <a:fld id="{FA6464B3-936F-E844-AE7E-6FB0465168D9}" type="slidenum">
              <a:rPr lang="en-US" smtClean="0"/>
              <a:pPr/>
              <a:t>33</a:t>
            </a:fld>
            <a:endParaRPr lang="en-US"/>
          </a:p>
        </p:txBody>
      </p:sp>
      <p:grpSp>
        <p:nvGrpSpPr>
          <p:cNvPr id="844" name="Shape 168"/>
          <p:cNvGrpSpPr/>
          <p:nvPr/>
        </p:nvGrpSpPr>
        <p:grpSpPr>
          <a:xfrm>
            <a:off x="2021562" y="1438634"/>
            <a:ext cx="8145700" cy="4505615"/>
            <a:chOff x="-1" y="0"/>
            <a:chExt cx="6110864" cy="3379211"/>
          </a:xfrm>
        </p:grpSpPr>
        <p:sp>
          <p:nvSpPr>
            <p:cNvPr id="794" name="Shape 169"/>
            <p:cNvSpPr/>
            <p:nvPr/>
          </p:nvSpPr>
          <p:spPr>
            <a:xfrm rot="5400000">
              <a:off x="1313262" y="1510686"/>
              <a:ext cx="1727099" cy="1688101"/>
            </a:xfrm>
            <a:prstGeom prst="roundRect">
              <a:avLst>
                <a:gd name="adj" fmla="val 16667"/>
              </a:avLst>
            </a:prstGeom>
            <a:solidFill>
              <a:srgbClr val="BFBFBF"/>
            </a:solidFill>
            <a:ln w="12700" cap="flat">
              <a:noFill/>
              <a:miter lim="400000"/>
            </a:ln>
            <a:effectLst/>
          </p:spPr>
          <p:txBody>
            <a:bodyPr wrap="square" lIns="45719" tIns="45719" rIns="45719" bIns="45719" numCol="1" anchor="ctr">
              <a:noAutofit/>
            </a:bodyPr>
            <a:lstStyle/>
            <a:p>
              <a:pPr algn="ctr">
                <a:defRPr sz="1700">
                  <a:solidFill>
                    <a:srgbClr val="FFFFFF"/>
                  </a:solidFill>
                  <a:latin typeface="Calibri"/>
                  <a:ea typeface="Calibri"/>
                  <a:cs typeface="Calibri"/>
                  <a:sym typeface="Calibri"/>
                </a:defRPr>
              </a:pPr>
              <a:endParaRPr sz="1200">
                <a:cs typeface="Arial" panose="020B0604020202020204" pitchFamily="34" charset="0"/>
              </a:endParaRPr>
            </a:p>
          </p:txBody>
        </p:sp>
        <p:sp>
          <p:nvSpPr>
            <p:cNvPr id="795" name="Shape 170"/>
            <p:cNvSpPr/>
            <p:nvPr/>
          </p:nvSpPr>
          <p:spPr>
            <a:xfrm rot="5400000">
              <a:off x="1594285" y="1688238"/>
              <a:ext cx="1431600" cy="1167001"/>
            </a:xfrm>
            <a:prstGeom prst="roundRect">
              <a:avLst>
                <a:gd name="adj" fmla="val 16667"/>
              </a:avLst>
            </a:prstGeom>
            <a:solidFill>
              <a:srgbClr val="FFFFFF"/>
            </a:solidFill>
            <a:ln w="9525" cap="flat">
              <a:solidFill>
                <a:srgbClr val="7F7F7F"/>
              </a:solidFill>
              <a:prstDash val="solid"/>
              <a:round/>
            </a:ln>
            <a:effectLst/>
          </p:spPr>
          <p:txBody>
            <a:bodyPr wrap="square" lIns="45719" tIns="45719" rIns="45719" bIns="45719" numCol="1" anchor="ctr">
              <a:noAutofit/>
            </a:bodyPr>
            <a:lstStyle/>
            <a:p>
              <a:pPr algn="ctr">
                <a:defRPr sz="1700">
                  <a:solidFill>
                    <a:srgbClr val="FFFFFF"/>
                  </a:solidFill>
                  <a:latin typeface="Calibri"/>
                  <a:ea typeface="Calibri"/>
                  <a:cs typeface="Calibri"/>
                  <a:sym typeface="Calibri"/>
                </a:defRPr>
              </a:pPr>
              <a:endParaRPr sz="1200">
                <a:cs typeface="Arial" panose="020B0604020202020204" pitchFamily="34" charset="0"/>
              </a:endParaRPr>
            </a:p>
          </p:txBody>
        </p:sp>
        <p:sp>
          <p:nvSpPr>
            <p:cNvPr id="796" name="Shape 171"/>
            <p:cNvSpPr/>
            <p:nvPr/>
          </p:nvSpPr>
          <p:spPr>
            <a:xfrm rot="5400000">
              <a:off x="1439271" y="1772955"/>
              <a:ext cx="1386901" cy="1167001"/>
            </a:xfrm>
            <a:prstGeom prst="roundRect">
              <a:avLst>
                <a:gd name="adj" fmla="val 16667"/>
              </a:avLst>
            </a:prstGeom>
            <a:solidFill>
              <a:srgbClr val="FFFFFF"/>
            </a:solidFill>
            <a:ln w="9525" cap="flat">
              <a:solidFill>
                <a:srgbClr val="7F7F7F"/>
              </a:solidFill>
              <a:prstDash val="solid"/>
              <a:round/>
            </a:ln>
            <a:effectLst/>
          </p:spPr>
          <p:txBody>
            <a:bodyPr wrap="square" lIns="45719" tIns="45719" rIns="45719" bIns="45719" numCol="1" anchor="ctr">
              <a:noAutofit/>
            </a:bodyPr>
            <a:lstStyle/>
            <a:p>
              <a:pPr algn="ctr">
                <a:defRPr sz="1700">
                  <a:solidFill>
                    <a:srgbClr val="FFFFFF"/>
                  </a:solidFill>
                  <a:latin typeface="Calibri"/>
                  <a:ea typeface="Calibri"/>
                  <a:cs typeface="Calibri"/>
                  <a:sym typeface="Calibri"/>
                </a:defRPr>
              </a:pPr>
              <a:endParaRPr sz="1200">
                <a:cs typeface="Arial" panose="020B0604020202020204" pitchFamily="34" charset="0"/>
              </a:endParaRPr>
            </a:p>
          </p:txBody>
        </p:sp>
        <p:sp>
          <p:nvSpPr>
            <p:cNvPr id="797" name="Shape 172"/>
            <p:cNvSpPr/>
            <p:nvPr/>
          </p:nvSpPr>
          <p:spPr>
            <a:xfrm rot="5400000">
              <a:off x="1320057" y="1845622"/>
              <a:ext cx="1318500" cy="1167001"/>
            </a:xfrm>
            <a:prstGeom prst="roundRect">
              <a:avLst>
                <a:gd name="adj" fmla="val 16667"/>
              </a:avLst>
            </a:prstGeom>
            <a:solidFill>
              <a:srgbClr val="FFFFFF"/>
            </a:solidFill>
            <a:ln w="9525" cap="flat">
              <a:solidFill>
                <a:srgbClr val="7F7F7F"/>
              </a:solidFill>
              <a:prstDash val="solid"/>
              <a:round/>
            </a:ln>
            <a:effectLst/>
          </p:spPr>
          <p:txBody>
            <a:bodyPr wrap="square" lIns="45719" tIns="45719" rIns="45719" bIns="45719" numCol="1" anchor="ctr">
              <a:noAutofit/>
            </a:bodyPr>
            <a:lstStyle/>
            <a:p>
              <a:pPr algn="ctr">
                <a:defRPr sz="1700">
                  <a:solidFill>
                    <a:srgbClr val="FFFFFF"/>
                  </a:solidFill>
                  <a:latin typeface="Calibri"/>
                  <a:ea typeface="Calibri"/>
                  <a:cs typeface="Calibri"/>
                  <a:sym typeface="Calibri"/>
                </a:defRPr>
              </a:pPr>
              <a:endParaRPr sz="1200">
                <a:cs typeface="Arial" panose="020B0604020202020204" pitchFamily="34" charset="0"/>
              </a:endParaRPr>
            </a:p>
          </p:txBody>
        </p:sp>
        <p:grpSp>
          <p:nvGrpSpPr>
            <p:cNvPr id="800" name="Shape 173"/>
            <p:cNvGrpSpPr/>
            <p:nvPr/>
          </p:nvGrpSpPr>
          <p:grpSpPr>
            <a:xfrm>
              <a:off x="1510010" y="2699180"/>
              <a:ext cx="839703" cy="262202"/>
              <a:chOff x="-1" y="-1"/>
              <a:chExt cx="839702" cy="262201"/>
            </a:xfrm>
          </p:grpSpPr>
          <p:sp>
            <p:nvSpPr>
              <p:cNvPr id="798" name="Rectangle"/>
              <p:cNvSpPr/>
              <p:nvPr/>
            </p:nvSpPr>
            <p:spPr>
              <a:xfrm>
                <a:off x="-1" y="-1"/>
                <a:ext cx="839702" cy="262201"/>
              </a:xfrm>
              <a:prstGeom prst="rect">
                <a:avLst/>
              </a:prstGeom>
              <a:solidFill>
                <a:srgbClr val="D9EAD3"/>
              </a:solidFill>
              <a:ln w="12700" cap="flat">
                <a:noFill/>
                <a:miter lim="400000"/>
              </a:ln>
              <a:effectLst/>
            </p:spPr>
            <p:txBody>
              <a:bodyPr wrap="square" lIns="45719" tIns="45719" rIns="45719" bIns="45719" numCol="1" anchor="ctr">
                <a:noAutofit/>
              </a:bodyPr>
              <a:lstStyle/>
              <a:p>
                <a:pPr algn="ctr"/>
                <a:endParaRPr sz="1200">
                  <a:cs typeface="Arial" panose="020B0604020202020204" pitchFamily="34" charset="0"/>
                </a:endParaRPr>
              </a:p>
            </p:txBody>
          </p:sp>
          <p:sp>
            <p:nvSpPr>
              <p:cNvPr id="799" name="svcA"/>
              <p:cNvSpPr txBox="1"/>
              <p:nvPr/>
            </p:nvSpPr>
            <p:spPr>
              <a:xfrm>
                <a:off x="-1" y="33243"/>
                <a:ext cx="839702" cy="19571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7774" tIns="37774" rIns="37774" bIns="37774" numCol="1" anchor="ctr">
                <a:spAutoFit/>
              </a:bodyPr>
              <a:lstStyle>
                <a:lvl1pPr algn="ctr">
                  <a:defRPr sz="1000">
                    <a:latin typeface="Roboto Medium"/>
                    <a:ea typeface="Roboto Medium"/>
                    <a:cs typeface="Roboto Medium"/>
                    <a:sym typeface="Roboto Medium"/>
                  </a:defRPr>
                </a:lvl1pPr>
              </a:lstStyle>
              <a:p>
                <a:r>
                  <a:rPr sz="1200" dirty="0">
                    <a:latin typeface="Arial" panose="020B0604020202020204" pitchFamily="34" charset="0"/>
                    <a:cs typeface="Arial" panose="020B0604020202020204" pitchFamily="34" charset="0"/>
                  </a:rPr>
                  <a:t>svcA</a:t>
                </a:r>
              </a:p>
            </p:txBody>
          </p:sp>
        </p:grpSp>
        <p:grpSp>
          <p:nvGrpSpPr>
            <p:cNvPr id="803" name="Shape 174"/>
            <p:cNvGrpSpPr/>
            <p:nvPr/>
          </p:nvGrpSpPr>
          <p:grpSpPr>
            <a:xfrm>
              <a:off x="1517523" y="2059885"/>
              <a:ext cx="824703" cy="270602"/>
              <a:chOff x="-1" y="-1"/>
              <a:chExt cx="824702" cy="270601"/>
            </a:xfrm>
          </p:grpSpPr>
          <p:sp>
            <p:nvSpPr>
              <p:cNvPr id="801" name="Rectangle"/>
              <p:cNvSpPr/>
              <p:nvPr/>
            </p:nvSpPr>
            <p:spPr>
              <a:xfrm>
                <a:off x="-1" y="-1"/>
                <a:ext cx="824702" cy="270601"/>
              </a:xfrm>
              <a:prstGeom prst="rect">
                <a:avLst/>
              </a:prstGeom>
              <a:solidFill>
                <a:srgbClr val="CFE2F3"/>
              </a:solidFill>
              <a:ln w="12700" cap="flat">
                <a:noFill/>
                <a:miter lim="400000"/>
              </a:ln>
              <a:effectLst/>
            </p:spPr>
            <p:txBody>
              <a:bodyPr wrap="square" lIns="45719" tIns="45719" rIns="45719" bIns="45719" numCol="1" anchor="ctr">
                <a:noAutofit/>
              </a:bodyPr>
              <a:lstStyle/>
              <a:p>
                <a:pPr algn="ctr"/>
                <a:endParaRPr sz="1200">
                  <a:cs typeface="Arial" panose="020B0604020202020204" pitchFamily="34" charset="0"/>
                </a:endParaRPr>
              </a:p>
            </p:txBody>
          </p:sp>
          <p:sp>
            <p:nvSpPr>
              <p:cNvPr id="802" name="Envoy"/>
              <p:cNvSpPr txBox="1"/>
              <p:nvPr/>
            </p:nvSpPr>
            <p:spPr>
              <a:xfrm>
                <a:off x="-1" y="37443"/>
                <a:ext cx="824702" cy="19571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7774" tIns="37774" rIns="37774" bIns="37774" numCol="1" anchor="ctr">
                <a:spAutoFit/>
              </a:bodyPr>
              <a:lstStyle>
                <a:lvl1pPr algn="ctr">
                  <a:defRPr sz="1000">
                    <a:latin typeface="Roboto Medium"/>
                    <a:ea typeface="Roboto Medium"/>
                    <a:cs typeface="Roboto Medium"/>
                    <a:sym typeface="Roboto Medium"/>
                  </a:defRPr>
                </a:lvl1pPr>
              </a:lstStyle>
              <a:p>
                <a:r>
                  <a:rPr sz="1200" dirty="0">
                    <a:latin typeface="Arial" panose="020B0604020202020204" pitchFamily="34" charset="0"/>
                    <a:cs typeface="Arial" panose="020B0604020202020204" pitchFamily="34" charset="0"/>
                  </a:rPr>
                  <a:t>Envoy</a:t>
                </a:r>
              </a:p>
            </p:txBody>
          </p:sp>
        </p:grpSp>
        <p:sp>
          <p:nvSpPr>
            <p:cNvPr id="804" name="Shape 175"/>
            <p:cNvSpPr/>
            <p:nvPr/>
          </p:nvSpPr>
          <p:spPr>
            <a:xfrm>
              <a:off x="1929873" y="2330486"/>
              <a:ext cx="1" cy="368700"/>
            </a:xfrm>
            <a:prstGeom prst="line">
              <a:avLst/>
            </a:prstGeom>
            <a:noFill/>
            <a:ln w="9525" cap="flat">
              <a:solidFill>
                <a:srgbClr val="4F81BD"/>
              </a:solidFill>
              <a:prstDash val="solid"/>
              <a:round/>
              <a:headEnd type="stealth" w="med" len="med"/>
              <a:tailEnd type="stealth" w="med" len="med"/>
            </a:ln>
            <a:effectLst/>
          </p:spPr>
          <p:txBody>
            <a:bodyPr wrap="square" lIns="45719" tIns="45719" rIns="45719" bIns="45719" numCol="1" anchor="t">
              <a:noAutofit/>
            </a:bodyPr>
            <a:lstStyle/>
            <a:p>
              <a:endParaRPr sz="1200">
                <a:cs typeface="Arial" panose="020B0604020202020204" pitchFamily="34" charset="0"/>
              </a:endParaRPr>
            </a:p>
          </p:txBody>
        </p:sp>
        <p:sp>
          <p:nvSpPr>
            <p:cNvPr id="805" name="Shape 176"/>
            <p:cNvSpPr txBox="1"/>
            <p:nvPr/>
          </p:nvSpPr>
          <p:spPr>
            <a:xfrm>
              <a:off x="1406241" y="1760136"/>
              <a:ext cx="457201" cy="19571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7774" tIns="37774" rIns="37774" bIns="37774" numCol="1" anchor="t">
              <a:spAutoFit/>
            </a:bodyPr>
            <a:lstStyle>
              <a:lvl1pPr>
                <a:defRPr sz="1000"/>
              </a:lvl1pPr>
            </a:lstStyle>
            <a:p>
              <a:r>
                <a:rPr sz="1200">
                  <a:cs typeface="Arial" panose="020B0604020202020204" pitchFamily="34" charset="0"/>
                </a:rPr>
                <a:t>Pod</a:t>
              </a:r>
            </a:p>
          </p:txBody>
        </p:sp>
        <p:sp>
          <p:nvSpPr>
            <p:cNvPr id="806" name="Shape 177"/>
            <p:cNvSpPr/>
            <p:nvPr/>
          </p:nvSpPr>
          <p:spPr>
            <a:xfrm flipV="1">
              <a:off x="23224" y="2195186"/>
              <a:ext cx="1494300" cy="17701"/>
            </a:xfrm>
            <a:prstGeom prst="line">
              <a:avLst/>
            </a:prstGeom>
            <a:noFill/>
            <a:ln w="9525" cap="flat">
              <a:solidFill>
                <a:srgbClr val="4F81BD"/>
              </a:solidFill>
              <a:prstDash val="solid"/>
              <a:round/>
              <a:tailEnd type="stealth" w="med" len="med"/>
            </a:ln>
            <a:effectLst/>
          </p:spPr>
          <p:txBody>
            <a:bodyPr wrap="square" lIns="45719" tIns="45719" rIns="45719" bIns="45719" numCol="1" anchor="t">
              <a:noAutofit/>
            </a:bodyPr>
            <a:lstStyle/>
            <a:p>
              <a:endParaRPr sz="1200">
                <a:cs typeface="Arial" panose="020B0604020202020204" pitchFamily="34" charset="0"/>
              </a:endParaRPr>
            </a:p>
          </p:txBody>
        </p:sp>
        <p:sp>
          <p:nvSpPr>
            <p:cNvPr id="807" name="Shape 178"/>
            <p:cNvSpPr txBox="1"/>
            <p:nvPr/>
          </p:nvSpPr>
          <p:spPr>
            <a:xfrm>
              <a:off x="1505024" y="3183487"/>
              <a:ext cx="863102" cy="19571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7774" tIns="37774" rIns="37774" bIns="37774" numCol="1" anchor="t">
              <a:spAutoFit/>
            </a:bodyPr>
            <a:lstStyle>
              <a:lvl1pPr>
                <a:defRPr sz="1000">
                  <a:latin typeface="Roboto Medium"/>
                  <a:ea typeface="Roboto Medium"/>
                  <a:cs typeface="Roboto Medium"/>
                  <a:sym typeface="Roboto Medium"/>
                </a:defRPr>
              </a:lvl1pPr>
            </a:lstStyle>
            <a:p>
              <a:r>
                <a:rPr sz="1200" dirty="0">
                  <a:latin typeface="Arial" panose="020B0604020202020204" pitchFamily="34" charset="0"/>
                  <a:cs typeface="Arial" panose="020B0604020202020204" pitchFamily="34" charset="0"/>
                </a:rPr>
                <a:t>Service A</a:t>
              </a:r>
            </a:p>
          </p:txBody>
        </p:sp>
        <p:sp>
          <p:nvSpPr>
            <p:cNvPr id="808" name="Shape 179"/>
            <p:cNvSpPr/>
            <p:nvPr/>
          </p:nvSpPr>
          <p:spPr>
            <a:xfrm rot="5400000">
              <a:off x="4391412" y="1498836"/>
              <a:ext cx="1750801" cy="1688101"/>
            </a:xfrm>
            <a:prstGeom prst="roundRect">
              <a:avLst>
                <a:gd name="adj" fmla="val 16667"/>
              </a:avLst>
            </a:prstGeom>
            <a:solidFill>
              <a:srgbClr val="BFBFBF"/>
            </a:solidFill>
            <a:ln w="12700" cap="flat">
              <a:noFill/>
              <a:miter lim="400000"/>
            </a:ln>
            <a:effectLst/>
          </p:spPr>
          <p:txBody>
            <a:bodyPr wrap="square" lIns="45719" tIns="45719" rIns="45719" bIns="45719" numCol="1" anchor="ctr">
              <a:noAutofit/>
            </a:bodyPr>
            <a:lstStyle/>
            <a:p>
              <a:pPr algn="ctr">
                <a:defRPr sz="1700">
                  <a:solidFill>
                    <a:srgbClr val="FFFFFF"/>
                  </a:solidFill>
                  <a:latin typeface="Calibri"/>
                  <a:ea typeface="Calibri"/>
                  <a:cs typeface="Calibri"/>
                  <a:sym typeface="Calibri"/>
                </a:defRPr>
              </a:pPr>
              <a:endParaRPr sz="1200">
                <a:cs typeface="Arial" panose="020B0604020202020204" pitchFamily="34" charset="0"/>
              </a:endParaRPr>
            </a:p>
          </p:txBody>
        </p:sp>
        <p:sp>
          <p:nvSpPr>
            <p:cNvPr id="809" name="Shape 180"/>
            <p:cNvSpPr/>
            <p:nvPr/>
          </p:nvSpPr>
          <p:spPr>
            <a:xfrm rot="5400000">
              <a:off x="4426685" y="1683379"/>
              <a:ext cx="1441201" cy="1167001"/>
            </a:xfrm>
            <a:prstGeom prst="roundRect">
              <a:avLst>
                <a:gd name="adj" fmla="val 16667"/>
              </a:avLst>
            </a:prstGeom>
            <a:solidFill>
              <a:srgbClr val="FFFFFF"/>
            </a:solidFill>
            <a:ln w="9525" cap="flat">
              <a:solidFill>
                <a:srgbClr val="7F7F7F"/>
              </a:solidFill>
              <a:prstDash val="solid"/>
              <a:round/>
            </a:ln>
            <a:effectLst/>
          </p:spPr>
          <p:txBody>
            <a:bodyPr wrap="square" lIns="45719" tIns="45719" rIns="45719" bIns="45719" numCol="1" anchor="ctr">
              <a:noAutofit/>
            </a:bodyPr>
            <a:lstStyle/>
            <a:p>
              <a:pPr algn="ctr">
                <a:defRPr sz="1700">
                  <a:solidFill>
                    <a:srgbClr val="FFFFFF"/>
                  </a:solidFill>
                  <a:latin typeface="Calibri"/>
                  <a:ea typeface="Calibri"/>
                  <a:cs typeface="Calibri"/>
                  <a:sym typeface="Calibri"/>
                </a:defRPr>
              </a:pPr>
              <a:endParaRPr sz="1200">
                <a:cs typeface="Arial" panose="020B0604020202020204" pitchFamily="34" charset="0"/>
              </a:endParaRPr>
            </a:p>
          </p:txBody>
        </p:sp>
        <p:sp>
          <p:nvSpPr>
            <p:cNvPr id="810" name="Shape 181"/>
            <p:cNvSpPr/>
            <p:nvPr/>
          </p:nvSpPr>
          <p:spPr>
            <a:xfrm rot="5400000">
              <a:off x="4612620" y="1768096"/>
              <a:ext cx="1396499" cy="1167001"/>
            </a:xfrm>
            <a:prstGeom prst="roundRect">
              <a:avLst>
                <a:gd name="adj" fmla="val 16667"/>
              </a:avLst>
            </a:prstGeom>
            <a:solidFill>
              <a:srgbClr val="FFFFFF"/>
            </a:solidFill>
            <a:ln w="9525" cap="flat">
              <a:solidFill>
                <a:srgbClr val="7F7F7F"/>
              </a:solidFill>
              <a:prstDash val="solid"/>
              <a:round/>
            </a:ln>
            <a:effectLst/>
          </p:spPr>
          <p:txBody>
            <a:bodyPr wrap="square" lIns="45719" tIns="45719" rIns="45719" bIns="45719" numCol="1" anchor="ctr">
              <a:noAutofit/>
            </a:bodyPr>
            <a:lstStyle/>
            <a:p>
              <a:pPr algn="ctr">
                <a:defRPr sz="1700">
                  <a:solidFill>
                    <a:srgbClr val="FFFFFF"/>
                  </a:solidFill>
                  <a:latin typeface="Calibri"/>
                  <a:ea typeface="Calibri"/>
                  <a:cs typeface="Calibri"/>
                  <a:sym typeface="Calibri"/>
                </a:defRPr>
              </a:pPr>
              <a:endParaRPr sz="1200">
                <a:cs typeface="Arial" panose="020B0604020202020204" pitchFamily="34" charset="0"/>
              </a:endParaRPr>
            </a:p>
          </p:txBody>
        </p:sp>
        <p:sp>
          <p:nvSpPr>
            <p:cNvPr id="811" name="Shape 182"/>
            <p:cNvSpPr/>
            <p:nvPr/>
          </p:nvSpPr>
          <p:spPr>
            <a:xfrm rot="5400000">
              <a:off x="4806593" y="1832016"/>
              <a:ext cx="1294500" cy="1167001"/>
            </a:xfrm>
            <a:prstGeom prst="roundRect">
              <a:avLst>
                <a:gd name="adj" fmla="val 16667"/>
              </a:avLst>
            </a:prstGeom>
            <a:solidFill>
              <a:srgbClr val="FFFFFF"/>
            </a:solidFill>
            <a:ln w="9525" cap="flat">
              <a:solidFill>
                <a:srgbClr val="7F7F7F"/>
              </a:solidFill>
              <a:prstDash val="solid"/>
              <a:round/>
            </a:ln>
            <a:effectLst/>
          </p:spPr>
          <p:txBody>
            <a:bodyPr wrap="square" lIns="45719" tIns="45719" rIns="45719" bIns="45719" numCol="1" anchor="ctr">
              <a:noAutofit/>
            </a:bodyPr>
            <a:lstStyle/>
            <a:p>
              <a:pPr algn="ctr">
                <a:defRPr sz="1700">
                  <a:solidFill>
                    <a:srgbClr val="FFFFFF"/>
                  </a:solidFill>
                  <a:latin typeface="Calibri"/>
                  <a:ea typeface="Calibri"/>
                  <a:cs typeface="Calibri"/>
                  <a:sym typeface="Calibri"/>
                </a:defRPr>
              </a:pPr>
              <a:endParaRPr sz="1200">
                <a:cs typeface="Arial" panose="020B0604020202020204" pitchFamily="34" charset="0"/>
              </a:endParaRPr>
            </a:p>
          </p:txBody>
        </p:sp>
        <p:grpSp>
          <p:nvGrpSpPr>
            <p:cNvPr id="814" name="Shape 183"/>
            <p:cNvGrpSpPr/>
            <p:nvPr/>
          </p:nvGrpSpPr>
          <p:grpSpPr>
            <a:xfrm>
              <a:off x="5056646" y="2699185"/>
              <a:ext cx="839703" cy="262202"/>
              <a:chOff x="-1" y="-1"/>
              <a:chExt cx="839702" cy="262201"/>
            </a:xfrm>
          </p:grpSpPr>
          <p:sp>
            <p:nvSpPr>
              <p:cNvPr id="812" name="Rectangle"/>
              <p:cNvSpPr/>
              <p:nvPr/>
            </p:nvSpPr>
            <p:spPr>
              <a:xfrm>
                <a:off x="-1" y="-1"/>
                <a:ext cx="839702" cy="262201"/>
              </a:xfrm>
              <a:prstGeom prst="rect">
                <a:avLst/>
              </a:prstGeom>
              <a:solidFill>
                <a:srgbClr val="D9EAD3"/>
              </a:solidFill>
              <a:ln w="12700" cap="flat">
                <a:noFill/>
                <a:miter lim="400000"/>
              </a:ln>
              <a:effectLst/>
            </p:spPr>
            <p:txBody>
              <a:bodyPr wrap="square" lIns="45719" tIns="45719" rIns="45719" bIns="45719" numCol="1" anchor="ctr">
                <a:noAutofit/>
              </a:bodyPr>
              <a:lstStyle/>
              <a:p>
                <a:pPr algn="ctr"/>
                <a:endParaRPr sz="1200">
                  <a:cs typeface="Arial" panose="020B0604020202020204" pitchFamily="34" charset="0"/>
                </a:endParaRPr>
              </a:p>
            </p:txBody>
          </p:sp>
          <p:sp>
            <p:nvSpPr>
              <p:cNvPr id="813" name="svcB"/>
              <p:cNvSpPr txBox="1"/>
              <p:nvPr/>
            </p:nvSpPr>
            <p:spPr>
              <a:xfrm>
                <a:off x="-1" y="33243"/>
                <a:ext cx="839702" cy="19571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7774" tIns="37774" rIns="37774" bIns="37774" numCol="1" anchor="ctr">
                <a:spAutoFit/>
              </a:bodyPr>
              <a:lstStyle>
                <a:lvl1pPr algn="ctr">
                  <a:defRPr sz="1000">
                    <a:latin typeface="Roboto Medium"/>
                    <a:ea typeface="Roboto Medium"/>
                    <a:cs typeface="Roboto Medium"/>
                    <a:sym typeface="Roboto Medium"/>
                  </a:defRPr>
                </a:lvl1pPr>
              </a:lstStyle>
              <a:p>
                <a:r>
                  <a:rPr sz="1200">
                    <a:latin typeface="Arial" panose="020B0604020202020204" pitchFamily="34" charset="0"/>
                    <a:cs typeface="Arial" panose="020B0604020202020204" pitchFamily="34" charset="0"/>
                  </a:rPr>
                  <a:t>svcB</a:t>
                </a:r>
              </a:p>
            </p:txBody>
          </p:sp>
        </p:grpSp>
        <p:grpSp>
          <p:nvGrpSpPr>
            <p:cNvPr id="817" name="Shape 184"/>
            <p:cNvGrpSpPr/>
            <p:nvPr/>
          </p:nvGrpSpPr>
          <p:grpSpPr>
            <a:xfrm>
              <a:off x="5054916" y="2059875"/>
              <a:ext cx="824703" cy="270601"/>
              <a:chOff x="-1" y="0"/>
              <a:chExt cx="824702" cy="270599"/>
            </a:xfrm>
          </p:grpSpPr>
          <p:sp>
            <p:nvSpPr>
              <p:cNvPr id="815" name="Rectangle"/>
              <p:cNvSpPr/>
              <p:nvPr/>
            </p:nvSpPr>
            <p:spPr>
              <a:xfrm>
                <a:off x="-1" y="0"/>
                <a:ext cx="824702" cy="270599"/>
              </a:xfrm>
              <a:prstGeom prst="rect">
                <a:avLst/>
              </a:prstGeom>
              <a:solidFill>
                <a:srgbClr val="CFE2F3"/>
              </a:solidFill>
              <a:ln w="12700" cap="flat">
                <a:noFill/>
                <a:miter lim="400000"/>
              </a:ln>
              <a:effectLst/>
            </p:spPr>
            <p:txBody>
              <a:bodyPr wrap="square" lIns="45719" tIns="45719" rIns="45719" bIns="45719" numCol="1" anchor="ctr">
                <a:noAutofit/>
              </a:bodyPr>
              <a:lstStyle/>
              <a:p>
                <a:pPr algn="ctr"/>
                <a:endParaRPr sz="1200">
                  <a:cs typeface="Arial" panose="020B0604020202020204" pitchFamily="34" charset="0"/>
                </a:endParaRPr>
              </a:p>
            </p:txBody>
          </p:sp>
          <p:sp>
            <p:nvSpPr>
              <p:cNvPr id="816" name="Envoy"/>
              <p:cNvSpPr txBox="1"/>
              <p:nvPr/>
            </p:nvSpPr>
            <p:spPr>
              <a:xfrm>
                <a:off x="-1" y="37442"/>
                <a:ext cx="824702" cy="19571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7774" tIns="37774" rIns="37774" bIns="37774" numCol="1" anchor="ctr">
                <a:spAutoFit/>
              </a:bodyPr>
              <a:lstStyle>
                <a:lvl1pPr algn="ctr">
                  <a:defRPr sz="1000">
                    <a:latin typeface="Roboto Medium"/>
                    <a:ea typeface="Roboto Medium"/>
                    <a:cs typeface="Roboto Medium"/>
                    <a:sym typeface="Roboto Medium"/>
                  </a:defRPr>
                </a:lvl1pPr>
              </a:lstStyle>
              <a:p>
                <a:r>
                  <a:rPr sz="1200">
                    <a:latin typeface="Arial" panose="020B0604020202020204" pitchFamily="34" charset="0"/>
                    <a:cs typeface="Arial" panose="020B0604020202020204" pitchFamily="34" charset="0"/>
                  </a:rPr>
                  <a:t>Envoy</a:t>
                </a:r>
              </a:p>
            </p:txBody>
          </p:sp>
        </p:grpSp>
        <p:sp>
          <p:nvSpPr>
            <p:cNvPr id="818" name="Shape 185"/>
            <p:cNvSpPr/>
            <p:nvPr/>
          </p:nvSpPr>
          <p:spPr>
            <a:xfrm>
              <a:off x="5467267" y="2330475"/>
              <a:ext cx="5701" cy="345000"/>
            </a:xfrm>
            <a:prstGeom prst="line">
              <a:avLst/>
            </a:prstGeom>
            <a:noFill/>
            <a:ln w="9525" cap="flat">
              <a:solidFill>
                <a:srgbClr val="4F81BD"/>
              </a:solidFill>
              <a:prstDash val="solid"/>
              <a:round/>
              <a:headEnd type="stealth" w="med" len="med"/>
              <a:tailEnd type="stealth" w="med" len="med"/>
            </a:ln>
            <a:effectLst/>
          </p:spPr>
          <p:txBody>
            <a:bodyPr wrap="square" lIns="45719" tIns="45719" rIns="45719" bIns="45719" numCol="1" anchor="t">
              <a:noAutofit/>
            </a:bodyPr>
            <a:lstStyle/>
            <a:p>
              <a:endParaRPr sz="1200">
                <a:cs typeface="Arial" panose="020B0604020202020204" pitchFamily="34" charset="0"/>
              </a:endParaRPr>
            </a:p>
          </p:txBody>
        </p:sp>
        <p:sp>
          <p:nvSpPr>
            <p:cNvPr id="819" name="Shape 186"/>
            <p:cNvSpPr/>
            <p:nvPr/>
          </p:nvSpPr>
          <p:spPr>
            <a:xfrm flipV="1">
              <a:off x="2362383" y="2194867"/>
              <a:ext cx="2672401" cy="300"/>
            </a:xfrm>
            <a:prstGeom prst="line">
              <a:avLst/>
            </a:prstGeom>
            <a:noFill/>
            <a:ln w="9525" cap="flat">
              <a:solidFill>
                <a:srgbClr val="4F81BD"/>
              </a:solidFill>
              <a:prstDash val="solid"/>
              <a:round/>
              <a:tailEnd type="stealth" w="med" len="med"/>
            </a:ln>
            <a:effectLst/>
          </p:spPr>
          <p:txBody>
            <a:bodyPr wrap="square" lIns="45719" tIns="45719" rIns="45719" bIns="45719" numCol="1" anchor="t">
              <a:noAutofit/>
            </a:bodyPr>
            <a:lstStyle/>
            <a:p>
              <a:endParaRPr sz="1200">
                <a:cs typeface="Arial" panose="020B0604020202020204" pitchFamily="34" charset="0"/>
              </a:endParaRPr>
            </a:p>
          </p:txBody>
        </p:sp>
        <p:sp>
          <p:nvSpPr>
            <p:cNvPr id="820" name="Shape 187"/>
            <p:cNvSpPr txBox="1"/>
            <p:nvPr/>
          </p:nvSpPr>
          <p:spPr>
            <a:xfrm>
              <a:off x="5025140" y="3183497"/>
              <a:ext cx="857401" cy="19571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7774" tIns="37774" rIns="37774" bIns="37774" numCol="1" anchor="t">
              <a:spAutoFit/>
            </a:bodyPr>
            <a:lstStyle>
              <a:lvl1pPr>
                <a:defRPr sz="1000">
                  <a:latin typeface="Roboto Medium"/>
                  <a:ea typeface="Roboto Medium"/>
                  <a:cs typeface="Roboto Medium"/>
                  <a:sym typeface="Roboto Medium"/>
                </a:defRPr>
              </a:lvl1pPr>
            </a:lstStyle>
            <a:p>
              <a:r>
                <a:rPr sz="1200">
                  <a:latin typeface="Arial" panose="020B0604020202020204" pitchFamily="34" charset="0"/>
                  <a:cs typeface="Arial" panose="020B0604020202020204" pitchFamily="34" charset="0"/>
                </a:rPr>
                <a:t>Service B</a:t>
              </a:r>
            </a:p>
          </p:txBody>
        </p:sp>
        <p:sp>
          <p:nvSpPr>
            <p:cNvPr id="821" name="Shape 188"/>
            <p:cNvSpPr/>
            <p:nvPr/>
          </p:nvSpPr>
          <p:spPr>
            <a:xfrm rot="5400000">
              <a:off x="3256812" y="-1145413"/>
              <a:ext cx="556501" cy="3389702"/>
            </a:xfrm>
            <a:prstGeom prst="roundRect">
              <a:avLst>
                <a:gd name="adj" fmla="val 16667"/>
              </a:avLst>
            </a:prstGeom>
            <a:solidFill>
              <a:srgbClr val="BFBFBF"/>
            </a:solidFill>
            <a:ln w="12700" cap="flat">
              <a:noFill/>
              <a:miter lim="400000"/>
            </a:ln>
            <a:effectLst/>
          </p:spPr>
          <p:txBody>
            <a:bodyPr wrap="square" lIns="45719" tIns="45719" rIns="45719" bIns="45719" numCol="1" anchor="ctr">
              <a:noAutofit/>
            </a:bodyPr>
            <a:lstStyle/>
            <a:p>
              <a:pPr algn="ctr">
                <a:defRPr sz="1700">
                  <a:solidFill>
                    <a:srgbClr val="FFFFFF"/>
                  </a:solidFill>
                  <a:latin typeface="Calibri"/>
                  <a:ea typeface="Calibri"/>
                  <a:cs typeface="Calibri"/>
                  <a:sym typeface="Calibri"/>
                </a:defRPr>
              </a:pPr>
              <a:endParaRPr sz="1200">
                <a:cs typeface="Arial" panose="020B0604020202020204" pitchFamily="34" charset="0"/>
              </a:endParaRPr>
            </a:p>
          </p:txBody>
        </p:sp>
        <p:grpSp>
          <p:nvGrpSpPr>
            <p:cNvPr id="824" name="Shape 189"/>
            <p:cNvGrpSpPr/>
            <p:nvPr/>
          </p:nvGrpSpPr>
          <p:grpSpPr>
            <a:xfrm>
              <a:off x="1914687" y="349474"/>
              <a:ext cx="1103402" cy="381302"/>
              <a:chOff x="0" y="0"/>
              <a:chExt cx="1103400" cy="381300"/>
            </a:xfrm>
          </p:grpSpPr>
          <p:sp>
            <p:nvSpPr>
              <p:cNvPr id="822" name="Rounded Rectangle"/>
              <p:cNvSpPr/>
              <p:nvPr/>
            </p:nvSpPr>
            <p:spPr>
              <a:xfrm>
                <a:off x="0" y="0"/>
                <a:ext cx="1103400" cy="381300"/>
              </a:xfrm>
              <a:prstGeom prst="roundRect">
                <a:avLst>
                  <a:gd name="adj" fmla="val 16667"/>
                </a:avLst>
              </a:prstGeom>
              <a:solidFill>
                <a:srgbClr val="FFFFFF"/>
              </a:solidFill>
              <a:ln w="9525" cap="flat">
                <a:solidFill>
                  <a:srgbClr val="7F7F7F"/>
                </a:solidFill>
                <a:prstDash val="solid"/>
                <a:round/>
              </a:ln>
              <a:effectLst/>
            </p:spPr>
            <p:txBody>
              <a:bodyPr wrap="square" lIns="45719" tIns="45719" rIns="45719" bIns="45719" numCol="1" anchor="ctr">
                <a:noAutofit/>
              </a:bodyPr>
              <a:lstStyle/>
              <a:p>
                <a:pPr algn="ctr"/>
                <a:endParaRPr sz="1200">
                  <a:cs typeface="Arial" panose="020B0604020202020204" pitchFamily="34" charset="0"/>
                </a:endParaRPr>
              </a:p>
            </p:txBody>
          </p:sp>
          <p:sp>
            <p:nvSpPr>
              <p:cNvPr id="823" name="Istio-Manager"/>
              <p:cNvSpPr txBox="1"/>
              <p:nvPr/>
            </p:nvSpPr>
            <p:spPr>
              <a:xfrm>
                <a:off x="18613" y="92793"/>
                <a:ext cx="1066174" cy="19571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7774" tIns="37774" rIns="37774" bIns="37774" numCol="1" anchor="ctr">
                <a:spAutoFit/>
              </a:bodyPr>
              <a:lstStyle>
                <a:lvl1pPr algn="ctr">
                  <a:defRPr sz="1000">
                    <a:latin typeface="Roboto Medium"/>
                    <a:ea typeface="Roboto Medium"/>
                    <a:cs typeface="Roboto Medium"/>
                    <a:sym typeface="Roboto Medium"/>
                  </a:defRPr>
                </a:lvl1pPr>
              </a:lstStyle>
              <a:p>
                <a:r>
                  <a:rPr sz="1200">
                    <a:latin typeface="Arial" panose="020B0604020202020204" pitchFamily="34" charset="0"/>
                    <a:cs typeface="Arial" panose="020B0604020202020204" pitchFamily="34" charset="0"/>
                  </a:rPr>
                  <a:t>Istio-Manager</a:t>
                </a:r>
              </a:p>
            </p:txBody>
          </p:sp>
        </p:grpSp>
        <p:sp>
          <p:nvSpPr>
            <p:cNvPr id="825" name="Shape 190"/>
            <p:cNvSpPr/>
            <p:nvPr/>
          </p:nvSpPr>
          <p:spPr>
            <a:xfrm>
              <a:off x="2247013" y="198186"/>
              <a:ext cx="2564701" cy="79201"/>
            </a:xfrm>
            <a:prstGeom prst="roundRect">
              <a:avLst>
                <a:gd name="adj" fmla="val 16667"/>
              </a:avLst>
            </a:prstGeom>
            <a:solidFill>
              <a:srgbClr val="434343"/>
            </a:solidFill>
            <a:ln w="12700" cap="flat">
              <a:noFill/>
              <a:miter lim="400000"/>
            </a:ln>
            <a:effectLst/>
          </p:spPr>
          <p:txBody>
            <a:bodyPr wrap="square" lIns="45719" tIns="45719" rIns="45719" bIns="45719" numCol="1" anchor="ctr">
              <a:noAutofit/>
            </a:bodyPr>
            <a:lstStyle/>
            <a:p>
              <a:pPr algn="ctr">
                <a:defRPr sz="1700">
                  <a:solidFill>
                    <a:srgbClr val="FFFFFF"/>
                  </a:solidFill>
                  <a:latin typeface="Calibri"/>
                  <a:ea typeface="Calibri"/>
                  <a:cs typeface="Calibri"/>
                  <a:sym typeface="Calibri"/>
                </a:defRPr>
              </a:pPr>
              <a:endParaRPr sz="1200">
                <a:cs typeface="Arial" panose="020B0604020202020204" pitchFamily="34" charset="0"/>
              </a:endParaRPr>
            </a:p>
          </p:txBody>
        </p:sp>
        <p:sp>
          <p:nvSpPr>
            <p:cNvPr id="826" name="Shape 191"/>
            <p:cNvSpPr txBox="1"/>
            <p:nvPr/>
          </p:nvSpPr>
          <p:spPr>
            <a:xfrm>
              <a:off x="2979996" y="0"/>
              <a:ext cx="1484700" cy="19571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7774" tIns="37774" rIns="37774" bIns="37774" numCol="1" anchor="t">
              <a:spAutoFit/>
            </a:bodyPr>
            <a:lstStyle>
              <a:lvl1pPr algn="ctr">
                <a:defRPr sz="1000">
                  <a:latin typeface="Roboto Medium"/>
                  <a:ea typeface="Roboto Medium"/>
                  <a:cs typeface="Roboto Medium"/>
                  <a:sym typeface="Roboto Medium"/>
                </a:defRPr>
              </a:lvl1pPr>
            </a:lstStyle>
            <a:p>
              <a:r>
                <a:rPr sz="1200" dirty="0">
                  <a:latin typeface="Arial" panose="020B0604020202020204" pitchFamily="34" charset="0"/>
                  <a:cs typeface="Arial" panose="020B0604020202020204" pitchFamily="34" charset="0"/>
                </a:rPr>
                <a:t>Control Plane API</a:t>
              </a:r>
            </a:p>
          </p:txBody>
        </p:sp>
        <p:sp>
          <p:nvSpPr>
            <p:cNvPr id="827" name="Shape 192"/>
            <p:cNvSpPr/>
            <p:nvPr/>
          </p:nvSpPr>
          <p:spPr>
            <a:xfrm>
              <a:off x="2466387" y="730774"/>
              <a:ext cx="7201" cy="417000"/>
            </a:xfrm>
            <a:prstGeom prst="line">
              <a:avLst/>
            </a:prstGeom>
            <a:noFill/>
            <a:ln w="12700" cap="flat">
              <a:solidFill>
                <a:srgbClr val="000000"/>
              </a:solidFill>
              <a:prstDash val="dash"/>
              <a:round/>
              <a:tailEnd type="stealth" w="med" len="med"/>
            </a:ln>
            <a:effectLst/>
          </p:spPr>
          <p:txBody>
            <a:bodyPr wrap="square" lIns="45719" tIns="45719" rIns="45719" bIns="45719" numCol="1" anchor="t">
              <a:noAutofit/>
            </a:bodyPr>
            <a:lstStyle/>
            <a:p>
              <a:endParaRPr sz="1200">
                <a:cs typeface="Arial" panose="020B0604020202020204" pitchFamily="34" charset="0"/>
              </a:endParaRPr>
            </a:p>
          </p:txBody>
        </p:sp>
        <p:sp>
          <p:nvSpPr>
            <p:cNvPr id="828" name="Shape 193"/>
            <p:cNvSpPr/>
            <p:nvPr/>
          </p:nvSpPr>
          <p:spPr>
            <a:xfrm>
              <a:off x="2466387" y="730775"/>
              <a:ext cx="573901" cy="263700"/>
            </a:xfrm>
            <a:prstGeom prst="line">
              <a:avLst/>
            </a:prstGeom>
            <a:noFill/>
            <a:ln w="12700" cap="flat">
              <a:solidFill>
                <a:srgbClr val="000000"/>
              </a:solidFill>
              <a:prstDash val="dash"/>
              <a:round/>
              <a:tailEnd type="stealth" w="med" len="med"/>
            </a:ln>
            <a:effectLst/>
          </p:spPr>
          <p:txBody>
            <a:bodyPr wrap="square" lIns="45719" tIns="45719" rIns="45719" bIns="45719" numCol="1" anchor="t">
              <a:noAutofit/>
            </a:bodyPr>
            <a:lstStyle/>
            <a:p>
              <a:endParaRPr sz="1200">
                <a:cs typeface="Arial" panose="020B0604020202020204" pitchFamily="34" charset="0"/>
              </a:endParaRPr>
            </a:p>
          </p:txBody>
        </p:sp>
        <p:grpSp>
          <p:nvGrpSpPr>
            <p:cNvPr id="831" name="Shape 194"/>
            <p:cNvGrpSpPr/>
            <p:nvPr/>
          </p:nvGrpSpPr>
          <p:grpSpPr>
            <a:xfrm>
              <a:off x="3141111" y="346261"/>
              <a:ext cx="863102" cy="381302"/>
              <a:chOff x="0" y="0"/>
              <a:chExt cx="863101" cy="381300"/>
            </a:xfrm>
          </p:grpSpPr>
          <p:sp>
            <p:nvSpPr>
              <p:cNvPr id="829" name="Rounded Rectangle"/>
              <p:cNvSpPr/>
              <p:nvPr/>
            </p:nvSpPr>
            <p:spPr>
              <a:xfrm>
                <a:off x="0" y="0"/>
                <a:ext cx="863101" cy="381300"/>
              </a:xfrm>
              <a:prstGeom prst="roundRect">
                <a:avLst>
                  <a:gd name="adj" fmla="val 16667"/>
                </a:avLst>
              </a:prstGeom>
              <a:solidFill>
                <a:srgbClr val="FFFFFF"/>
              </a:solidFill>
              <a:ln w="9525" cap="flat">
                <a:solidFill>
                  <a:srgbClr val="7F7F7F"/>
                </a:solidFill>
                <a:prstDash val="solid"/>
                <a:round/>
              </a:ln>
              <a:effectLst/>
            </p:spPr>
            <p:txBody>
              <a:bodyPr wrap="square" lIns="45719" tIns="45719" rIns="45719" bIns="45719" numCol="1" anchor="ctr">
                <a:noAutofit/>
              </a:bodyPr>
              <a:lstStyle/>
              <a:p>
                <a:pPr algn="ctr"/>
                <a:endParaRPr sz="1200">
                  <a:cs typeface="Arial" panose="020B0604020202020204" pitchFamily="34" charset="0"/>
                </a:endParaRPr>
              </a:p>
            </p:txBody>
          </p:sp>
          <p:sp>
            <p:nvSpPr>
              <p:cNvPr id="830" name="Mixer"/>
              <p:cNvSpPr txBox="1"/>
              <p:nvPr/>
            </p:nvSpPr>
            <p:spPr>
              <a:xfrm>
                <a:off x="18612" y="92793"/>
                <a:ext cx="825876" cy="19571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7774" tIns="37774" rIns="37774" bIns="37774" numCol="1" anchor="ctr">
                <a:spAutoFit/>
              </a:bodyPr>
              <a:lstStyle>
                <a:lvl1pPr algn="ctr">
                  <a:defRPr sz="1000">
                    <a:latin typeface="Roboto Medium"/>
                    <a:ea typeface="Roboto Medium"/>
                    <a:cs typeface="Roboto Medium"/>
                    <a:sym typeface="Roboto Medium"/>
                  </a:defRPr>
                </a:lvl1pPr>
              </a:lstStyle>
              <a:p>
                <a:r>
                  <a:rPr sz="1200">
                    <a:latin typeface="Arial" panose="020B0604020202020204" pitchFamily="34" charset="0"/>
                    <a:cs typeface="Arial" panose="020B0604020202020204" pitchFamily="34" charset="0"/>
                  </a:rPr>
                  <a:t>Mixer</a:t>
                </a:r>
              </a:p>
            </p:txBody>
          </p:sp>
        </p:grpSp>
        <p:sp>
          <p:nvSpPr>
            <p:cNvPr id="832" name="Shape 195"/>
            <p:cNvSpPr/>
            <p:nvPr/>
          </p:nvSpPr>
          <p:spPr>
            <a:xfrm flipV="1">
              <a:off x="1929873" y="727587"/>
              <a:ext cx="1642802" cy="1332300"/>
            </a:xfrm>
            <a:prstGeom prst="line">
              <a:avLst/>
            </a:prstGeom>
            <a:noFill/>
            <a:ln w="9525" cap="flat">
              <a:solidFill>
                <a:srgbClr val="4F81BD"/>
              </a:solidFill>
              <a:prstDash val="solid"/>
              <a:round/>
              <a:tailEnd type="stealth" w="med" len="med"/>
            </a:ln>
            <a:effectLst/>
          </p:spPr>
          <p:txBody>
            <a:bodyPr wrap="square" lIns="45719" tIns="45719" rIns="45719" bIns="45719" numCol="1" anchor="t">
              <a:noAutofit/>
            </a:bodyPr>
            <a:lstStyle/>
            <a:p>
              <a:endParaRPr sz="1200">
                <a:cs typeface="Arial" panose="020B0604020202020204" pitchFamily="34" charset="0"/>
              </a:endParaRPr>
            </a:p>
          </p:txBody>
        </p:sp>
        <p:sp>
          <p:nvSpPr>
            <p:cNvPr id="833" name="Shape 196"/>
            <p:cNvSpPr/>
            <p:nvPr/>
          </p:nvSpPr>
          <p:spPr>
            <a:xfrm flipH="1" flipV="1">
              <a:off x="3572766" y="727576"/>
              <a:ext cx="1894501" cy="1332300"/>
            </a:xfrm>
            <a:prstGeom prst="line">
              <a:avLst/>
            </a:prstGeom>
            <a:noFill/>
            <a:ln w="9525" cap="flat">
              <a:solidFill>
                <a:srgbClr val="4F81BD"/>
              </a:solidFill>
              <a:prstDash val="solid"/>
              <a:round/>
              <a:tailEnd type="stealth" w="med" len="med"/>
            </a:ln>
            <a:effectLst/>
          </p:spPr>
          <p:txBody>
            <a:bodyPr wrap="square" lIns="45719" tIns="45719" rIns="45719" bIns="45719" numCol="1" anchor="t">
              <a:noAutofit/>
            </a:bodyPr>
            <a:lstStyle/>
            <a:p>
              <a:endParaRPr sz="1200">
                <a:cs typeface="Arial" panose="020B0604020202020204" pitchFamily="34" charset="0"/>
              </a:endParaRPr>
            </a:p>
          </p:txBody>
        </p:sp>
        <p:sp>
          <p:nvSpPr>
            <p:cNvPr id="834" name="Shape 197"/>
            <p:cNvSpPr txBox="1"/>
            <p:nvPr/>
          </p:nvSpPr>
          <p:spPr>
            <a:xfrm rot="751">
              <a:off x="1089592" y="825362"/>
              <a:ext cx="1373701" cy="41547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91424" tIns="91424" rIns="91424" bIns="91424" numCol="1" anchor="t">
              <a:spAutoFit/>
            </a:bodyPr>
            <a:lstStyle>
              <a:lvl1pPr algn="r">
                <a:defRPr sz="1000">
                  <a:latin typeface="Roboto Medium"/>
                  <a:ea typeface="Roboto Medium"/>
                  <a:cs typeface="Roboto Medium"/>
                  <a:sym typeface="Roboto Medium"/>
                </a:defRPr>
              </a:lvl1pPr>
            </a:lstStyle>
            <a:p>
              <a:r>
                <a:rPr sz="1200">
                  <a:latin typeface="Arial" panose="020B0604020202020204" pitchFamily="34" charset="0"/>
                  <a:cs typeface="Arial" panose="020B0604020202020204" pitchFamily="34" charset="0"/>
                </a:rPr>
                <a:t>Discovery &amp; Config data to Envoys</a:t>
              </a:r>
            </a:p>
          </p:txBody>
        </p:sp>
        <p:sp>
          <p:nvSpPr>
            <p:cNvPr id="835" name="Shape 198"/>
            <p:cNvSpPr txBox="1"/>
            <p:nvPr/>
          </p:nvSpPr>
          <p:spPr>
            <a:xfrm rot="11224">
              <a:off x="3496362" y="1260248"/>
              <a:ext cx="1010706" cy="41547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91424" tIns="91424" rIns="91424" bIns="91424" numCol="1" anchor="t">
              <a:spAutoFit/>
            </a:bodyPr>
            <a:lstStyle>
              <a:lvl1pPr algn="r">
                <a:defRPr sz="1000">
                  <a:latin typeface="Roboto Medium"/>
                  <a:ea typeface="Roboto Medium"/>
                  <a:cs typeface="Roboto Medium"/>
                  <a:sym typeface="Roboto Medium"/>
                </a:defRPr>
              </a:lvl1pPr>
            </a:lstStyle>
            <a:p>
              <a:r>
                <a:rPr sz="1200">
                  <a:latin typeface="Arial" panose="020B0604020202020204" pitchFamily="34" charset="0"/>
                  <a:cs typeface="Arial" panose="020B0604020202020204" pitchFamily="34" charset="0"/>
                </a:rPr>
                <a:t>Policy checks, telemetry</a:t>
              </a:r>
            </a:p>
          </p:txBody>
        </p:sp>
        <p:sp>
          <p:nvSpPr>
            <p:cNvPr id="836" name="Shape 199"/>
            <p:cNvSpPr/>
            <p:nvPr/>
          </p:nvSpPr>
          <p:spPr>
            <a:xfrm flipV="1">
              <a:off x="-1" y="478125"/>
              <a:ext cx="428401" cy="2400"/>
            </a:xfrm>
            <a:prstGeom prst="line">
              <a:avLst/>
            </a:prstGeom>
            <a:noFill/>
            <a:ln w="9525" cap="flat">
              <a:solidFill>
                <a:srgbClr val="4F81BD"/>
              </a:solidFill>
              <a:prstDash val="solid"/>
              <a:round/>
              <a:tailEnd type="stealth" w="med" len="med"/>
            </a:ln>
            <a:effectLst/>
          </p:spPr>
          <p:txBody>
            <a:bodyPr wrap="square" lIns="45719" tIns="45719" rIns="45719" bIns="45719" numCol="1" anchor="t">
              <a:noAutofit/>
            </a:bodyPr>
            <a:lstStyle/>
            <a:p>
              <a:endParaRPr sz="1200">
                <a:cs typeface="Arial" panose="020B0604020202020204" pitchFamily="34" charset="0"/>
              </a:endParaRPr>
            </a:p>
          </p:txBody>
        </p:sp>
        <p:sp>
          <p:nvSpPr>
            <p:cNvPr id="837" name="Shape 200"/>
            <p:cNvSpPr txBox="1"/>
            <p:nvPr/>
          </p:nvSpPr>
          <p:spPr>
            <a:xfrm>
              <a:off x="352224" y="274399"/>
              <a:ext cx="1429802" cy="41547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91424" tIns="91424" rIns="91424" bIns="91424" numCol="1" anchor="t">
              <a:spAutoFit/>
            </a:bodyPr>
            <a:lstStyle>
              <a:lvl1pPr>
                <a:defRPr sz="1000">
                  <a:latin typeface="Roboto"/>
                  <a:ea typeface="Roboto"/>
                  <a:cs typeface="Roboto"/>
                  <a:sym typeface="Roboto"/>
                </a:defRPr>
              </a:lvl1pPr>
            </a:lstStyle>
            <a:p>
              <a:r>
                <a:rPr sz="1200" dirty="0">
                  <a:latin typeface="Arial" panose="020B0604020202020204" pitchFamily="34" charset="0"/>
                  <a:cs typeface="Arial" panose="020B0604020202020204" pitchFamily="34" charset="0"/>
                </a:rPr>
                <a:t>Control flow during request processing</a:t>
              </a:r>
            </a:p>
          </p:txBody>
        </p:sp>
        <p:grpSp>
          <p:nvGrpSpPr>
            <p:cNvPr id="840" name="Shape 201"/>
            <p:cNvGrpSpPr/>
            <p:nvPr/>
          </p:nvGrpSpPr>
          <p:grpSpPr>
            <a:xfrm>
              <a:off x="4155512" y="349486"/>
              <a:ext cx="863102" cy="381302"/>
              <a:chOff x="0" y="0"/>
              <a:chExt cx="863101" cy="381300"/>
            </a:xfrm>
          </p:grpSpPr>
          <p:sp>
            <p:nvSpPr>
              <p:cNvPr id="838" name="Rounded Rectangle"/>
              <p:cNvSpPr/>
              <p:nvPr/>
            </p:nvSpPr>
            <p:spPr>
              <a:xfrm>
                <a:off x="0" y="0"/>
                <a:ext cx="863101" cy="381300"/>
              </a:xfrm>
              <a:prstGeom prst="roundRect">
                <a:avLst>
                  <a:gd name="adj" fmla="val 16667"/>
                </a:avLst>
              </a:prstGeom>
              <a:solidFill>
                <a:srgbClr val="FFFFFF"/>
              </a:solidFill>
              <a:ln w="9525" cap="flat">
                <a:solidFill>
                  <a:srgbClr val="7F7F7F"/>
                </a:solidFill>
                <a:prstDash val="solid"/>
                <a:round/>
              </a:ln>
              <a:effectLst/>
            </p:spPr>
            <p:txBody>
              <a:bodyPr wrap="square" lIns="45719" tIns="45719" rIns="45719" bIns="45719" numCol="1" anchor="ctr">
                <a:noAutofit/>
              </a:bodyPr>
              <a:lstStyle/>
              <a:p>
                <a:pPr algn="ctr"/>
                <a:endParaRPr sz="1200">
                  <a:cs typeface="Arial" panose="020B0604020202020204" pitchFamily="34" charset="0"/>
                </a:endParaRPr>
              </a:p>
            </p:txBody>
          </p:sp>
          <p:sp>
            <p:nvSpPr>
              <p:cNvPr id="839" name="Istio-Auth"/>
              <p:cNvSpPr txBox="1"/>
              <p:nvPr/>
            </p:nvSpPr>
            <p:spPr>
              <a:xfrm>
                <a:off x="18612" y="92793"/>
                <a:ext cx="825876" cy="19571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7774" tIns="37774" rIns="37774" bIns="37774" numCol="1" anchor="ctr">
                <a:spAutoFit/>
              </a:bodyPr>
              <a:lstStyle>
                <a:lvl1pPr algn="ctr">
                  <a:defRPr sz="1000">
                    <a:latin typeface="Roboto Medium"/>
                    <a:ea typeface="Roboto Medium"/>
                    <a:cs typeface="Roboto Medium"/>
                    <a:sym typeface="Roboto Medium"/>
                  </a:defRPr>
                </a:lvl1pPr>
              </a:lstStyle>
              <a:p>
                <a:r>
                  <a:rPr sz="1200">
                    <a:latin typeface="Arial" panose="020B0604020202020204" pitchFamily="34" charset="0"/>
                    <a:cs typeface="Arial" panose="020B0604020202020204" pitchFamily="34" charset="0"/>
                  </a:rPr>
                  <a:t>Istio-Auth</a:t>
                </a:r>
              </a:p>
            </p:txBody>
          </p:sp>
        </p:grpSp>
        <p:sp>
          <p:nvSpPr>
            <p:cNvPr id="841" name="Shape 202"/>
            <p:cNvSpPr/>
            <p:nvPr/>
          </p:nvSpPr>
          <p:spPr>
            <a:xfrm>
              <a:off x="4587062" y="730786"/>
              <a:ext cx="94501" cy="437700"/>
            </a:xfrm>
            <a:prstGeom prst="line">
              <a:avLst/>
            </a:prstGeom>
            <a:noFill/>
            <a:ln w="9525" cap="flat">
              <a:solidFill>
                <a:srgbClr val="1155CC"/>
              </a:solidFill>
              <a:prstDash val="solid"/>
              <a:round/>
              <a:tailEnd type="stealth" w="med" len="med"/>
            </a:ln>
            <a:effectLst/>
          </p:spPr>
          <p:txBody>
            <a:bodyPr wrap="square" lIns="45719" tIns="45719" rIns="45719" bIns="45719" numCol="1" anchor="t">
              <a:noAutofit/>
            </a:bodyPr>
            <a:lstStyle/>
            <a:p>
              <a:endParaRPr sz="1200">
                <a:cs typeface="Arial" panose="020B0604020202020204" pitchFamily="34" charset="0"/>
              </a:endParaRPr>
            </a:p>
          </p:txBody>
        </p:sp>
        <p:sp>
          <p:nvSpPr>
            <p:cNvPr id="842" name="Shape 203"/>
            <p:cNvSpPr/>
            <p:nvPr/>
          </p:nvSpPr>
          <p:spPr>
            <a:xfrm flipH="1">
              <a:off x="4409787" y="730774"/>
              <a:ext cx="190201" cy="174000"/>
            </a:xfrm>
            <a:prstGeom prst="line">
              <a:avLst/>
            </a:prstGeom>
            <a:noFill/>
            <a:ln w="9525" cap="flat">
              <a:solidFill>
                <a:srgbClr val="1155CC"/>
              </a:solidFill>
              <a:prstDash val="solid"/>
              <a:round/>
              <a:tailEnd type="stealth" w="med" len="med"/>
            </a:ln>
            <a:effectLst/>
          </p:spPr>
          <p:txBody>
            <a:bodyPr wrap="square" lIns="45719" tIns="45719" rIns="45719" bIns="45719" numCol="1" anchor="t">
              <a:noAutofit/>
            </a:bodyPr>
            <a:lstStyle/>
            <a:p>
              <a:endParaRPr sz="1200">
                <a:cs typeface="Arial" panose="020B0604020202020204" pitchFamily="34" charset="0"/>
              </a:endParaRPr>
            </a:p>
          </p:txBody>
        </p:sp>
        <p:sp>
          <p:nvSpPr>
            <p:cNvPr id="843" name="Shape 204"/>
            <p:cNvSpPr txBox="1"/>
            <p:nvPr/>
          </p:nvSpPr>
          <p:spPr>
            <a:xfrm rot="1291">
              <a:off x="4692980" y="918086"/>
              <a:ext cx="799501" cy="41547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91424" tIns="91424" rIns="91424" bIns="91424" numCol="1" anchor="t">
              <a:spAutoFit/>
            </a:bodyPr>
            <a:lstStyle>
              <a:lvl1pPr>
                <a:defRPr sz="1000">
                  <a:latin typeface="Roboto Medium"/>
                  <a:ea typeface="Roboto Medium"/>
                  <a:cs typeface="Roboto Medium"/>
                  <a:sym typeface="Roboto Medium"/>
                </a:defRPr>
              </a:lvl1pPr>
            </a:lstStyle>
            <a:p>
              <a:r>
                <a:rPr sz="1200">
                  <a:latin typeface="Arial" panose="020B0604020202020204" pitchFamily="34" charset="0"/>
                  <a:cs typeface="Arial" panose="020B0604020202020204" pitchFamily="34" charset="0"/>
                </a:rPr>
                <a:t>TLS certs to Envoy</a:t>
              </a:r>
            </a:p>
          </p:txBody>
        </p:sp>
      </p:grpSp>
      <p:sp>
        <p:nvSpPr>
          <p:cNvPr id="845" name="Shape 205"/>
          <p:cNvSpPr/>
          <p:nvPr/>
        </p:nvSpPr>
        <p:spPr>
          <a:xfrm flipV="1">
            <a:off x="3335764" y="4798766"/>
            <a:ext cx="1078520" cy="548401"/>
          </a:xfrm>
          <a:prstGeom prst="line">
            <a:avLst/>
          </a:prstGeom>
          <a:ln>
            <a:solidFill>
              <a:schemeClr val="accent2">
                <a:lumOff val="21764"/>
              </a:schemeClr>
            </a:solidFill>
            <a:tailEnd type="triangle"/>
          </a:ln>
        </p:spPr>
        <p:txBody>
          <a:bodyPr lIns="60948" tIns="60949" rIns="60948" bIns="60949"/>
          <a:lstStyle/>
          <a:p>
            <a:endParaRPr/>
          </a:p>
        </p:txBody>
      </p:sp>
      <p:sp>
        <p:nvSpPr>
          <p:cNvPr id="846" name="Shape 206"/>
          <p:cNvSpPr txBox="1"/>
          <p:nvPr/>
        </p:nvSpPr>
        <p:spPr>
          <a:xfrm>
            <a:off x="89010" y="4870168"/>
            <a:ext cx="3246754" cy="800132"/>
          </a:xfrm>
          <a:prstGeom prst="rect">
            <a:avLst/>
          </a:prstGeom>
          <a:ln w="12700">
            <a:miter lim="400000"/>
          </a:ln>
          <a:extLst>
            <a:ext uri="{C572A759-6A51-4108-AA02-DFA0A04FC94B}">
              <ma14:wrappingTextBoxFlag xmlns:ma14="http://schemas.microsoft.com/office/mac/drawingml/2011/main" xmlns="" val="1"/>
            </a:ext>
          </a:extLst>
        </p:spPr>
        <p:txBody>
          <a:bodyPr lIns="121877" tIns="121877" rIns="121877" bIns="121877">
            <a:spAutoFit/>
          </a:bodyPr>
          <a:lstStyle>
            <a:lvl1pPr algn="r">
              <a:defRPr sz="1200">
                <a:latin typeface="Roboto Light"/>
                <a:ea typeface="Roboto Light"/>
                <a:cs typeface="Roboto Light"/>
                <a:sym typeface="Roboto Light"/>
              </a:defRPr>
            </a:lvl1pPr>
          </a:lstStyle>
          <a:p>
            <a:r>
              <a:rPr>
                <a:latin typeface="Arial" panose="020B0604020202020204" pitchFamily="34" charset="0"/>
                <a:cs typeface="Arial" panose="020B0604020202020204" pitchFamily="34" charset="0"/>
              </a:rPr>
              <a:t>Traffic is transparently intercepted and proxied. App is unaware of Envoy’s presence</a:t>
            </a:r>
          </a:p>
        </p:txBody>
      </p:sp>
      <p:sp>
        <p:nvSpPr>
          <p:cNvPr id="2" name="Footer Placeholder 1"/>
          <p:cNvSpPr>
            <a:spLocks noGrp="1"/>
          </p:cNvSpPr>
          <p:nvPr>
            <p:ph type="ftr" sz="quarter" idx="11"/>
          </p:nvPr>
        </p:nvSpPr>
        <p:spPr/>
        <p:txBody>
          <a:bodyPr>
            <a:normAutofit/>
          </a:bodyPr>
          <a:lstStyle/>
          <a:p>
            <a:pPr>
              <a:defRPr/>
            </a:pPr>
            <a:r>
              <a:rPr lang="en-US" smtClean="0"/>
              <a:t>© Copyright IBM Corporation 2017</a:t>
            </a:r>
            <a:endParaRPr lang="en-US" dirty="0"/>
          </a:p>
        </p:txBody>
      </p:sp>
    </p:spTree>
    <p:extLst>
      <p:ext uri="{BB962C8B-B14F-4D97-AF65-F5344CB8AC3E}">
        <p14:creationId xmlns:p14="http://schemas.microsoft.com/office/powerpoint/2010/main" val="2734574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 name="Shape 406"/>
          <p:cNvSpPr txBox="1">
            <a:spLocks noGrp="1"/>
          </p:cNvSpPr>
          <p:nvPr>
            <p:ph type="title"/>
          </p:nvPr>
        </p:nvSpPr>
        <p:spPr>
          <a:prstGeom prst="rect">
            <a:avLst/>
          </a:prstGeom>
        </p:spPr>
        <p:txBody>
          <a:bodyPr/>
          <a:lstStyle>
            <a:lvl1pPr defTabSz="822959">
              <a:defRPr sz="2520"/>
            </a:lvl1pPr>
          </a:lstStyle>
          <a:p>
            <a:r>
              <a:t>Traffic Splitting</a:t>
            </a:r>
          </a:p>
        </p:txBody>
      </p:sp>
      <p:sp>
        <p:nvSpPr>
          <p:cNvPr id="2" name="Slide Number Placeholder 1"/>
          <p:cNvSpPr>
            <a:spLocks noGrp="1"/>
          </p:cNvSpPr>
          <p:nvPr>
            <p:ph type="sldNum" sz="quarter" idx="10"/>
          </p:nvPr>
        </p:nvSpPr>
        <p:spPr/>
        <p:txBody>
          <a:bodyPr/>
          <a:lstStyle/>
          <a:p>
            <a:fld id="{FA6464B3-936F-E844-AE7E-6FB0465168D9}" type="slidenum">
              <a:rPr lang="en-US" smtClean="0"/>
              <a:pPr/>
              <a:t>34</a:t>
            </a:fld>
            <a:endParaRPr lang="en-US"/>
          </a:p>
        </p:txBody>
      </p:sp>
      <p:sp>
        <p:nvSpPr>
          <p:cNvPr id="953" name="Shape 443"/>
          <p:cNvSpPr txBox="1">
            <a:spLocks noGrp="1"/>
          </p:cNvSpPr>
          <p:nvPr>
            <p:ph idx="4294967295"/>
          </p:nvPr>
        </p:nvSpPr>
        <p:spPr>
          <a:xfrm>
            <a:off x="347472" y="1358900"/>
            <a:ext cx="5943600" cy="3986213"/>
          </a:xfrm>
          <a:prstGeom prst="rect">
            <a:avLst/>
          </a:prstGeom>
          <a:solidFill>
            <a:srgbClr val="F3F3F3"/>
          </a:solidFill>
        </p:spPr>
        <p:txBody>
          <a:bodyPr/>
          <a:lstStyle/>
          <a:p>
            <a:pPr marL="0" indent="0">
              <a:buNone/>
              <a:defRPr sz="1200">
                <a:latin typeface="Consolas"/>
                <a:ea typeface="Consolas"/>
                <a:cs typeface="Consolas"/>
                <a:sym typeface="Consolas"/>
              </a:defRPr>
            </a:pPr>
            <a:r>
              <a:rPr sz="1900" dirty="0"/>
              <a:t>// A simple traffic splitting rule</a:t>
            </a:r>
          </a:p>
          <a:p>
            <a:pPr marL="0" indent="0">
              <a:spcBef>
                <a:spcPts val="0"/>
              </a:spcBef>
              <a:buNone/>
              <a:defRPr sz="1200" b="1">
                <a:latin typeface="Consolas"/>
                <a:ea typeface="Consolas"/>
                <a:cs typeface="Consolas"/>
                <a:sym typeface="Consolas"/>
              </a:defRPr>
            </a:pPr>
            <a:r>
              <a:rPr sz="1900" dirty="0"/>
              <a:t>destination: serviceB.example.cluster.local</a:t>
            </a:r>
          </a:p>
          <a:p>
            <a:pPr marL="0" indent="0">
              <a:spcBef>
                <a:spcPts val="0"/>
              </a:spcBef>
              <a:buNone/>
              <a:defRPr sz="1200" b="1">
                <a:latin typeface="Consolas"/>
                <a:ea typeface="Consolas"/>
                <a:cs typeface="Consolas"/>
                <a:sym typeface="Consolas"/>
              </a:defRPr>
            </a:pPr>
            <a:r>
              <a:rPr sz="1900" dirty="0"/>
              <a:t>match:</a:t>
            </a:r>
            <a:br>
              <a:rPr sz="1900" dirty="0"/>
            </a:br>
            <a:r>
              <a:rPr sz="1900" dirty="0"/>
              <a:t>  source: serviceA.example.cluster.local</a:t>
            </a:r>
            <a:br>
              <a:rPr sz="1900" dirty="0"/>
            </a:br>
            <a:r>
              <a:rPr sz="1900" dirty="0"/>
              <a:t>route:</a:t>
            </a:r>
            <a:br>
              <a:rPr sz="1900" dirty="0"/>
            </a:br>
            <a:r>
              <a:rPr sz="1900" dirty="0"/>
              <a:t>- tags:</a:t>
            </a:r>
            <a:br>
              <a:rPr sz="1900" dirty="0"/>
            </a:br>
            <a:r>
              <a:rPr sz="1900" dirty="0"/>
              <a:t>    version: v1.5</a:t>
            </a:r>
          </a:p>
          <a:p>
            <a:pPr marL="0" indent="0">
              <a:spcBef>
                <a:spcPts val="0"/>
              </a:spcBef>
              <a:buNone/>
              <a:defRPr sz="1200">
                <a:latin typeface="Consolas"/>
                <a:ea typeface="Consolas"/>
                <a:cs typeface="Consolas"/>
                <a:sym typeface="Consolas"/>
              </a:defRPr>
            </a:pPr>
            <a:r>
              <a:rPr sz="1900" dirty="0"/>
              <a:t>    env: us-prod</a:t>
            </a:r>
          </a:p>
          <a:p>
            <a:pPr marL="0" indent="0">
              <a:spcBef>
                <a:spcPts val="0"/>
              </a:spcBef>
              <a:buNone/>
              <a:defRPr sz="1200">
                <a:latin typeface="Consolas"/>
                <a:ea typeface="Consolas"/>
                <a:cs typeface="Consolas"/>
                <a:sym typeface="Consolas"/>
              </a:defRPr>
            </a:pPr>
            <a:r>
              <a:rPr sz="1900" dirty="0"/>
              <a:t>  weight: 99</a:t>
            </a:r>
          </a:p>
          <a:p>
            <a:pPr marL="0" indent="0">
              <a:spcBef>
                <a:spcPts val="0"/>
              </a:spcBef>
              <a:buNone/>
              <a:defRPr sz="1200">
                <a:latin typeface="Consolas"/>
                <a:ea typeface="Consolas"/>
                <a:cs typeface="Consolas"/>
                <a:sym typeface="Consolas"/>
              </a:defRPr>
            </a:pPr>
            <a:r>
              <a:rPr sz="1900" dirty="0"/>
              <a:t>- tags:</a:t>
            </a:r>
            <a:br>
              <a:rPr sz="1900" dirty="0"/>
            </a:br>
            <a:r>
              <a:rPr sz="1900" dirty="0"/>
              <a:t>    version: v2.0-alpha</a:t>
            </a:r>
          </a:p>
          <a:p>
            <a:pPr marL="0" indent="0">
              <a:spcBef>
                <a:spcPts val="0"/>
              </a:spcBef>
              <a:buNone/>
              <a:defRPr sz="1200">
                <a:latin typeface="Consolas"/>
                <a:ea typeface="Consolas"/>
                <a:cs typeface="Consolas"/>
                <a:sym typeface="Consolas"/>
              </a:defRPr>
            </a:pPr>
            <a:r>
              <a:rPr sz="1900" dirty="0"/>
              <a:t>    env: us-staging</a:t>
            </a:r>
          </a:p>
          <a:p>
            <a:pPr marL="0" indent="0">
              <a:spcBef>
                <a:spcPts val="0"/>
              </a:spcBef>
              <a:buNone/>
              <a:defRPr sz="1200">
                <a:latin typeface="Consolas"/>
                <a:ea typeface="Consolas"/>
                <a:cs typeface="Consolas"/>
                <a:sym typeface="Consolas"/>
              </a:defRPr>
            </a:pPr>
            <a:r>
              <a:rPr sz="1900" dirty="0"/>
              <a:t>  weight: 1</a:t>
            </a:r>
          </a:p>
        </p:txBody>
      </p:sp>
      <p:sp>
        <p:nvSpPr>
          <p:cNvPr id="903" name="Shape 407"/>
          <p:cNvSpPr/>
          <p:nvPr/>
        </p:nvSpPr>
        <p:spPr>
          <a:xfrm rot="5400000">
            <a:off x="6509868" y="3046249"/>
            <a:ext cx="1758001" cy="1555596"/>
          </a:xfrm>
          <a:prstGeom prst="roundRect">
            <a:avLst>
              <a:gd name="adj" fmla="val 16667"/>
            </a:avLst>
          </a:prstGeom>
          <a:solidFill>
            <a:srgbClr val="FFFFFF"/>
          </a:solidFill>
          <a:ln>
            <a:solidFill>
              <a:srgbClr val="7F7F7F"/>
            </a:solidFill>
          </a:ln>
        </p:spPr>
        <p:txBody>
          <a:bodyPr lIns="60948" tIns="60949" rIns="60948" bIns="60949" anchor="ctr"/>
          <a:lstStyle/>
          <a:p>
            <a:pPr algn="ctr">
              <a:defRPr sz="1700">
                <a:solidFill>
                  <a:srgbClr val="FFFFFF"/>
                </a:solidFill>
                <a:latin typeface="Calibri"/>
                <a:ea typeface="Calibri"/>
                <a:cs typeface="Calibri"/>
                <a:sym typeface="Calibri"/>
              </a:defRPr>
            </a:pPr>
            <a:endParaRPr/>
          </a:p>
        </p:txBody>
      </p:sp>
      <p:grpSp>
        <p:nvGrpSpPr>
          <p:cNvPr id="906" name="Shape 408"/>
          <p:cNvGrpSpPr/>
          <p:nvPr/>
        </p:nvGrpSpPr>
        <p:grpSpPr>
          <a:xfrm>
            <a:off x="6763303" y="4184124"/>
            <a:ext cx="1119313" cy="349604"/>
            <a:chOff x="-1" y="-1"/>
            <a:chExt cx="839702" cy="262202"/>
          </a:xfrm>
        </p:grpSpPr>
        <p:sp>
          <p:nvSpPr>
            <p:cNvPr id="904" name="Rectangle"/>
            <p:cNvSpPr/>
            <p:nvPr/>
          </p:nvSpPr>
          <p:spPr>
            <a:xfrm>
              <a:off x="-1" y="-1"/>
              <a:ext cx="839702" cy="262202"/>
            </a:xfrm>
            <a:prstGeom prst="rect">
              <a:avLst/>
            </a:prstGeom>
            <a:solidFill>
              <a:srgbClr val="D9EAD3"/>
            </a:solidFill>
            <a:ln w="12700" cap="flat">
              <a:noFill/>
              <a:miter lim="400000"/>
            </a:ln>
            <a:effectLst/>
          </p:spPr>
          <p:txBody>
            <a:bodyPr wrap="square" lIns="45719" tIns="45719" rIns="45719" bIns="45719" numCol="1" anchor="ctr">
              <a:noAutofit/>
            </a:bodyPr>
            <a:lstStyle/>
            <a:p>
              <a:pPr algn="ctr"/>
              <a:endParaRPr/>
            </a:p>
          </p:txBody>
        </p:sp>
        <p:sp>
          <p:nvSpPr>
            <p:cNvPr id="905" name="svcA"/>
            <p:cNvSpPr txBox="1"/>
            <p:nvPr/>
          </p:nvSpPr>
          <p:spPr>
            <a:xfrm>
              <a:off x="-1" y="44785"/>
              <a:ext cx="839702" cy="17263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7774" tIns="37774" rIns="37774" bIns="37774" numCol="1" anchor="ctr">
              <a:spAutoFit/>
            </a:bodyPr>
            <a:lstStyle>
              <a:lvl1pPr algn="ctr">
                <a:defRPr sz="1000">
                  <a:latin typeface="Roboto Medium"/>
                  <a:ea typeface="Roboto Medium"/>
                  <a:cs typeface="Roboto Medium"/>
                  <a:sym typeface="Roboto Medium"/>
                </a:defRPr>
              </a:lvl1pPr>
            </a:lstStyle>
            <a:p>
              <a:r>
                <a:t>svcA</a:t>
              </a:r>
            </a:p>
          </p:txBody>
        </p:sp>
      </p:grpSp>
      <p:grpSp>
        <p:nvGrpSpPr>
          <p:cNvPr id="909" name="Shape 409"/>
          <p:cNvGrpSpPr/>
          <p:nvPr/>
        </p:nvGrpSpPr>
        <p:grpSpPr>
          <a:xfrm>
            <a:off x="6773317" y="3331732"/>
            <a:ext cx="1099315" cy="360804"/>
            <a:chOff x="0" y="-1"/>
            <a:chExt cx="824699" cy="270602"/>
          </a:xfrm>
        </p:grpSpPr>
        <p:sp>
          <p:nvSpPr>
            <p:cNvPr id="907" name="Rectangle"/>
            <p:cNvSpPr/>
            <p:nvPr/>
          </p:nvSpPr>
          <p:spPr>
            <a:xfrm>
              <a:off x="0" y="-1"/>
              <a:ext cx="824699" cy="270602"/>
            </a:xfrm>
            <a:prstGeom prst="rect">
              <a:avLst/>
            </a:prstGeom>
            <a:solidFill>
              <a:srgbClr val="CFE2F3"/>
            </a:solidFill>
            <a:ln w="12700" cap="flat">
              <a:noFill/>
              <a:miter lim="400000"/>
            </a:ln>
            <a:effectLst/>
          </p:spPr>
          <p:txBody>
            <a:bodyPr wrap="square" lIns="45719" tIns="45719" rIns="45719" bIns="45719" numCol="1" anchor="ctr">
              <a:noAutofit/>
            </a:bodyPr>
            <a:lstStyle/>
            <a:p>
              <a:pPr algn="ctr"/>
              <a:endParaRPr/>
            </a:p>
          </p:txBody>
        </p:sp>
        <p:sp>
          <p:nvSpPr>
            <p:cNvPr id="908" name="Envoy"/>
            <p:cNvSpPr txBox="1"/>
            <p:nvPr/>
          </p:nvSpPr>
          <p:spPr>
            <a:xfrm>
              <a:off x="0" y="48985"/>
              <a:ext cx="824699" cy="17263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7774" tIns="37774" rIns="37774" bIns="37774" numCol="1" anchor="ctr">
              <a:spAutoFit/>
            </a:bodyPr>
            <a:lstStyle>
              <a:lvl1pPr algn="ctr">
                <a:defRPr sz="1000">
                  <a:latin typeface="Roboto Medium"/>
                  <a:ea typeface="Roboto Medium"/>
                  <a:cs typeface="Roboto Medium"/>
                  <a:sym typeface="Roboto Medium"/>
                </a:defRPr>
              </a:lvl1pPr>
            </a:lstStyle>
            <a:p>
              <a:r>
                <a:t>Envoy</a:t>
              </a:r>
            </a:p>
          </p:txBody>
        </p:sp>
      </p:grpSp>
      <p:sp>
        <p:nvSpPr>
          <p:cNvPr id="910" name="Shape 410"/>
          <p:cNvSpPr/>
          <p:nvPr/>
        </p:nvSpPr>
        <p:spPr>
          <a:xfrm>
            <a:off x="7018254" y="3692533"/>
            <a:ext cx="1" cy="491601"/>
          </a:xfrm>
          <a:prstGeom prst="line">
            <a:avLst/>
          </a:prstGeom>
          <a:ln>
            <a:solidFill>
              <a:srgbClr val="4F81BD"/>
            </a:solidFill>
            <a:headEnd type="stealth"/>
          </a:ln>
        </p:spPr>
        <p:txBody>
          <a:bodyPr lIns="60948" tIns="60949" rIns="60948" bIns="60949"/>
          <a:lstStyle/>
          <a:p>
            <a:endParaRPr/>
          </a:p>
        </p:txBody>
      </p:sp>
      <p:sp>
        <p:nvSpPr>
          <p:cNvPr id="911" name="Shape 411"/>
          <p:cNvSpPr txBox="1"/>
          <p:nvPr/>
        </p:nvSpPr>
        <p:spPr>
          <a:xfrm>
            <a:off x="6624980" y="2932067"/>
            <a:ext cx="609443" cy="255586"/>
          </a:xfrm>
          <a:prstGeom prst="rect">
            <a:avLst/>
          </a:prstGeom>
          <a:ln w="12700">
            <a:miter lim="400000"/>
          </a:ln>
          <a:extLst>
            <a:ext uri="{C572A759-6A51-4108-AA02-DFA0A04FC94B}">
              <ma14:wrappingTextBoxFlag xmlns:ma14="http://schemas.microsoft.com/office/mac/drawingml/2011/main" xmlns="" val="1"/>
            </a:ext>
          </a:extLst>
        </p:spPr>
        <p:txBody>
          <a:bodyPr lIns="50357" tIns="50357" rIns="50357" bIns="50357">
            <a:spAutoFit/>
          </a:bodyPr>
          <a:lstStyle>
            <a:lvl1pPr>
              <a:defRPr sz="1000">
                <a:latin typeface="Roboto Medium"/>
                <a:ea typeface="Roboto Medium"/>
                <a:cs typeface="Roboto Medium"/>
                <a:sym typeface="Roboto Medium"/>
              </a:defRPr>
            </a:lvl1pPr>
          </a:lstStyle>
          <a:p>
            <a:r>
              <a:t>Pod</a:t>
            </a:r>
          </a:p>
        </p:txBody>
      </p:sp>
      <p:sp>
        <p:nvSpPr>
          <p:cNvPr id="912" name="Shape 412"/>
          <p:cNvSpPr txBox="1"/>
          <p:nvPr/>
        </p:nvSpPr>
        <p:spPr>
          <a:xfrm>
            <a:off x="6852678" y="4703050"/>
            <a:ext cx="940556" cy="286363"/>
          </a:xfrm>
          <a:prstGeom prst="rect">
            <a:avLst/>
          </a:prstGeom>
          <a:ln w="12700">
            <a:miter lim="400000"/>
          </a:ln>
          <a:extLst>
            <a:ext uri="{C572A759-6A51-4108-AA02-DFA0A04FC94B}">
              <ma14:wrappingTextBoxFlag xmlns:ma14="http://schemas.microsoft.com/office/mac/drawingml/2011/main" xmlns="" val="1"/>
            </a:ext>
          </a:extLst>
        </p:spPr>
        <p:txBody>
          <a:bodyPr lIns="50357" tIns="50357" rIns="50357" bIns="50357">
            <a:spAutoFit/>
          </a:bodyPr>
          <a:lstStyle>
            <a:lvl1pPr>
              <a:defRPr sz="1000">
                <a:latin typeface="Roboto Medium"/>
                <a:ea typeface="Roboto Medium"/>
                <a:cs typeface="Roboto Medium"/>
                <a:sym typeface="Roboto Medium"/>
              </a:defRPr>
            </a:lvl1pPr>
          </a:lstStyle>
          <a:p>
            <a:r>
              <a:rPr sz="1200" dirty="0">
                <a:latin typeface="Arial" panose="020B0604020202020204" pitchFamily="34" charset="0"/>
                <a:cs typeface="Arial" panose="020B0604020202020204" pitchFamily="34" charset="0"/>
              </a:rPr>
              <a:t>Service</a:t>
            </a:r>
            <a:r>
              <a:rPr dirty="0"/>
              <a:t> A</a:t>
            </a:r>
          </a:p>
        </p:txBody>
      </p:sp>
      <p:sp>
        <p:nvSpPr>
          <p:cNvPr id="913" name="Shape 413"/>
          <p:cNvSpPr/>
          <p:nvPr/>
        </p:nvSpPr>
        <p:spPr>
          <a:xfrm rot="5400000">
            <a:off x="7923939" y="3006514"/>
            <a:ext cx="5091201" cy="1642773"/>
          </a:xfrm>
          <a:prstGeom prst="roundRect">
            <a:avLst>
              <a:gd name="adj" fmla="val 16667"/>
            </a:avLst>
          </a:prstGeom>
          <a:solidFill>
            <a:srgbClr val="BFBFBF"/>
          </a:solidFill>
          <a:ln w="12700">
            <a:miter lim="400000"/>
          </a:ln>
        </p:spPr>
        <p:txBody>
          <a:bodyPr lIns="60948" tIns="60949" rIns="60948" bIns="60949" anchor="ctr"/>
          <a:lstStyle/>
          <a:p>
            <a:pPr algn="ctr">
              <a:defRPr sz="1700">
                <a:solidFill>
                  <a:srgbClr val="FFFFFF"/>
                </a:solidFill>
                <a:latin typeface="Calibri"/>
                <a:ea typeface="Calibri"/>
                <a:cs typeface="Calibri"/>
                <a:sym typeface="Calibri"/>
              </a:defRPr>
            </a:pPr>
            <a:endParaRPr/>
          </a:p>
        </p:txBody>
      </p:sp>
      <p:sp>
        <p:nvSpPr>
          <p:cNvPr id="914" name="Shape 414"/>
          <p:cNvSpPr/>
          <p:nvPr/>
        </p:nvSpPr>
        <p:spPr>
          <a:xfrm rot="5400000">
            <a:off x="9538852" y="2386039"/>
            <a:ext cx="1513201" cy="1190891"/>
          </a:xfrm>
          <a:prstGeom prst="roundRect">
            <a:avLst>
              <a:gd name="adj" fmla="val 16667"/>
            </a:avLst>
          </a:prstGeom>
          <a:solidFill>
            <a:srgbClr val="FFFFFF"/>
          </a:solidFill>
          <a:ln>
            <a:solidFill>
              <a:srgbClr val="7F7F7F"/>
            </a:solidFill>
          </a:ln>
        </p:spPr>
        <p:txBody>
          <a:bodyPr lIns="60948" tIns="60949" rIns="60948" bIns="60949" anchor="ctr"/>
          <a:lstStyle/>
          <a:p>
            <a:pPr algn="ctr">
              <a:defRPr sz="1700">
                <a:solidFill>
                  <a:srgbClr val="FFFFFF"/>
                </a:solidFill>
                <a:latin typeface="Calibri"/>
                <a:ea typeface="Calibri"/>
                <a:cs typeface="Calibri"/>
                <a:sym typeface="Calibri"/>
              </a:defRPr>
            </a:pPr>
            <a:endParaRPr/>
          </a:p>
        </p:txBody>
      </p:sp>
      <p:sp>
        <p:nvSpPr>
          <p:cNvPr id="915" name="Shape 415"/>
          <p:cNvSpPr/>
          <p:nvPr/>
        </p:nvSpPr>
        <p:spPr>
          <a:xfrm rot="5400000">
            <a:off x="9677746" y="2390623"/>
            <a:ext cx="1531201" cy="1331255"/>
          </a:xfrm>
          <a:prstGeom prst="roundRect">
            <a:avLst>
              <a:gd name="adj" fmla="val 16667"/>
            </a:avLst>
          </a:prstGeom>
          <a:solidFill>
            <a:srgbClr val="FFFFFF"/>
          </a:solidFill>
          <a:ln>
            <a:solidFill>
              <a:srgbClr val="7F7F7F"/>
            </a:solidFill>
          </a:ln>
        </p:spPr>
        <p:txBody>
          <a:bodyPr lIns="60948" tIns="60949" rIns="60948" bIns="60949" anchor="ctr"/>
          <a:lstStyle/>
          <a:p>
            <a:pPr algn="ctr">
              <a:defRPr sz="1700">
                <a:solidFill>
                  <a:srgbClr val="FFFFFF"/>
                </a:solidFill>
                <a:latin typeface="Calibri"/>
                <a:ea typeface="Calibri"/>
                <a:cs typeface="Calibri"/>
                <a:sym typeface="Calibri"/>
              </a:defRPr>
            </a:pPr>
            <a:endParaRPr/>
          </a:p>
        </p:txBody>
      </p:sp>
      <p:sp>
        <p:nvSpPr>
          <p:cNvPr id="916" name="Shape 416"/>
          <p:cNvSpPr/>
          <p:nvPr/>
        </p:nvSpPr>
        <p:spPr>
          <a:xfrm rot="5400000">
            <a:off x="9786226" y="2453286"/>
            <a:ext cx="1464401" cy="1306461"/>
          </a:xfrm>
          <a:prstGeom prst="roundRect">
            <a:avLst>
              <a:gd name="adj" fmla="val 16667"/>
            </a:avLst>
          </a:prstGeom>
          <a:solidFill>
            <a:srgbClr val="FFFFFF"/>
          </a:solidFill>
          <a:ln>
            <a:solidFill>
              <a:srgbClr val="7F7F7F"/>
            </a:solidFill>
          </a:ln>
        </p:spPr>
        <p:txBody>
          <a:bodyPr lIns="60948" tIns="60949" rIns="60948" bIns="60949" anchor="ctr"/>
          <a:lstStyle/>
          <a:p>
            <a:pPr algn="ctr">
              <a:defRPr sz="1700">
                <a:solidFill>
                  <a:srgbClr val="FFFFFF"/>
                </a:solidFill>
                <a:latin typeface="Calibri"/>
                <a:ea typeface="Calibri"/>
                <a:cs typeface="Calibri"/>
                <a:sym typeface="Calibri"/>
              </a:defRPr>
            </a:pPr>
            <a:endParaRPr/>
          </a:p>
        </p:txBody>
      </p:sp>
      <p:grpSp>
        <p:nvGrpSpPr>
          <p:cNvPr id="919" name="Shape 417"/>
          <p:cNvGrpSpPr/>
          <p:nvPr/>
        </p:nvGrpSpPr>
        <p:grpSpPr>
          <a:xfrm>
            <a:off x="9992293" y="3354048"/>
            <a:ext cx="1119313" cy="349604"/>
            <a:chOff x="-1" y="-1"/>
            <a:chExt cx="839702" cy="262202"/>
          </a:xfrm>
        </p:grpSpPr>
        <p:sp>
          <p:nvSpPr>
            <p:cNvPr id="917" name="Rectangle"/>
            <p:cNvSpPr/>
            <p:nvPr/>
          </p:nvSpPr>
          <p:spPr>
            <a:xfrm>
              <a:off x="-1" y="-1"/>
              <a:ext cx="839702" cy="262202"/>
            </a:xfrm>
            <a:prstGeom prst="rect">
              <a:avLst/>
            </a:prstGeom>
            <a:solidFill>
              <a:srgbClr val="D9EAD3"/>
            </a:solidFill>
            <a:ln w="12700" cap="flat">
              <a:noFill/>
              <a:miter lim="400000"/>
            </a:ln>
            <a:effectLst/>
          </p:spPr>
          <p:txBody>
            <a:bodyPr wrap="square" lIns="45719" tIns="45719" rIns="45719" bIns="45719" numCol="1" anchor="ctr">
              <a:noAutofit/>
            </a:bodyPr>
            <a:lstStyle/>
            <a:p>
              <a:pPr algn="ctr"/>
              <a:endParaRPr/>
            </a:p>
          </p:txBody>
        </p:sp>
        <p:sp>
          <p:nvSpPr>
            <p:cNvPr id="918" name="svcB"/>
            <p:cNvSpPr txBox="1"/>
            <p:nvPr/>
          </p:nvSpPr>
          <p:spPr>
            <a:xfrm>
              <a:off x="-1" y="44785"/>
              <a:ext cx="839702" cy="17263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7774" tIns="37774" rIns="37774" bIns="37774" numCol="1" anchor="ctr">
              <a:spAutoFit/>
            </a:bodyPr>
            <a:lstStyle>
              <a:lvl1pPr algn="ctr">
                <a:defRPr sz="1000">
                  <a:latin typeface="Roboto Medium"/>
                  <a:ea typeface="Roboto Medium"/>
                  <a:cs typeface="Roboto Medium"/>
                  <a:sym typeface="Roboto Medium"/>
                </a:defRPr>
              </a:lvl1pPr>
            </a:lstStyle>
            <a:p>
              <a:r>
                <a:t>svcB</a:t>
              </a:r>
            </a:p>
          </p:txBody>
        </p:sp>
      </p:grpSp>
      <p:grpSp>
        <p:nvGrpSpPr>
          <p:cNvPr id="922" name="Shape 418"/>
          <p:cNvGrpSpPr/>
          <p:nvPr/>
        </p:nvGrpSpPr>
        <p:grpSpPr>
          <a:xfrm>
            <a:off x="9989986" y="2501633"/>
            <a:ext cx="1099315" cy="360804"/>
            <a:chOff x="0" y="-1"/>
            <a:chExt cx="824699" cy="270602"/>
          </a:xfrm>
        </p:grpSpPr>
        <p:sp>
          <p:nvSpPr>
            <p:cNvPr id="920" name="Rectangle"/>
            <p:cNvSpPr/>
            <p:nvPr/>
          </p:nvSpPr>
          <p:spPr>
            <a:xfrm>
              <a:off x="0" y="-1"/>
              <a:ext cx="824699" cy="270602"/>
            </a:xfrm>
            <a:prstGeom prst="rect">
              <a:avLst/>
            </a:prstGeom>
            <a:solidFill>
              <a:srgbClr val="CFE2F3"/>
            </a:solidFill>
            <a:ln w="12700" cap="flat">
              <a:noFill/>
              <a:miter lim="400000"/>
            </a:ln>
            <a:effectLst/>
          </p:spPr>
          <p:txBody>
            <a:bodyPr wrap="square" lIns="45719" tIns="45719" rIns="45719" bIns="45719" numCol="1" anchor="ctr">
              <a:noAutofit/>
            </a:bodyPr>
            <a:lstStyle/>
            <a:p>
              <a:pPr algn="ctr"/>
              <a:endParaRPr/>
            </a:p>
          </p:txBody>
        </p:sp>
        <p:sp>
          <p:nvSpPr>
            <p:cNvPr id="921" name="Envoy"/>
            <p:cNvSpPr txBox="1"/>
            <p:nvPr/>
          </p:nvSpPr>
          <p:spPr>
            <a:xfrm>
              <a:off x="0" y="48985"/>
              <a:ext cx="824699" cy="17263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7774" tIns="37774" rIns="37774" bIns="37774" numCol="1" anchor="ctr">
              <a:spAutoFit/>
            </a:bodyPr>
            <a:lstStyle>
              <a:lvl1pPr algn="ctr">
                <a:defRPr sz="1000">
                  <a:latin typeface="Roboto Medium"/>
                  <a:ea typeface="Roboto Medium"/>
                  <a:cs typeface="Roboto Medium"/>
                  <a:sym typeface="Roboto Medium"/>
                </a:defRPr>
              </a:lvl1pPr>
            </a:lstStyle>
            <a:p>
              <a:r>
                <a:t>Envoy</a:t>
              </a:r>
            </a:p>
          </p:txBody>
        </p:sp>
      </p:grpSp>
      <p:sp>
        <p:nvSpPr>
          <p:cNvPr id="923" name="Shape 419"/>
          <p:cNvSpPr/>
          <p:nvPr/>
        </p:nvSpPr>
        <p:spPr>
          <a:xfrm>
            <a:off x="10539643" y="2862434"/>
            <a:ext cx="7599" cy="460001"/>
          </a:xfrm>
          <a:prstGeom prst="line">
            <a:avLst/>
          </a:prstGeom>
          <a:ln>
            <a:solidFill>
              <a:srgbClr val="4F81BD"/>
            </a:solidFill>
            <a:headEnd type="stealth"/>
            <a:tailEnd type="stealth"/>
          </a:ln>
        </p:spPr>
        <p:txBody>
          <a:bodyPr lIns="60948" tIns="60949" rIns="60948" bIns="60949"/>
          <a:lstStyle/>
          <a:p>
            <a:endParaRPr/>
          </a:p>
        </p:txBody>
      </p:sp>
      <p:sp>
        <p:nvSpPr>
          <p:cNvPr id="954" name="Shape 420"/>
          <p:cNvSpPr/>
          <p:nvPr/>
        </p:nvSpPr>
        <p:spPr>
          <a:xfrm>
            <a:off x="7872640" y="2823879"/>
            <a:ext cx="2117347" cy="54640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a:solidFill>
              <a:srgbClr val="4F81BD"/>
            </a:solidFill>
            <a:tailEnd type="stealth"/>
          </a:ln>
        </p:spPr>
        <p:txBody>
          <a:bodyPr lIns="121899" tIns="60949" rIns="121899" bIns="60949"/>
          <a:lstStyle/>
          <a:p>
            <a:endParaRPr/>
          </a:p>
        </p:txBody>
      </p:sp>
      <p:sp>
        <p:nvSpPr>
          <p:cNvPr id="925" name="Shape 421"/>
          <p:cNvSpPr txBox="1"/>
          <p:nvPr/>
        </p:nvSpPr>
        <p:spPr>
          <a:xfrm rot="16200000">
            <a:off x="10972994" y="3684702"/>
            <a:ext cx="1004001" cy="286363"/>
          </a:xfrm>
          <a:prstGeom prst="rect">
            <a:avLst/>
          </a:prstGeom>
          <a:ln w="12700">
            <a:miter lim="400000"/>
          </a:ln>
          <a:extLst>
            <a:ext uri="{C572A759-6A51-4108-AA02-DFA0A04FC94B}">
              <ma14:wrappingTextBoxFlag xmlns:ma14="http://schemas.microsoft.com/office/mac/drawingml/2011/main" xmlns="" val="1"/>
            </a:ext>
          </a:extLst>
        </p:spPr>
        <p:txBody>
          <a:bodyPr lIns="50357" tIns="50357" rIns="50357" bIns="50357">
            <a:spAutoFit/>
          </a:bodyPr>
          <a:lstStyle>
            <a:lvl1pPr>
              <a:defRPr sz="1000">
                <a:latin typeface="Roboto Medium"/>
                <a:ea typeface="Roboto Medium"/>
                <a:cs typeface="Roboto Medium"/>
                <a:sym typeface="Roboto Medium"/>
              </a:defRPr>
            </a:lvl1pPr>
          </a:lstStyle>
          <a:p>
            <a:r>
              <a:rPr sz="1200" dirty="0">
                <a:latin typeface="Arial" panose="020B0604020202020204" pitchFamily="34" charset="0"/>
                <a:cs typeface="Arial" panose="020B0604020202020204" pitchFamily="34" charset="0"/>
              </a:rPr>
              <a:t>Service</a:t>
            </a:r>
            <a:r>
              <a:rPr dirty="0"/>
              <a:t> B</a:t>
            </a:r>
          </a:p>
        </p:txBody>
      </p:sp>
      <p:sp>
        <p:nvSpPr>
          <p:cNvPr id="926" name="Shape 422"/>
          <p:cNvSpPr txBox="1"/>
          <p:nvPr/>
        </p:nvSpPr>
        <p:spPr>
          <a:xfrm>
            <a:off x="7018237" y="3890550"/>
            <a:ext cx="2271411" cy="286363"/>
          </a:xfrm>
          <a:prstGeom prst="rect">
            <a:avLst/>
          </a:prstGeom>
          <a:ln w="12700">
            <a:miter lim="400000"/>
          </a:ln>
          <a:extLst>
            <a:ext uri="{C572A759-6A51-4108-AA02-DFA0A04FC94B}">
              <ma14:wrappingTextBoxFlag xmlns:ma14="http://schemas.microsoft.com/office/mac/drawingml/2011/main" xmlns="" val="1"/>
            </a:ext>
          </a:extLst>
        </p:spPr>
        <p:txBody>
          <a:bodyPr lIns="50357" tIns="50357" rIns="50357" bIns="50357">
            <a:spAutoFit/>
          </a:bodyPr>
          <a:lstStyle>
            <a:lvl1pPr>
              <a:defRPr sz="1100">
                <a:latin typeface="Roboto Light"/>
                <a:ea typeface="Roboto Light"/>
                <a:cs typeface="Roboto Light"/>
                <a:sym typeface="Roboto Light"/>
              </a:defRPr>
            </a:lvl1pPr>
          </a:lstStyle>
          <a:p>
            <a:r>
              <a:rPr sz="1200">
                <a:latin typeface="Arial" panose="020B0604020202020204" pitchFamily="34" charset="0"/>
                <a:cs typeface="Arial" panose="020B0604020202020204" pitchFamily="34" charset="0"/>
              </a:rPr>
              <a:t>http://serviceB.example</a:t>
            </a:r>
          </a:p>
        </p:txBody>
      </p:sp>
      <p:sp>
        <p:nvSpPr>
          <p:cNvPr id="927" name="Shape 423"/>
          <p:cNvSpPr txBox="1"/>
          <p:nvPr/>
        </p:nvSpPr>
        <p:spPr>
          <a:xfrm>
            <a:off x="9777720" y="1500050"/>
            <a:ext cx="1268470" cy="563362"/>
          </a:xfrm>
          <a:prstGeom prst="rect">
            <a:avLst/>
          </a:prstGeom>
          <a:ln w="12700">
            <a:miter lim="400000"/>
          </a:ln>
          <a:extLst>
            <a:ext uri="{C572A759-6A51-4108-AA02-DFA0A04FC94B}">
              <ma14:wrappingTextBoxFlag xmlns:ma14="http://schemas.microsoft.com/office/mac/drawingml/2011/main" xmlns="" val="1"/>
            </a:ext>
          </a:extLst>
        </p:spPr>
        <p:txBody>
          <a:bodyPr lIns="50357" tIns="50357" rIns="50357" bIns="50357">
            <a:spAutoFit/>
          </a:bodyPr>
          <a:lstStyle/>
          <a:p>
            <a:pPr>
              <a:defRPr sz="1000" i="1">
                <a:latin typeface="Roboto"/>
                <a:ea typeface="Roboto"/>
                <a:cs typeface="Roboto"/>
                <a:sym typeface="Roboto"/>
              </a:defRPr>
            </a:pPr>
            <a:r>
              <a:t>Pod Labels: </a:t>
            </a:r>
          </a:p>
          <a:p>
            <a:pPr>
              <a:defRPr sz="1000">
                <a:latin typeface="Roboto Light"/>
                <a:ea typeface="Roboto Light"/>
                <a:cs typeface="Roboto Light"/>
                <a:sym typeface="Roboto Light"/>
              </a:defRPr>
            </a:pPr>
            <a:r>
              <a:t>version: v1.5</a:t>
            </a:r>
          </a:p>
          <a:p>
            <a:pPr>
              <a:defRPr sz="1000">
                <a:latin typeface="Roboto Light"/>
                <a:ea typeface="Roboto Light"/>
                <a:cs typeface="Roboto Light"/>
                <a:sym typeface="Roboto Light"/>
              </a:defRPr>
            </a:pPr>
            <a:r>
              <a:t>env: us-prod</a:t>
            </a:r>
          </a:p>
        </p:txBody>
      </p:sp>
      <p:sp>
        <p:nvSpPr>
          <p:cNvPr id="928" name="Shape 424"/>
          <p:cNvSpPr/>
          <p:nvPr/>
        </p:nvSpPr>
        <p:spPr>
          <a:xfrm rot="5400000">
            <a:off x="9786060" y="4221552"/>
            <a:ext cx="1464401" cy="1306461"/>
          </a:xfrm>
          <a:prstGeom prst="roundRect">
            <a:avLst>
              <a:gd name="adj" fmla="val 16667"/>
            </a:avLst>
          </a:prstGeom>
          <a:solidFill>
            <a:srgbClr val="FFFFFF"/>
          </a:solidFill>
          <a:ln>
            <a:solidFill>
              <a:srgbClr val="7F7F7F"/>
            </a:solidFill>
          </a:ln>
        </p:spPr>
        <p:txBody>
          <a:bodyPr lIns="60948" tIns="60949" rIns="60948" bIns="60949" anchor="ctr"/>
          <a:lstStyle/>
          <a:p>
            <a:pPr algn="ctr">
              <a:defRPr sz="1700">
                <a:solidFill>
                  <a:srgbClr val="FFFFFF"/>
                </a:solidFill>
                <a:latin typeface="Calibri"/>
                <a:ea typeface="Calibri"/>
                <a:cs typeface="Calibri"/>
                <a:sym typeface="Calibri"/>
              </a:defRPr>
            </a:pPr>
            <a:endParaRPr/>
          </a:p>
        </p:txBody>
      </p:sp>
      <p:grpSp>
        <p:nvGrpSpPr>
          <p:cNvPr id="931" name="Shape 425"/>
          <p:cNvGrpSpPr/>
          <p:nvPr/>
        </p:nvGrpSpPr>
        <p:grpSpPr>
          <a:xfrm>
            <a:off x="9992126" y="5122315"/>
            <a:ext cx="1119313" cy="349604"/>
            <a:chOff x="-1" y="-1"/>
            <a:chExt cx="839702" cy="262202"/>
          </a:xfrm>
        </p:grpSpPr>
        <p:sp>
          <p:nvSpPr>
            <p:cNvPr id="929" name="Rectangle"/>
            <p:cNvSpPr/>
            <p:nvPr/>
          </p:nvSpPr>
          <p:spPr>
            <a:xfrm>
              <a:off x="-1" y="-1"/>
              <a:ext cx="839702" cy="262202"/>
            </a:xfrm>
            <a:prstGeom prst="rect">
              <a:avLst/>
            </a:prstGeom>
            <a:solidFill>
              <a:srgbClr val="D9EAD3"/>
            </a:solidFill>
            <a:ln w="12700" cap="flat">
              <a:noFill/>
              <a:miter lim="400000"/>
            </a:ln>
            <a:effectLst/>
          </p:spPr>
          <p:txBody>
            <a:bodyPr wrap="square" lIns="45719" tIns="45719" rIns="45719" bIns="45719" numCol="1" anchor="ctr">
              <a:noAutofit/>
            </a:bodyPr>
            <a:lstStyle/>
            <a:p>
              <a:pPr algn="ctr"/>
              <a:endParaRPr/>
            </a:p>
          </p:txBody>
        </p:sp>
        <p:sp>
          <p:nvSpPr>
            <p:cNvPr id="930" name="svcB"/>
            <p:cNvSpPr txBox="1"/>
            <p:nvPr/>
          </p:nvSpPr>
          <p:spPr>
            <a:xfrm>
              <a:off x="-1" y="44785"/>
              <a:ext cx="839702" cy="17263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7774" tIns="37774" rIns="37774" bIns="37774" numCol="1" anchor="ctr">
              <a:spAutoFit/>
            </a:bodyPr>
            <a:lstStyle>
              <a:lvl1pPr algn="ctr">
                <a:defRPr sz="1000">
                  <a:latin typeface="Roboto Medium"/>
                  <a:ea typeface="Roboto Medium"/>
                  <a:cs typeface="Roboto Medium"/>
                  <a:sym typeface="Roboto Medium"/>
                </a:defRPr>
              </a:lvl1pPr>
            </a:lstStyle>
            <a:p>
              <a:r>
                <a:t>svcB</a:t>
              </a:r>
            </a:p>
          </p:txBody>
        </p:sp>
      </p:grpSp>
      <p:grpSp>
        <p:nvGrpSpPr>
          <p:cNvPr id="934" name="Shape 426"/>
          <p:cNvGrpSpPr/>
          <p:nvPr/>
        </p:nvGrpSpPr>
        <p:grpSpPr>
          <a:xfrm>
            <a:off x="9989819" y="4269900"/>
            <a:ext cx="1099315" cy="360803"/>
            <a:chOff x="0" y="-1"/>
            <a:chExt cx="824699" cy="270601"/>
          </a:xfrm>
        </p:grpSpPr>
        <p:sp>
          <p:nvSpPr>
            <p:cNvPr id="932" name="Rectangle"/>
            <p:cNvSpPr/>
            <p:nvPr/>
          </p:nvSpPr>
          <p:spPr>
            <a:xfrm>
              <a:off x="0" y="-1"/>
              <a:ext cx="824699" cy="270601"/>
            </a:xfrm>
            <a:prstGeom prst="rect">
              <a:avLst/>
            </a:prstGeom>
            <a:solidFill>
              <a:srgbClr val="CFE2F3"/>
            </a:solidFill>
            <a:ln w="12700" cap="flat">
              <a:noFill/>
              <a:miter lim="400000"/>
            </a:ln>
            <a:effectLst/>
          </p:spPr>
          <p:txBody>
            <a:bodyPr wrap="square" lIns="45719" tIns="45719" rIns="45719" bIns="45719" numCol="1" anchor="ctr">
              <a:noAutofit/>
            </a:bodyPr>
            <a:lstStyle/>
            <a:p>
              <a:pPr algn="ctr"/>
              <a:endParaRPr/>
            </a:p>
          </p:txBody>
        </p:sp>
        <p:sp>
          <p:nvSpPr>
            <p:cNvPr id="933" name="Envoy"/>
            <p:cNvSpPr txBox="1"/>
            <p:nvPr/>
          </p:nvSpPr>
          <p:spPr>
            <a:xfrm>
              <a:off x="0" y="48985"/>
              <a:ext cx="824699" cy="17263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7774" tIns="37774" rIns="37774" bIns="37774" numCol="1" anchor="ctr">
              <a:spAutoFit/>
            </a:bodyPr>
            <a:lstStyle>
              <a:lvl1pPr algn="ctr">
                <a:defRPr sz="1000">
                  <a:latin typeface="Roboto Medium"/>
                  <a:ea typeface="Roboto Medium"/>
                  <a:cs typeface="Roboto Medium"/>
                  <a:sym typeface="Roboto Medium"/>
                </a:defRPr>
              </a:lvl1pPr>
            </a:lstStyle>
            <a:p>
              <a:r>
                <a:t>Envoy</a:t>
              </a:r>
            </a:p>
          </p:txBody>
        </p:sp>
      </p:grpSp>
      <p:sp>
        <p:nvSpPr>
          <p:cNvPr id="935" name="Shape 427"/>
          <p:cNvSpPr/>
          <p:nvPr/>
        </p:nvSpPr>
        <p:spPr>
          <a:xfrm>
            <a:off x="10539478" y="4630701"/>
            <a:ext cx="7599" cy="460001"/>
          </a:xfrm>
          <a:prstGeom prst="line">
            <a:avLst/>
          </a:prstGeom>
          <a:ln>
            <a:solidFill>
              <a:srgbClr val="4F81BD"/>
            </a:solidFill>
            <a:headEnd type="stealth"/>
            <a:tailEnd type="stealth"/>
          </a:ln>
        </p:spPr>
        <p:txBody>
          <a:bodyPr lIns="60948" tIns="60949" rIns="60948" bIns="60949"/>
          <a:lstStyle/>
          <a:p>
            <a:endParaRPr/>
          </a:p>
        </p:txBody>
      </p:sp>
      <p:sp>
        <p:nvSpPr>
          <p:cNvPr id="936" name="Shape 428"/>
          <p:cNvSpPr txBox="1"/>
          <p:nvPr/>
        </p:nvSpPr>
        <p:spPr>
          <a:xfrm>
            <a:off x="9746162" y="5700701"/>
            <a:ext cx="1611582" cy="563362"/>
          </a:xfrm>
          <a:prstGeom prst="rect">
            <a:avLst/>
          </a:prstGeom>
          <a:ln w="12700">
            <a:miter lim="400000"/>
          </a:ln>
          <a:extLst>
            <a:ext uri="{C572A759-6A51-4108-AA02-DFA0A04FC94B}">
              <ma14:wrappingTextBoxFlag xmlns:ma14="http://schemas.microsoft.com/office/mac/drawingml/2011/main" xmlns="" val="1"/>
            </a:ext>
          </a:extLst>
        </p:spPr>
        <p:txBody>
          <a:bodyPr lIns="50357" tIns="50357" rIns="50357" bIns="50357">
            <a:spAutoFit/>
          </a:bodyPr>
          <a:lstStyle/>
          <a:p>
            <a:pPr>
              <a:defRPr sz="1000" i="1">
                <a:latin typeface="Roboto"/>
                <a:ea typeface="Roboto"/>
                <a:cs typeface="Roboto"/>
                <a:sym typeface="Roboto"/>
              </a:defRPr>
            </a:pPr>
            <a:r>
              <a:t>Pod Labels:</a:t>
            </a:r>
          </a:p>
          <a:p>
            <a:pPr>
              <a:defRPr sz="1000">
                <a:latin typeface="Roboto Light"/>
                <a:ea typeface="Roboto Light"/>
                <a:cs typeface="Roboto Light"/>
                <a:sym typeface="Roboto Light"/>
              </a:defRPr>
            </a:pPr>
            <a:r>
              <a:t>version: v2.0-alpha, env:us-staging</a:t>
            </a:r>
          </a:p>
        </p:txBody>
      </p:sp>
      <p:sp>
        <p:nvSpPr>
          <p:cNvPr id="955" name="Shape 429"/>
          <p:cNvSpPr/>
          <p:nvPr/>
        </p:nvSpPr>
        <p:spPr>
          <a:xfrm>
            <a:off x="7872640" y="3672456"/>
            <a:ext cx="2117181" cy="6175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a:solidFill>
              <a:srgbClr val="4F81BD"/>
            </a:solidFill>
            <a:tailEnd type="stealth"/>
          </a:ln>
        </p:spPr>
        <p:txBody>
          <a:bodyPr lIns="121899" tIns="60949" rIns="121899" bIns="60949"/>
          <a:lstStyle/>
          <a:p>
            <a:endParaRPr/>
          </a:p>
        </p:txBody>
      </p:sp>
      <p:sp>
        <p:nvSpPr>
          <p:cNvPr id="938" name="Shape 430"/>
          <p:cNvSpPr txBox="1"/>
          <p:nvPr/>
        </p:nvSpPr>
        <p:spPr>
          <a:xfrm>
            <a:off x="9501928" y="970866"/>
            <a:ext cx="2686901" cy="286363"/>
          </a:xfrm>
          <a:prstGeom prst="rect">
            <a:avLst/>
          </a:prstGeom>
          <a:ln w="12700">
            <a:miter lim="400000"/>
          </a:ln>
          <a:extLst>
            <a:ext uri="{C572A759-6A51-4108-AA02-DFA0A04FC94B}">
              <ma14:wrappingTextBoxFlag xmlns:ma14="http://schemas.microsoft.com/office/mac/drawingml/2011/main" xmlns="" val="1"/>
            </a:ext>
          </a:extLst>
        </p:spPr>
        <p:txBody>
          <a:bodyPr lIns="50357" tIns="50357" rIns="50357" bIns="50357">
            <a:spAutoFit/>
          </a:bodyPr>
          <a:lstStyle>
            <a:lvl1pPr>
              <a:defRPr sz="1000">
                <a:latin typeface="Roboto Medium"/>
                <a:ea typeface="Roboto Medium"/>
                <a:cs typeface="Roboto Medium"/>
                <a:sym typeface="Roboto Medium"/>
              </a:defRPr>
            </a:lvl1pPr>
          </a:lstStyle>
          <a:p>
            <a:r>
              <a:rPr sz="1200">
                <a:latin typeface="Arial" panose="020B0604020202020204" pitchFamily="34" charset="0"/>
                <a:cs typeface="Arial" panose="020B0604020202020204" pitchFamily="34" charset="0"/>
              </a:rPr>
              <a:t>serviceB.example.cluster.local</a:t>
            </a:r>
          </a:p>
        </p:txBody>
      </p:sp>
      <p:sp>
        <p:nvSpPr>
          <p:cNvPr id="939" name="Shape 431"/>
          <p:cNvSpPr/>
          <p:nvPr/>
        </p:nvSpPr>
        <p:spPr>
          <a:xfrm>
            <a:off x="6669729" y="1430118"/>
            <a:ext cx="1306460" cy="731201"/>
          </a:xfrm>
          <a:prstGeom prst="roundRect">
            <a:avLst>
              <a:gd name="adj" fmla="val 16667"/>
            </a:avLst>
          </a:prstGeom>
          <a:solidFill>
            <a:srgbClr val="FFFFFF"/>
          </a:solidFill>
          <a:ln>
            <a:solidFill>
              <a:srgbClr val="7F7F7F"/>
            </a:solidFill>
          </a:ln>
        </p:spPr>
        <p:txBody>
          <a:bodyPr lIns="60948" tIns="60949" rIns="60948" bIns="60949" anchor="ctr"/>
          <a:lstStyle/>
          <a:p>
            <a:pPr algn="ctr">
              <a:defRPr sz="1000">
                <a:latin typeface="Roboto Medium"/>
                <a:ea typeface="Roboto Medium"/>
                <a:cs typeface="Roboto Medium"/>
                <a:sym typeface="Roboto Medium"/>
              </a:defRPr>
            </a:pPr>
            <a:endParaRPr/>
          </a:p>
        </p:txBody>
      </p:sp>
      <p:sp>
        <p:nvSpPr>
          <p:cNvPr id="956" name="Shape 432"/>
          <p:cNvSpPr/>
          <p:nvPr/>
        </p:nvSpPr>
        <p:spPr>
          <a:xfrm>
            <a:off x="7322962" y="2167775"/>
            <a:ext cx="12" cy="116395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a:solidFill>
              <a:srgbClr val="000000"/>
            </a:solidFill>
            <a:prstDash val="dash"/>
          </a:ln>
        </p:spPr>
        <p:txBody>
          <a:bodyPr lIns="121899" tIns="60949" rIns="121899" bIns="60949"/>
          <a:lstStyle/>
          <a:p>
            <a:endParaRPr/>
          </a:p>
        </p:txBody>
      </p:sp>
      <p:sp>
        <p:nvSpPr>
          <p:cNvPr id="941" name="Shape 433"/>
          <p:cNvSpPr txBox="1"/>
          <p:nvPr/>
        </p:nvSpPr>
        <p:spPr>
          <a:xfrm>
            <a:off x="7295034" y="2332483"/>
            <a:ext cx="1412833" cy="286363"/>
          </a:xfrm>
          <a:prstGeom prst="rect">
            <a:avLst/>
          </a:prstGeom>
          <a:ln w="12700">
            <a:miter lim="400000"/>
          </a:ln>
          <a:extLst>
            <a:ext uri="{C572A759-6A51-4108-AA02-DFA0A04FC94B}">
              <ma14:wrappingTextBoxFlag xmlns:ma14="http://schemas.microsoft.com/office/mac/drawingml/2011/main" xmlns="" val="1"/>
            </a:ext>
          </a:extLst>
        </p:spPr>
        <p:txBody>
          <a:bodyPr lIns="50357" tIns="50357" rIns="50357" bIns="50357">
            <a:spAutoFit/>
          </a:bodyPr>
          <a:lstStyle>
            <a:lvl1pPr>
              <a:defRPr sz="1000">
                <a:latin typeface="Roboto"/>
                <a:ea typeface="Roboto"/>
                <a:cs typeface="Roboto"/>
                <a:sym typeface="Roboto"/>
              </a:defRPr>
            </a:lvl1pPr>
          </a:lstStyle>
          <a:p>
            <a:r>
              <a:rPr sz="1200" dirty="0">
                <a:latin typeface="Arial" panose="020B0604020202020204" pitchFamily="34" charset="0"/>
                <a:cs typeface="Arial" panose="020B0604020202020204" pitchFamily="34" charset="0"/>
              </a:rPr>
              <a:t>Traffic routing rules</a:t>
            </a:r>
          </a:p>
        </p:txBody>
      </p:sp>
      <p:sp>
        <p:nvSpPr>
          <p:cNvPr id="942" name="Shape 434"/>
          <p:cNvSpPr txBox="1"/>
          <p:nvPr/>
        </p:nvSpPr>
        <p:spPr>
          <a:xfrm>
            <a:off x="9039612" y="2682134"/>
            <a:ext cx="609443" cy="255586"/>
          </a:xfrm>
          <a:prstGeom prst="rect">
            <a:avLst/>
          </a:prstGeom>
          <a:ln w="12700">
            <a:miter lim="400000"/>
          </a:ln>
          <a:extLst>
            <a:ext uri="{C572A759-6A51-4108-AA02-DFA0A04FC94B}">
              <ma14:wrappingTextBoxFlag xmlns:ma14="http://schemas.microsoft.com/office/mac/drawingml/2011/main" xmlns="" val="1"/>
            </a:ext>
          </a:extLst>
        </p:spPr>
        <p:txBody>
          <a:bodyPr lIns="50357" tIns="50357" rIns="50357" bIns="50357">
            <a:spAutoFit/>
          </a:bodyPr>
          <a:lstStyle>
            <a:lvl1pPr>
              <a:defRPr sz="1000">
                <a:latin typeface="Roboto"/>
                <a:ea typeface="Roboto"/>
                <a:cs typeface="Roboto"/>
                <a:sym typeface="Roboto"/>
              </a:defRPr>
            </a:lvl1pPr>
          </a:lstStyle>
          <a:p>
            <a:r>
              <a:t>99%</a:t>
            </a:r>
          </a:p>
        </p:txBody>
      </p:sp>
      <p:sp>
        <p:nvSpPr>
          <p:cNvPr id="943" name="Shape 435"/>
          <p:cNvSpPr txBox="1"/>
          <p:nvPr/>
        </p:nvSpPr>
        <p:spPr>
          <a:xfrm>
            <a:off x="9104029" y="3865166"/>
            <a:ext cx="609443" cy="255586"/>
          </a:xfrm>
          <a:prstGeom prst="rect">
            <a:avLst/>
          </a:prstGeom>
          <a:ln w="12700">
            <a:miter lim="400000"/>
          </a:ln>
          <a:extLst>
            <a:ext uri="{C572A759-6A51-4108-AA02-DFA0A04FC94B}">
              <ma14:wrappingTextBoxFlag xmlns:ma14="http://schemas.microsoft.com/office/mac/drawingml/2011/main" xmlns="" val="1"/>
            </a:ext>
          </a:extLst>
        </p:spPr>
        <p:txBody>
          <a:bodyPr lIns="50357" tIns="50357" rIns="50357" bIns="50357">
            <a:spAutoFit/>
          </a:bodyPr>
          <a:lstStyle>
            <a:lvl1pPr>
              <a:defRPr sz="1000">
                <a:latin typeface="Roboto"/>
                <a:ea typeface="Roboto"/>
                <a:cs typeface="Roboto"/>
                <a:sym typeface="Roboto"/>
              </a:defRPr>
            </a:lvl1pPr>
          </a:lstStyle>
          <a:p>
            <a:r>
              <a:t>1%</a:t>
            </a:r>
          </a:p>
        </p:txBody>
      </p:sp>
      <p:grpSp>
        <p:nvGrpSpPr>
          <p:cNvPr id="946" name="Shape 436"/>
          <p:cNvGrpSpPr/>
          <p:nvPr/>
        </p:nvGrpSpPr>
        <p:grpSpPr>
          <a:xfrm>
            <a:off x="6793663" y="1422941"/>
            <a:ext cx="1099316" cy="338522"/>
            <a:chOff x="0" y="40680"/>
            <a:chExt cx="824700" cy="253890"/>
          </a:xfrm>
        </p:grpSpPr>
        <p:sp>
          <p:nvSpPr>
            <p:cNvPr id="944" name="Rounded Rectangle"/>
            <p:cNvSpPr/>
            <p:nvPr/>
          </p:nvSpPr>
          <p:spPr>
            <a:xfrm>
              <a:off x="0" y="55574"/>
              <a:ext cx="824700" cy="224102"/>
            </a:xfrm>
            <a:prstGeom prst="roundRect">
              <a:avLst>
                <a:gd name="adj" fmla="val 16667"/>
              </a:avLst>
            </a:prstGeom>
            <a:solidFill>
              <a:srgbClr val="CFE2F3"/>
            </a:solidFill>
            <a:ln w="12700" cap="flat">
              <a:noFill/>
              <a:miter lim="400000"/>
            </a:ln>
            <a:effectLst/>
          </p:spPr>
          <p:txBody>
            <a:bodyPr wrap="square" lIns="45719" tIns="45719" rIns="45719" bIns="45719" numCol="1" anchor="ctr">
              <a:noAutofit/>
            </a:bodyPr>
            <a:lstStyle/>
            <a:p>
              <a:pPr algn="ctr"/>
              <a:endParaRPr/>
            </a:p>
          </p:txBody>
        </p:sp>
        <p:sp>
          <p:nvSpPr>
            <p:cNvPr id="945" name="Rules API"/>
            <p:cNvSpPr txBox="1"/>
            <p:nvPr/>
          </p:nvSpPr>
          <p:spPr>
            <a:xfrm>
              <a:off x="10939" y="40680"/>
              <a:ext cx="802821" cy="25389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91424" tIns="91424" rIns="91424" bIns="91424" numCol="1" anchor="ctr">
              <a:spAutoFit/>
            </a:bodyPr>
            <a:lstStyle>
              <a:lvl1pPr algn="ctr">
                <a:defRPr sz="1000">
                  <a:latin typeface="Roboto"/>
                  <a:ea typeface="Roboto"/>
                  <a:cs typeface="Roboto"/>
                  <a:sym typeface="Roboto"/>
                </a:defRPr>
              </a:lvl1pPr>
            </a:lstStyle>
            <a:p>
              <a:r>
                <a:t>Rules API</a:t>
              </a:r>
            </a:p>
          </p:txBody>
        </p:sp>
      </p:grpSp>
      <p:sp>
        <p:nvSpPr>
          <p:cNvPr id="947" name="Shape 437"/>
          <p:cNvSpPr txBox="1"/>
          <p:nvPr/>
        </p:nvSpPr>
        <p:spPr>
          <a:xfrm>
            <a:off x="6690091" y="1802066"/>
            <a:ext cx="1306460" cy="286363"/>
          </a:xfrm>
          <a:prstGeom prst="rect">
            <a:avLst/>
          </a:prstGeom>
          <a:ln w="12700">
            <a:miter lim="400000"/>
          </a:ln>
          <a:extLst>
            <a:ext uri="{C572A759-6A51-4108-AA02-DFA0A04FC94B}">
              <ma14:wrappingTextBoxFlag xmlns:ma14="http://schemas.microsoft.com/office/mac/drawingml/2011/main" xmlns="" val="1"/>
            </a:ext>
          </a:extLst>
        </p:spPr>
        <p:txBody>
          <a:bodyPr lIns="50357" tIns="50357" rIns="50357" bIns="50357">
            <a:spAutoFit/>
          </a:bodyPr>
          <a:lstStyle>
            <a:lvl1pPr>
              <a:defRPr sz="1000">
                <a:latin typeface="Roboto"/>
                <a:ea typeface="Roboto"/>
                <a:cs typeface="Roboto"/>
                <a:sym typeface="Roboto"/>
              </a:defRPr>
            </a:lvl1pPr>
          </a:lstStyle>
          <a:p>
            <a:r>
              <a:rPr sz="1200">
                <a:latin typeface="Arial" panose="020B0604020202020204" pitchFamily="34" charset="0"/>
                <a:cs typeface="Arial" panose="020B0604020202020204" pitchFamily="34" charset="0"/>
              </a:rPr>
              <a:t>Istio-Manager</a:t>
            </a:r>
          </a:p>
        </p:txBody>
      </p:sp>
      <p:grpSp>
        <p:nvGrpSpPr>
          <p:cNvPr id="950" name="Shape 438"/>
          <p:cNvGrpSpPr/>
          <p:nvPr/>
        </p:nvGrpSpPr>
        <p:grpSpPr>
          <a:xfrm>
            <a:off x="7008195" y="300480"/>
            <a:ext cx="670227" cy="670400"/>
            <a:chOff x="0" y="0"/>
            <a:chExt cx="502799" cy="502799"/>
          </a:xfrm>
        </p:grpSpPr>
        <p:sp>
          <p:nvSpPr>
            <p:cNvPr id="948" name="Shape 439"/>
            <p:cNvSpPr/>
            <p:nvPr/>
          </p:nvSpPr>
          <p:spPr>
            <a:xfrm>
              <a:off x="0" y="0"/>
              <a:ext cx="502800" cy="502800"/>
            </a:xfrm>
            <a:prstGeom prst="roundRect">
              <a:avLst>
                <a:gd name="adj" fmla="val 1674"/>
              </a:avLst>
            </a:prstGeom>
            <a:solidFill>
              <a:srgbClr val="FFFFFF"/>
            </a:solidFill>
            <a:ln w="12700" cap="flat">
              <a:noFill/>
              <a:miter lim="400000"/>
            </a:ln>
            <a:effectLst>
              <a:outerShdw blurRad="25400" dist="6350" dir="5400000" rotWithShape="0">
                <a:srgbClr val="000000">
                  <a:alpha val="44710"/>
                </a:srgbClr>
              </a:outerShdw>
            </a:effectLst>
          </p:spPr>
          <p:txBody>
            <a:bodyPr wrap="square" lIns="45719" tIns="45719" rIns="45719" bIns="45719" numCol="1" anchor="ctr">
              <a:noAutofit/>
            </a:bodyPr>
            <a:lstStyle/>
            <a:p>
              <a:pPr>
                <a:lnSpc>
                  <a:spcPct val="121428"/>
                </a:lnSpc>
                <a:defRPr sz="700">
                  <a:latin typeface="Roboto"/>
                  <a:ea typeface="Roboto"/>
                  <a:cs typeface="Roboto"/>
                  <a:sym typeface="Roboto"/>
                </a:defRPr>
              </a:pPr>
              <a:endParaRPr/>
            </a:p>
          </p:txBody>
        </p:sp>
        <p:pic>
          <p:nvPicPr>
            <p:cNvPr id="949" name="Shape 440" descr="Shape 440"/>
            <p:cNvPicPr>
              <a:picLocks noChangeAspect="1"/>
            </p:cNvPicPr>
            <p:nvPr/>
          </p:nvPicPr>
          <p:blipFill>
            <a:blip r:embed="rId3">
              <a:extLst/>
            </a:blip>
            <a:stretch>
              <a:fillRect/>
            </a:stretch>
          </p:blipFill>
          <p:spPr>
            <a:xfrm>
              <a:off x="36575" y="36575"/>
              <a:ext cx="429900" cy="429900"/>
            </a:xfrm>
            <a:prstGeom prst="rect">
              <a:avLst/>
            </a:prstGeom>
            <a:ln w="12700" cap="flat">
              <a:noFill/>
              <a:miter lim="400000"/>
            </a:ln>
            <a:effectLst/>
          </p:spPr>
        </p:pic>
      </p:grpSp>
      <p:sp>
        <p:nvSpPr>
          <p:cNvPr id="957" name="Shape 441"/>
          <p:cNvSpPr/>
          <p:nvPr/>
        </p:nvSpPr>
        <p:spPr>
          <a:xfrm>
            <a:off x="7343312" y="970933"/>
            <a:ext cx="7" cy="397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28575">
            <a:solidFill>
              <a:srgbClr val="F1C232"/>
            </a:solidFill>
          </a:ln>
        </p:spPr>
        <p:txBody>
          <a:bodyPr lIns="121899" tIns="60949" rIns="121899" bIns="60949"/>
          <a:lstStyle/>
          <a:p>
            <a:endParaRPr/>
          </a:p>
        </p:txBody>
      </p:sp>
      <p:sp>
        <p:nvSpPr>
          <p:cNvPr id="952" name="Shape 442"/>
          <p:cNvSpPr txBox="1"/>
          <p:nvPr/>
        </p:nvSpPr>
        <p:spPr>
          <a:xfrm>
            <a:off x="339529" y="5367459"/>
            <a:ext cx="6668666" cy="507744"/>
          </a:xfrm>
          <a:prstGeom prst="rect">
            <a:avLst/>
          </a:prstGeom>
          <a:ln w="12700">
            <a:miter lim="400000"/>
          </a:ln>
          <a:extLst>
            <a:ext uri="{C572A759-6A51-4108-AA02-DFA0A04FC94B}">
              <ma14:wrappingTextBoxFlag xmlns:ma14="http://schemas.microsoft.com/office/mac/drawingml/2011/main" xmlns="" val="1"/>
            </a:ext>
          </a:extLst>
        </p:spPr>
        <p:txBody>
          <a:bodyPr lIns="121877" tIns="121877" rIns="121877" bIns="121877">
            <a:spAutoFit/>
          </a:bodyPr>
          <a:lstStyle>
            <a:lvl1pPr>
              <a:defRPr>
                <a:latin typeface="Roboto Medium"/>
                <a:ea typeface="Roboto Medium"/>
                <a:cs typeface="Roboto Medium"/>
                <a:sym typeface="Roboto Medium"/>
              </a:defRPr>
            </a:lvl1pPr>
          </a:lstStyle>
          <a:p>
            <a:r>
              <a:rPr dirty="0"/>
              <a:t>Traffic control is decoupled from infrastructure scaling</a:t>
            </a:r>
          </a:p>
        </p:txBody>
      </p:sp>
      <p:sp>
        <p:nvSpPr>
          <p:cNvPr id="3" name="Footer Placeholder 2"/>
          <p:cNvSpPr>
            <a:spLocks noGrp="1"/>
          </p:cNvSpPr>
          <p:nvPr>
            <p:ph type="ftr" sz="quarter" idx="11"/>
          </p:nvPr>
        </p:nvSpPr>
        <p:spPr/>
        <p:txBody>
          <a:bodyPr>
            <a:normAutofit/>
          </a:bodyPr>
          <a:lstStyle/>
          <a:p>
            <a:pPr>
              <a:defRPr/>
            </a:pPr>
            <a:r>
              <a:rPr lang="en-US" smtClean="0"/>
              <a:t>© Copyright IBM Corporation 2017</a:t>
            </a:r>
            <a:endParaRPr lang="en-US" dirty="0"/>
          </a:p>
        </p:txBody>
      </p:sp>
    </p:spTree>
    <p:extLst>
      <p:ext uri="{BB962C8B-B14F-4D97-AF65-F5344CB8AC3E}">
        <p14:creationId xmlns:p14="http://schemas.microsoft.com/office/powerpoint/2010/main" val="37874232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1" name="Shape 448"/>
          <p:cNvGrpSpPr/>
          <p:nvPr/>
        </p:nvGrpSpPr>
        <p:grpSpPr>
          <a:xfrm>
            <a:off x="6926480" y="778900"/>
            <a:ext cx="4155332" cy="1702801"/>
            <a:chOff x="0" y="0"/>
            <a:chExt cx="3117309" cy="1277100"/>
          </a:xfrm>
        </p:grpSpPr>
        <p:sp>
          <p:nvSpPr>
            <p:cNvPr id="961" name="Shape 449"/>
            <p:cNvSpPr/>
            <p:nvPr/>
          </p:nvSpPr>
          <p:spPr>
            <a:xfrm rot="5400000">
              <a:off x="270765" y="372809"/>
              <a:ext cx="416383" cy="957914"/>
            </a:xfrm>
            <a:prstGeom prst="roundRect">
              <a:avLst>
                <a:gd name="adj" fmla="val 16667"/>
              </a:avLst>
            </a:prstGeom>
            <a:solidFill>
              <a:srgbClr val="FFFFFF"/>
            </a:solidFill>
            <a:ln w="9525" cap="flat">
              <a:solidFill>
                <a:srgbClr val="7F7F7F"/>
              </a:solidFill>
              <a:prstDash val="solid"/>
              <a:round/>
            </a:ln>
            <a:effectLst/>
          </p:spPr>
          <p:txBody>
            <a:bodyPr wrap="square" lIns="45719" tIns="45719" rIns="45719" bIns="45719" numCol="1" anchor="ctr">
              <a:noAutofit/>
            </a:bodyPr>
            <a:lstStyle/>
            <a:p>
              <a:pPr algn="ctr">
                <a:defRPr sz="1700">
                  <a:solidFill>
                    <a:srgbClr val="FFFFFF"/>
                  </a:solidFill>
                  <a:latin typeface="Calibri"/>
                  <a:ea typeface="Calibri"/>
                  <a:cs typeface="Calibri"/>
                  <a:sym typeface="Calibri"/>
                </a:defRPr>
              </a:pPr>
              <a:endParaRPr/>
            </a:p>
          </p:txBody>
        </p:sp>
        <p:grpSp>
          <p:nvGrpSpPr>
            <p:cNvPr id="964" name="Shape 450"/>
            <p:cNvGrpSpPr/>
            <p:nvPr/>
          </p:nvGrpSpPr>
          <p:grpSpPr>
            <a:xfrm>
              <a:off x="100921" y="735417"/>
              <a:ext cx="742716" cy="218835"/>
              <a:chOff x="0" y="4559"/>
              <a:chExt cx="742715" cy="218833"/>
            </a:xfrm>
          </p:grpSpPr>
          <p:sp>
            <p:nvSpPr>
              <p:cNvPr id="962" name="Rectangle"/>
              <p:cNvSpPr/>
              <p:nvPr/>
            </p:nvSpPr>
            <p:spPr>
              <a:xfrm>
                <a:off x="0" y="4559"/>
                <a:ext cx="742715" cy="218833"/>
              </a:xfrm>
              <a:prstGeom prst="rect">
                <a:avLst/>
              </a:prstGeom>
              <a:solidFill>
                <a:srgbClr val="D9EAD3"/>
              </a:solidFill>
              <a:ln w="12700" cap="flat">
                <a:noFill/>
                <a:miter lim="400000"/>
              </a:ln>
              <a:effectLst/>
            </p:spPr>
            <p:txBody>
              <a:bodyPr wrap="square" lIns="45719" tIns="45719" rIns="45719" bIns="45719" numCol="1" anchor="ctr">
                <a:noAutofit/>
              </a:bodyPr>
              <a:lstStyle/>
              <a:p>
                <a:pPr algn="ctr"/>
                <a:endParaRPr/>
              </a:p>
            </p:txBody>
          </p:sp>
          <p:sp>
            <p:nvSpPr>
              <p:cNvPr id="963" name="svcA"/>
              <p:cNvSpPr txBox="1"/>
              <p:nvPr/>
            </p:nvSpPr>
            <p:spPr>
              <a:xfrm>
                <a:off x="0" y="27661"/>
                <a:ext cx="742715" cy="17262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7774" tIns="37774" rIns="37774" bIns="37774" numCol="1" anchor="ctr">
                <a:spAutoFit/>
              </a:bodyPr>
              <a:lstStyle>
                <a:lvl1pPr algn="ctr">
                  <a:defRPr sz="1000">
                    <a:latin typeface="Roboto Medium"/>
                    <a:ea typeface="Roboto Medium"/>
                    <a:cs typeface="Roboto Medium"/>
                    <a:sym typeface="Roboto Medium"/>
                  </a:defRPr>
                </a:lvl1pPr>
              </a:lstStyle>
              <a:p>
                <a:r>
                  <a:rPr dirty="0" err="1"/>
                  <a:t>svcA</a:t>
                </a:r>
                <a:endParaRPr dirty="0"/>
              </a:p>
            </p:txBody>
          </p:sp>
        </p:grpSp>
        <p:sp>
          <p:nvSpPr>
            <p:cNvPr id="965" name="Shape 451"/>
            <p:cNvSpPr txBox="1"/>
            <p:nvPr/>
          </p:nvSpPr>
          <p:spPr>
            <a:xfrm>
              <a:off x="160237" y="1060249"/>
              <a:ext cx="797642" cy="19571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7774" tIns="37774" rIns="37774" bIns="37774" numCol="1" anchor="t">
              <a:spAutoFit/>
            </a:bodyPr>
            <a:lstStyle>
              <a:lvl1pPr>
                <a:defRPr sz="1000">
                  <a:latin typeface="Roboto Medium"/>
                  <a:ea typeface="Roboto Medium"/>
                  <a:cs typeface="Roboto Medium"/>
                  <a:sym typeface="Roboto Medium"/>
                </a:defRPr>
              </a:lvl1pPr>
            </a:lstStyle>
            <a:p>
              <a:r>
                <a:rPr sz="1200" dirty="0">
                  <a:latin typeface="Arial" panose="020B0604020202020204" pitchFamily="34" charset="0"/>
                  <a:cs typeface="Arial" panose="020B0604020202020204" pitchFamily="34" charset="0"/>
                </a:rPr>
                <a:t>Service A</a:t>
              </a:r>
            </a:p>
          </p:txBody>
        </p:sp>
        <p:sp>
          <p:nvSpPr>
            <p:cNvPr id="966" name="Shape 452"/>
            <p:cNvSpPr/>
            <p:nvPr/>
          </p:nvSpPr>
          <p:spPr>
            <a:xfrm rot="5400000">
              <a:off x="1990428" y="150218"/>
              <a:ext cx="1102674" cy="1151089"/>
            </a:xfrm>
            <a:prstGeom prst="roundRect">
              <a:avLst>
                <a:gd name="adj" fmla="val 16667"/>
              </a:avLst>
            </a:prstGeom>
            <a:solidFill>
              <a:srgbClr val="BFBFBF"/>
            </a:solidFill>
            <a:ln w="12700" cap="flat">
              <a:noFill/>
              <a:miter lim="400000"/>
            </a:ln>
            <a:effectLst/>
          </p:spPr>
          <p:txBody>
            <a:bodyPr wrap="square" lIns="45719" tIns="45719" rIns="45719" bIns="45719" numCol="1" anchor="ctr">
              <a:noAutofit/>
            </a:bodyPr>
            <a:lstStyle/>
            <a:p>
              <a:pPr algn="ctr">
                <a:defRPr sz="1700">
                  <a:solidFill>
                    <a:srgbClr val="FFFFFF"/>
                  </a:solidFill>
                  <a:latin typeface="Calibri"/>
                  <a:ea typeface="Calibri"/>
                  <a:cs typeface="Calibri"/>
                  <a:sym typeface="Calibri"/>
                </a:defRPr>
              </a:pPr>
              <a:endParaRPr/>
            </a:p>
          </p:txBody>
        </p:sp>
        <p:sp>
          <p:nvSpPr>
            <p:cNvPr id="967" name="Shape 453"/>
            <p:cNvSpPr/>
            <p:nvPr/>
          </p:nvSpPr>
          <p:spPr>
            <a:xfrm rot="5400000">
              <a:off x="2211162" y="227044"/>
              <a:ext cx="551838" cy="875125"/>
            </a:xfrm>
            <a:prstGeom prst="roundRect">
              <a:avLst>
                <a:gd name="adj" fmla="val 16667"/>
              </a:avLst>
            </a:prstGeom>
            <a:solidFill>
              <a:srgbClr val="FFFFFF"/>
            </a:solidFill>
            <a:ln w="9525" cap="flat">
              <a:solidFill>
                <a:srgbClr val="7F7F7F"/>
              </a:solidFill>
              <a:prstDash val="solid"/>
              <a:round/>
            </a:ln>
            <a:effectLst/>
          </p:spPr>
          <p:txBody>
            <a:bodyPr wrap="square" lIns="45719" tIns="45719" rIns="45719" bIns="45719" numCol="1" anchor="ctr">
              <a:noAutofit/>
            </a:bodyPr>
            <a:lstStyle/>
            <a:p>
              <a:pPr algn="ctr">
                <a:defRPr sz="1700">
                  <a:solidFill>
                    <a:srgbClr val="FFFFFF"/>
                  </a:solidFill>
                  <a:latin typeface="Calibri"/>
                  <a:ea typeface="Calibri"/>
                  <a:cs typeface="Calibri"/>
                  <a:sym typeface="Calibri"/>
                </a:defRPr>
              </a:pPr>
              <a:endParaRPr/>
            </a:p>
          </p:txBody>
        </p:sp>
        <p:sp>
          <p:nvSpPr>
            <p:cNvPr id="968" name="Shape 454"/>
            <p:cNvSpPr/>
            <p:nvPr/>
          </p:nvSpPr>
          <p:spPr>
            <a:xfrm rot="5400000">
              <a:off x="2270015" y="388619"/>
              <a:ext cx="545578" cy="883351"/>
            </a:xfrm>
            <a:prstGeom prst="roundRect">
              <a:avLst>
                <a:gd name="adj" fmla="val 16667"/>
              </a:avLst>
            </a:prstGeom>
            <a:solidFill>
              <a:srgbClr val="FFFFFF"/>
            </a:solidFill>
            <a:ln w="9525" cap="flat">
              <a:solidFill>
                <a:srgbClr val="7F7F7F"/>
              </a:solidFill>
              <a:prstDash val="solid"/>
              <a:round/>
            </a:ln>
            <a:effectLst/>
          </p:spPr>
          <p:txBody>
            <a:bodyPr wrap="square" lIns="45719" tIns="45719" rIns="45719" bIns="45719" numCol="1" anchor="ctr">
              <a:noAutofit/>
            </a:bodyPr>
            <a:lstStyle/>
            <a:p>
              <a:pPr algn="ctr">
                <a:defRPr sz="1700">
                  <a:solidFill>
                    <a:srgbClr val="FFFFFF"/>
                  </a:solidFill>
                  <a:latin typeface="Calibri"/>
                  <a:ea typeface="Calibri"/>
                  <a:cs typeface="Calibri"/>
                  <a:sym typeface="Calibri"/>
                </a:defRPr>
              </a:pPr>
              <a:endParaRPr/>
            </a:p>
          </p:txBody>
        </p:sp>
        <p:sp>
          <p:nvSpPr>
            <p:cNvPr id="969" name="Shape 455"/>
            <p:cNvSpPr/>
            <p:nvPr/>
          </p:nvSpPr>
          <p:spPr>
            <a:xfrm rot="5400000">
              <a:off x="2351040" y="574616"/>
              <a:ext cx="492499" cy="866899"/>
            </a:xfrm>
            <a:prstGeom prst="roundRect">
              <a:avLst>
                <a:gd name="adj" fmla="val 16667"/>
              </a:avLst>
            </a:prstGeom>
            <a:solidFill>
              <a:srgbClr val="FFFFFF"/>
            </a:solidFill>
            <a:ln w="9525" cap="flat">
              <a:solidFill>
                <a:srgbClr val="7F7F7F"/>
              </a:solidFill>
              <a:prstDash val="solid"/>
              <a:round/>
            </a:ln>
            <a:effectLst/>
          </p:spPr>
          <p:txBody>
            <a:bodyPr wrap="square" lIns="45719" tIns="45719" rIns="45719" bIns="45719" numCol="1" anchor="ctr">
              <a:noAutofit/>
            </a:bodyPr>
            <a:lstStyle/>
            <a:p>
              <a:pPr algn="ctr">
                <a:defRPr sz="1700">
                  <a:solidFill>
                    <a:srgbClr val="FFFFFF"/>
                  </a:solidFill>
                  <a:latin typeface="Calibri"/>
                  <a:ea typeface="Calibri"/>
                  <a:cs typeface="Calibri"/>
                  <a:sym typeface="Calibri"/>
                </a:defRPr>
              </a:pPr>
              <a:endParaRPr/>
            </a:p>
          </p:txBody>
        </p:sp>
        <p:grpSp>
          <p:nvGrpSpPr>
            <p:cNvPr id="972" name="Shape 456"/>
            <p:cNvGrpSpPr/>
            <p:nvPr/>
          </p:nvGrpSpPr>
          <p:grpSpPr>
            <a:xfrm>
              <a:off x="2201385" y="943895"/>
              <a:ext cx="742716" cy="218834"/>
              <a:chOff x="0" y="4559"/>
              <a:chExt cx="742715" cy="218832"/>
            </a:xfrm>
          </p:grpSpPr>
          <p:sp>
            <p:nvSpPr>
              <p:cNvPr id="970" name="Rectangle"/>
              <p:cNvSpPr/>
              <p:nvPr/>
            </p:nvSpPr>
            <p:spPr>
              <a:xfrm>
                <a:off x="0" y="4559"/>
                <a:ext cx="742715" cy="218832"/>
              </a:xfrm>
              <a:prstGeom prst="rect">
                <a:avLst/>
              </a:prstGeom>
              <a:solidFill>
                <a:srgbClr val="D9EAD3"/>
              </a:solidFill>
              <a:ln w="12700" cap="flat">
                <a:noFill/>
                <a:miter lim="400000"/>
              </a:ln>
              <a:effectLst/>
            </p:spPr>
            <p:txBody>
              <a:bodyPr wrap="square" lIns="45719" tIns="45719" rIns="45719" bIns="45719" numCol="1" anchor="ctr">
                <a:noAutofit/>
              </a:bodyPr>
              <a:lstStyle/>
              <a:p>
                <a:pPr algn="ctr"/>
                <a:endParaRPr/>
              </a:p>
            </p:txBody>
          </p:sp>
          <p:sp>
            <p:nvSpPr>
              <p:cNvPr id="971" name="svcB"/>
              <p:cNvSpPr txBox="1"/>
              <p:nvPr/>
            </p:nvSpPr>
            <p:spPr>
              <a:xfrm>
                <a:off x="0" y="27660"/>
                <a:ext cx="742715" cy="17262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7774" tIns="37774" rIns="37774" bIns="37774" numCol="1" anchor="ctr">
                <a:spAutoFit/>
              </a:bodyPr>
              <a:lstStyle>
                <a:lvl1pPr algn="ctr">
                  <a:defRPr sz="1000">
                    <a:latin typeface="Roboto Medium"/>
                    <a:ea typeface="Roboto Medium"/>
                    <a:cs typeface="Roboto Medium"/>
                    <a:sym typeface="Roboto Medium"/>
                  </a:defRPr>
                </a:lvl1pPr>
              </a:lstStyle>
              <a:p>
                <a:r>
                  <a:t>svcB</a:t>
                </a:r>
              </a:p>
            </p:txBody>
          </p:sp>
        </p:grpSp>
        <p:sp>
          <p:nvSpPr>
            <p:cNvPr id="973" name="Shape 457"/>
            <p:cNvSpPr txBox="1"/>
            <p:nvPr/>
          </p:nvSpPr>
          <p:spPr>
            <a:xfrm>
              <a:off x="2214360" y="0"/>
              <a:ext cx="797642" cy="19571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7774" tIns="37774" rIns="37774" bIns="37774" numCol="1" anchor="t">
              <a:spAutoFit/>
            </a:bodyPr>
            <a:lstStyle>
              <a:lvl1pPr>
                <a:defRPr sz="1000">
                  <a:latin typeface="Roboto Medium"/>
                  <a:ea typeface="Roboto Medium"/>
                  <a:cs typeface="Roboto Medium"/>
                  <a:sym typeface="Roboto Medium"/>
                </a:defRPr>
              </a:lvl1pPr>
            </a:lstStyle>
            <a:p>
              <a:r>
                <a:rPr sz="1200" dirty="0">
                  <a:latin typeface="Arial" panose="020B0604020202020204" pitchFamily="34" charset="0"/>
                  <a:cs typeface="Arial" panose="020B0604020202020204" pitchFamily="34" charset="0"/>
                </a:rPr>
                <a:t>Service B</a:t>
              </a:r>
            </a:p>
          </p:txBody>
        </p:sp>
        <p:sp>
          <p:nvSpPr>
            <p:cNvPr id="974" name="Shape 458"/>
            <p:cNvSpPr txBox="1"/>
            <p:nvPr/>
          </p:nvSpPr>
          <p:spPr>
            <a:xfrm>
              <a:off x="2051809" y="190374"/>
              <a:ext cx="1065381" cy="19571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7774" tIns="37774" rIns="37774" bIns="37774" numCol="1" anchor="t">
              <a:spAutoFit/>
            </a:bodyPr>
            <a:lstStyle>
              <a:lvl1pPr>
                <a:defRPr sz="900">
                  <a:latin typeface="Roboto"/>
                  <a:ea typeface="Roboto"/>
                  <a:cs typeface="Roboto"/>
                  <a:sym typeface="Roboto"/>
                </a:defRPr>
              </a:lvl1pPr>
            </a:lstStyle>
            <a:p>
              <a:r>
                <a:rPr sz="1200" dirty="0">
                  <a:latin typeface="Arial" panose="020B0604020202020204" pitchFamily="34" charset="0"/>
                  <a:cs typeface="Arial" panose="020B0604020202020204" pitchFamily="34" charset="0"/>
                </a:rPr>
                <a:t>version</a:t>
              </a:r>
              <a:r>
                <a:rPr dirty="0"/>
                <a:t>: v1</a:t>
              </a:r>
            </a:p>
          </p:txBody>
        </p:sp>
        <p:sp>
          <p:nvSpPr>
            <p:cNvPr id="975" name="Shape 459"/>
            <p:cNvSpPr txBox="1"/>
            <p:nvPr/>
          </p:nvSpPr>
          <p:spPr>
            <a:xfrm>
              <a:off x="2327280" y="727200"/>
              <a:ext cx="565461" cy="16108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7774" tIns="37774" rIns="37774" bIns="37774" numCol="1" anchor="t">
              <a:spAutoFit/>
            </a:bodyPr>
            <a:lstStyle>
              <a:lvl1pPr>
                <a:defRPr sz="900">
                  <a:latin typeface="Roboto Light"/>
                  <a:ea typeface="Roboto Light"/>
                  <a:cs typeface="Roboto Light"/>
                  <a:sym typeface="Roboto Light"/>
                </a:defRPr>
              </a:lvl1pPr>
            </a:lstStyle>
            <a:p>
              <a:r>
                <a:t>Pod 3</a:t>
              </a:r>
            </a:p>
          </p:txBody>
        </p:sp>
        <p:sp>
          <p:nvSpPr>
            <p:cNvPr id="976" name="Shape 460"/>
            <p:cNvSpPr txBox="1"/>
            <p:nvPr/>
          </p:nvSpPr>
          <p:spPr>
            <a:xfrm>
              <a:off x="2325381" y="567124"/>
              <a:ext cx="514249" cy="16108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7774" tIns="37774" rIns="37774" bIns="37774" numCol="1" anchor="t">
              <a:spAutoFit/>
            </a:bodyPr>
            <a:lstStyle>
              <a:lvl1pPr>
                <a:defRPr sz="900">
                  <a:latin typeface="Roboto Light"/>
                  <a:ea typeface="Roboto Light"/>
                  <a:cs typeface="Roboto Light"/>
                  <a:sym typeface="Roboto Light"/>
                </a:defRPr>
              </a:lvl1pPr>
            </a:lstStyle>
            <a:p>
              <a:r>
                <a:t>Pod 2</a:t>
              </a:r>
            </a:p>
          </p:txBody>
        </p:sp>
        <p:sp>
          <p:nvSpPr>
            <p:cNvPr id="977" name="Shape 461"/>
            <p:cNvSpPr txBox="1"/>
            <p:nvPr/>
          </p:nvSpPr>
          <p:spPr>
            <a:xfrm>
              <a:off x="2274134" y="348499"/>
              <a:ext cx="565461" cy="16108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7774" tIns="37774" rIns="37774" bIns="37774" numCol="1" anchor="t">
              <a:spAutoFit/>
            </a:bodyPr>
            <a:lstStyle>
              <a:lvl1pPr>
                <a:defRPr sz="900">
                  <a:latin typeface="Roboto Light"/>
                  <a:ea typeface="Roboto Light"/>
                  <a:cs typeface="Roboto Light"/>
                  <a:sym typeface="Roboto Light"/>
                </a:defRPr>
              </a:lvl1pPr>
            </a:lstStyle>
            <a:p>
              <a:r>
                <a:t>Pod 1</a:t>
              </a:r>
            </a:p>
          </p:txBody>
        </p:sp>
        <p:sp>
          <p:nvSpPr>
            <p:cNvPr id="978" name="Shape 462"/>
            <p:cNvSpPr/>
            <p:nvPr/>
          </p:nvSpPr>
          <p:spPr>
            <a:xfrm flipV="1">
              <a:off x="957913" y="664481"/>
              <a:ext cx="1091650" cy="187285"/>
            </a:xfrm>
            <a:prstGeom prst="line">
              <a:avLst/>
            </a:prstGeom>
            <a:noFill/>
            <a:ln w="9525" cap="flat">
              <a:solidFill>
                <a:srgbClr val="4F81BD"/>
              </a:solidFill>
              <a:prstDash val="solid"/>
              <a:round/>
              <a:tailEnd type="stealth" w="med" len="med"/>
            </a:ln>
            <a:effectLst/>
          </p:spPr>
          <p:txBody>
            <a:bodyPr wrap="square" lIns="45719" tIns="45719" rIns="45719" bIns="45719" numCol="1" anchor="t">
              <a:noAutofit/>
            </a:bodyPr>
            <a:lstStyle/>
            <a:p>
              <a:endParaRPr/>
            </a:p>
          </p:txBody>
        </p:sp>
        <p:sp>
          <p:nvSpPr>
            <p:cNvPr id="979" name="Shape 463"/>
            <p:cNvSpPr/>
            <p:nvPr/>
          </p:nvSpPr>
          <p:spPr>
            <a:xfrm flipV="1">
              <a:off x="957913" y="830233"/>
              <a:ext cx="1143393" cy="21533"/>
            </a:xfrm>
            <a:prstGeom prst="line">
              <a:avLst/>
            </a:prstGeom>
            <a:noFill/>
            <a:ln w="9525" cap="flat">
              <a:solidFill>
                <a:srgbClr val="4F81BD"/>
              </a:solidFill>
              <a:prstDash val="solid"/>
              <a:round/>
              <a:tailEnd type="stealth" w="med" len="med"/>
            </a:ln>
            <a:effectLst/>
          </p:spPr>
          <p:txBody>
            <a:bodyPr wrap="square" lIns="45719" tIns="45719" rIns="45719" bIns="45719" numCol="1" anchor="t">
              <a:noAutofit/>
            </a:bodyPr>
            <a:lstStyle/>
            <a:p>
              <a:endParaRPr/>
            </a:p>
          </p:txBody>
        </p:sp>
        <p:sp>
          <p:nvSpPr>
            <p:cNvPr id="980" name="Shape 464"/>
            <p:cNvSpPr/>
            <p:nvPr/>
          </p:nvSpPr>
          <p:spPr>
            <a:xfrm>
              <a:off x="957913" y="851766"/>
              <a:ext cx="1206016" cy="156237"/>
            </a:xfrm>
            <a:prstGeom prst="line">
              <a:avLst/>
            </a:prstGeom>
            <a:noFill/>
            <a:ln w="9525" cap="flat">
              <a:solidFill>
                <a:srgbClr val="4F81BD"/>
              </a:solidFill>
              <a:prstDash val="solid"/>
              <a:round/>
              <a:tailEnd type="stealth" w="med" len="med"/>
            </a:ln>
            <a:effectLst/>
          </p:spPr>
          <p:txBody>
            <a:bodyPr wrap="square" lIns="45719" tIns="45719" rIns="45719" bIns="45719" numCol="1" anchor="t">
              <a:noAutofit/>
            </a:bodyPr>
            <a:lstStyle/>
            <a:p>
              <a:endParaRPr/>
            </a:p>
          </p:txBody>
        </p:sp>
      </p:grpSp>
      <p:sp>
        <p:nvSpPr>
          <p:cNvPr id="982" name="Shape 465"/>
          <p:cNvSpPr txBox="1"/>
          <p:nvPr/>
        </p:nvSpPr>
        <p:spPr>
          <a:xfrm>
            <a:off x="334345" y="5116141"/>
            <a:ext cx="5974446" cy="507744"/>
          </a:xfrm>
          <a:prstGeom prst="rect">
            <a:avLst/>
          </a:prstGeom>
          <a:ln w="12700">
            <a:miter lim="400000"/>
          </a:ln>
          <a:extLst>
            <a:ext uri="{C572A759-6A51-4108-AA02-DFA0A04FC94B}">
              <ma14:wrappingTextBoxFlag xmlns:ma14="http://schemas.microsoft.com/office/mac/drawingml/2011/main" xmlns="" val="1"/>
            </a:ext>
          </a:extLst>
        </p:spPr>
        <p:txBody>
          <a:bodyPr lIns="121877" tIns="121877" rIns="121877" bIns="121877">
            <a:spAutoFit/>
          </a:bodyPr>
          <a:lstStyle>
            <a:lvl1pPr>
              <a:defRPr>
                <a:latin typeface="Roboto Medium"/>
                <a:ea typeface="Roboto Medium"/>
                <a:cs typeface="Roboto Medium"/>
                <a:sym typeface="Roboto Medium"/>
              </a:defRPr>
            </a:lvl1pPr>
          </a:lstStyle>
          <a:p>
            <a:r>
              <a:t>Content-based traffic steering</a:t>
            </a:r>
          </a:p>
        </p:txBody>
      </p:sp>
      <p:sp>
        <p:nvSpPr>
          <p:cNvPr id="983" name="Shape 466"/>
          <p:cNvSpPr/>
          <p:nvPr/>
        </p:nvSpPr>
        <p:spPr>
          <a:xfrm>
            <a:off x="7090954" y="2783583"/>
            <a:ext cx="4124127" cy="37599"/>
          </a:xfrm>
          <a:prstGeom prst="line">
            <a:avLst/>
          </a:prstGeom>
          <a:ln>
            <a:solidFill>
              <a:srgbClr val="000000"/>
            </a:solidFill>
          </a:ln>
        </p:spPr>
        <p:txBody>
          <a:bodyPr lIns="60948" tIns="60949" rIns="60948" bIns="60949"/>
          <a:lstStyle/>
          <a:p>
            <a:endParaRPr/>
          </a:p>
        </p:txBody>
      </p:sp>
      <p:grpSp>
        <p:nvGrpSpPr>
          <p:cNvPr id="1014" name="Shape 467"/>
          <p:cNvGrpSpPr/>
          <p:nvPr/>
        </p:nvGrpSpPr>
        <p:grpSpPr>
          <a:xfrm>
            <a:off x="6770541" y="3125065"/>
            <a:ext cx="4509811" cy="3077272"/>
            <a:chOff x="-1" y="0"/>
            <a:chExt cx="3383237" cy="2307953"/>
          </a:xfrm>
        </p:grpSpPr>
        <p:sp>
          <p:nvSpPr>
            <p:cNvPr id="984" name="Shape 468"/>
            <p:cNvSpPr/>
            <p:nvPr/>
          </p:nvSpPr>
          <p:spPr>
            <a:xfrm rot="5400000">
              <a:off x="2054972" y="323138"/>
              <a:ext cx="1008587" cy="760642"/>
            </a:xfrm>
            <a:prstGeom prst="roundRect">
              <a:avLst>
                <a:gd name="adj" fmla="val 16667"/>
              </a:avLst>
            </a:prstGeom>
            <a:solidFill>
              <a:srgbClr val="FFFFFF"/>
            </a:solidFill>
            <a:ln w="9525" cap="flat">
              <a:solidFill>
                <a:srgbClr val="7F7F7F"/>
              </a:solidFill>
              <a:prstDash val="solid"/>
              <a:round/>
            </a:ln>
            <a:effectLst/>
          </p:spPr>
          <p:txBody>
            <a:bodyPr wrap="square" lIns="45719" tIns="45719" rIns="45719" bIns="45719" numCol="1" anchor="ctr">
              <a:noAutofit/>
            </a:bodyPr>
            <a:lstStyle/>
            <a:p>
              <a:pPr algn="ctr">
                <a:defRPr sz="1700">
                  <a:solidFill>
                    <a:srgbClr val="FFFFFF"/>
                  </a:solidFill>
                  <a:latin typeface="Calibri"/>
                  <a:ea typeface="Calibri"/>
                  <a:cs typeface="Calibri"/>
                  <a:sym typeface="Calibri"/>
                </a:defRPr>
              </a:pPr>
              <a:endParaRPr/>
            </a:p>
          </p:txBody>
        </p:sp>
        <p:sp>
          <p:nvSpPr>
            <p:cNvPr id="985" name="Shape 469"/>
            <p:cNvSpPr/>
            <p:nvPr/>
          </p:nvSpPr>
          <p:spPr>
            <a:xfrm rot="5400000">
              <a:off x="239346" y="649106"/>
              <a:ext cx="443374" cy="922067"/>
            </a:xfrm>
            <a:prstGeom prst="roundRect">
              <a:avLst>
                <a:gd name="adj" fmla="val 16667"/>
              </a:avLst>
            </a:prstGeom>
            <a:solidFill>
              <a:srgbClr val="FFFFFF"/>
            </a:solidFill>
            <a:ln w="9525" cap="flat">
              <a:solidFill>
                <a:srgbClr val="7F7F7F"/>
              </a:solidFill>
              <a:prstDash val="solid"/>
              <a:round/>
            </a:ln>
            <a:effectLst/>
          </p:spPr>
          <p:txBody>
            <a:bodyPr wrap="square" lIns="45719" tIns="45719" rIns="45719" bIns="45719" numCol="1" anchor="ctr">
              <a:noAutofit/>
            </a:bodyPr>
            <a:lstStyle/>
            <a:p>
              <a:pPr algn="ctr">
                <a:defRPr sz="1700">
                  <a:solidFill>
                    <a:srgbClr val="FFFFFF"/>
                  </a:solidFill>
                  <a:latin typeface="Calibri"/>
                  <a:ea typeface="Calibri"/>
                  <a:cs typeface="Calibri"/>
                  <a:sym typeface="Calibri"/>
                </a:defRPr>
              </a:pPr>
              <a:endParaRPr/>
            </a:p>
          </p:txBody>
        </p:sp>
        <p:grpSp>
          <p:nvGrpSpPr>
            <p:cNvPr id="988" name="Shape 470"/>
            <p:cNvGrpSpPr/>
            <p:nvPr/>
          </p:nvGrpSpPr>
          <p:grpSpPr>
            <a:xfrm>
              <a:off x="97143" y="986248"/>
              <a:ext cx="714923" cy="233020"/>
              <a:chOff x="-1" y="-1"/>
              <a:chExt cx="714922" cy="233019"/>
            </a:xfrm>
          </p:grpSpPr>
          <p:sp>
            <p:nvSpPr>
              <p:cNvPr id="986" name="Rectangle"/>
              <p:cNvSpPr/>
              <p:nvPr/>
            </p:nvSpPr>
            <p:spPr>
              <a:xfrm>
                <a:off x="-1" y="-1"/>
                <a:ext cx="714922" cy="233019"/>
              </a:xfrm>
              <a:prstGeom prst="rect">
                <a:avLst/>
              </a:prstGeom>
              <a:solidFill>
                <a:srgbClr val="D9EAD3"/>
              </a:solidFill>
              <a:ln w="12700" cap="flat">
                <a:noFill/>
                <a:miter lim="400000"/>
              </a:ln>
              <a:effectLst/>
            </p:spPr>
            <p:txBody>
              <a:bodyPr wrap="square" lIns="45719" tIns="45719" rIns="45719" bIns="45719" numCol="1" anchor="ctr">
                <a:noAutofit/>
              </a:bodyPr>
              <a:lstStyle/>
              <a:p>
                <a:pPr algn="ctr"/>
                <a:endParaRPr/>
              </a:p>
            </p:txBody>
          </p:sp>
          <p:sp>
            <p:nvSpPr>
              <p:cNvPr id="987" name="svcA"/>
              <p:cNvSpPr txBox="1"/>
              <p:nvPr/>
            </p:nvSpPr>
            <p:spPr>
              <a:xfrm>
                <a:off x="-1" y="30193"/>
                <a:ext cx="714922" cy="17263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7774" tIns="37774" rIns="37774" bIns="37774" numCol="1" anchor="ctr">
                <a:spAutoFit/>
              </a:bodyPr>
              <a:lstStyle>
                <a:lvl1pPr algn="ctr">
                  <a:defRPr sz="1000">
                    <a:latin typeface="Roboto Medium"/>
                    <a:ea typeface="Roboto Medium"/>
                    <a:cs typeface="Roboto Medium"/>
                    <a:sym typeface="Roboto Medium"/>
                  </a:defRPr>
                </a:lvl1pPr>
              </a:lstStyle>
              <a:p>
                <a:r>
                  <a:t>svcA</a:t>
                </a:r>
              </a:p>
            </p:txBody>
          </p:sp>
        </p:grpSp>
        <p:sp>
          <p:nvSpPr>
            <p:cNvPr id="989" name="Shape 471"/>
            <p:cNvSpPr txBox="1"/>
            <p:nvPr/>
          </p:nvSpPr>
          <p:spPr>
            <a:xfrm>
              <a:off x="154217" y="1332124"/>
              <a:ext cx="714921" cy="19571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7774" tIns="37774" rIns="37774" bIns="37774" numCol="1" anchor="t">
              <a:spAutoFit/>
            </a:bodyPr>
            <a:lstStyle>
              <a:lvl1pPr>
                <a:defRPr sz="1000">
                  <a:latin typeface="Roboto Medium"/>
                  <a:ea typeface="Roboto Medium"/>
                  <a:cs typeface="Roboto Medium"/>
                  <a:sym typeface="Roboto Medium"/>
                </a:defRPr>
              </a:lvl1pPr>
            </a:lstStyle>
            <a:p>
              <a:r>
                <a:rPr sz="1200">
                  <a:latin typeface="Arial" panose="020B0604020202020204" pitchFamily="34" charset="0"/>
                  <a:cs typeface="Arial" panose="020B0604020202020204" pitchFamily="34" charset="0"/>
                </a:rPr>
                <a:t>Service A</a:t>
              </a:r>
            </a:p>
          </p:txBody>
        </p:sp>
        <p:sp>
          <p:nvSpPr>
            <p:cNvPr id="990" name="Shape 472"/>
            <p:cNvSpPr/>
            <p:nvPr/>
          </p:nvSpPr>
          <p:spPr>
            <a:xfrm rot="5400000">
              <a:off x="1693766" y="644053"/>
              <a:ext cx="2122217" cy="1205583"/>
            </a:xfrm>
            <a:prstGeom prst="roundRect">
              <a:avLst>
                <a:gd name="adj" fmla="val 16667"/>
              </a:avLst>
            </a:prstGeom>
            <a:solidFill>
              <a:srgbClr val="BFBFBF"/>
            </a:solidFill>
            <a:ln w="12700" cap="flat">
              <a:noFill/>
              <a:miter lim="400000"/>
            </a:ln>
            <a:effectLst/>
          </p:spPr>
          <p:txBody>
            <a:bodyPr wrap="square" lIns="45719" tIns="45719" rIns="45719" bIns="45719" numCol="1" anchor="ctr">
              <a:noAutofit/>
            </a:bodyPr>
            <a:lstStyle/>
            <a:p>
              <a:pPr algn="ctr">
                <a:defRPr sz="1700">
                  <a:solidFill>
                    <a:srgbClr val="FFFFFF"/>
                  </a:solidFill>
                  <a:latin typeface="Calibri"/>
                  <a:ea typeface="Calibri"/>
                  <a:cs typeface="Calibri"/>
                  <a:sym typeface="Calibri"/>
                </a:defRPr>
              </a:pPr>
              <a:endParaRPr/>
            </a:p>
          </p:txBody>
        </p:sp>
        <p:sp>
          <p:nvSpPr>
            <p:cNvPr id="991" name="Shape 473"/>
            <p:cNvSpPr/>
            <p:nvPr/>
          </p:nvSpPr>
          <p:spPr>
            <a:xfrm rot="5400000">
              <a:off x="2359711" y="286504"/>
              <a:ext cx="587609" cy="842376"/>
            </a:xfrm>
            <a:prstGeom prst="roundRect">
              <a:avLst>
                <a:gd name="adj" fmla="val 16667"/>
              </a:avLst>
            </a:prstGeom>
            <a:solidFill>
              <a:srgbClr val="FFFFFF"/>
            </a:solidFill>
            <a:ln w="9525" cap="flat">
              <a:solidFill>
                <a:srgbClr val="7F7F7F"/>
              </a:solidFill>
              <a:prstDash val="solid"/>
              <a:round/>
            </a:ln>
            <a:effectLst/>
          </p:spPr>
          <p:txBody>
            <a:bodyPr wrap="square" lIns="45719" tIns="45719" rIns="45719" bIns="45719" numCol="1" anchor="ctr">
              <a:noAutofit/>
            </a:bodyPr>
            <a:lstStyle/>
            <a:p>
              <a:pPr algn="ctr">
                <a:defRPr sz="1700">
                  <a:solidFill>
                    <a:srgbClr val="FFFFFF"/>
                  </a:solidFill>
                  <a:latin typeface="Calibri"/>
                  <a:ea typeface="Calibri"/>
                  <a:cs typeface="Calibri"/>
                  <a:sym typeface="Calibri"/>
                </a:defRPr>
              </a:pPr>
              <a:endParaRPr/>
            </a:p>
          </p:txBody>
        </p:sp>
        <p:sp>
          <p:nvSpPr>
            <p:cNvPr id="992" name="Shape 474"/>
            <p:cNvSpPr/>
            <p:nvPr/>
          </p:nvSpPr>
          <p:spPr>
            <a:xfrm rot="5400000">
              <a:off x="2416682" y="458973"/>
              <a:ext cx="580944" cy="850294"/>
            </a:xfrm>
            <a:prstGeom prst="roundRect">
              <a:avLst>
                <a:gd name="adj" fmla="val 16667"/>
              </a:avLst>
            </a:prstGeom>
            <a:solidFill>
              <a:srgbClr val="FFFFFF"/>
            </a:solidFill>
            <a:ln w="9525" cap="flat">
              <a:solidFill>
                <a:srgbClr val="7F7F7F"/>
              </a:solidFill>
              <a:prstDash val="solid"/>
              <a:round/>
            </a:ln>
            <a:effectLst/>
          </p:spPr>
          <p:txBody>
            <a:bodyPr wrap="square" lIns="45719" tIns="45719" rIns="45719" bIns="45719" numCol="1" anchor="ctr">
              <a:noAutofit/>
            </a:bodyPr>
            <a:lstStyle/>
            <a:p>
              <a:pPr algn="ctr">
                <a:defRPr sz="1700">
                  <a:solidFill>
                    <a:srgbClr val="FFFFFF"/>
                  </a:solidFill>
                  <a:latin typeface="Calibri"/>
                  <a:ea typeface="Calibri"/>
                  <a:cs typeface="Calibri"/>
                  <a:sym typeface="Calibri"/>
                </a:defRPr>
              </a:pPr>
              <a:endParaRPr/>
            </a:p>
          </p:txBody>
        </p:sp>
        <p:sp>
          <p:nvSpPr>
            <p:cNvPr id="993" name="Shape 475"/>
            <p:cNvSpPr/>
            <p:nvPr/>
          </p:nvSpPr>
          <p:spPr>
            <a:xfrm rot="5400000">
              <a:off x="2492898" y="618371"/>
              <a:ext cx="524422" cy="834458"/>
            </a:xfrm>
            <a:prstGeom prst="roundRect">
              <a:avLst>
                <a:gd name="adj" fmla="val 16667"/>
              </a:avLst>
            </a:prstGeom>
            <a:solidFill>
              <a:srgbClr val="FFFFFF"/>
            </a:solidFill>
            <a:ln w="9525" cap="flat">
              <a:solidFill>
                <a:srgbClr val="7F7F7F"/>
              </a:solidFill>
              <a:prstDash val="solid"/>
              <a:round/>
            </a:ln>
            <a:effectLst/>
          </p:spPr>
          <p:txBody>
            <a:bodyPr wrap="square" lIns="45719" tIns="45719" rIns="45719" bIns="45719" numCol="1" anchor="ctr">
              <a:noAutofit/>
            </a:bodyPr>
            <a:lstStyle/>
            <a:p>
              <a:pPr algn="ctr">
                <a:defRPr sz="1700">
                  <a:solidFill>
                    <a:srgbClr val="FFFFFF"/>
                  </a:solidFill>
                  <a:latin typeface="Calibri"/>
                  <a:ea typeface="Calibri"/>
                  <a:cs typeface="Calibri"/>
                  <a:sym typeface="Calibri"/>
                </a:defRPr>
              </a:pPr>
              <a:endParaRPr/>
            </a:p>
          </p:txBody>
        </p:sp>
        <p:grpSp>
          <p:nvGrpSpPr>
            <p:cNvPr id="996" name="Shape 476"/>
            <p:cNvGrpSpPr/>
            <p:nvPr/>
          </p:nvGrpSpPr>
          <p:grpSpPr>
            <a:xfrm>
              <a:off x="2419058" y="974733"/>
              <a:ext cx="714923" cy="233020"/>
              <a:chOff x="-1" y="-1"/>
              <a:chExt cx="714922" cy="233019"/>
            </a:xfrm>
          </p:grpSpPr>
          <p:sp>
            <p:nvSpPr>
              <p:cNvPr id="994" name="Rectangle"/>
              <p:cNvSpPr/>
              <p:nvPr/>
            </p:nvSpPr>
            <p:spPr>
              <a:xfrm>
                <a:off x="-1" y="-1"/>
                <a:ext cx="714922" cy="233019"/>
              </a:xfrm>
              <a:prstGeom prst="rect">
                <a:avLst/>
              </a:prstGeom>
              <a:solidFill>
                <a:srgbClr val="D9EAD3"/>
              </a:solidFill>
              <a:ln w="12700" cap="flat">
                <a:noFill/>
                <a:miter lim="400000"/>
              </a:ln>
              <a:effectLst/>
            </p:spPr>
            <p:txBody>
              <a:bodyPr wrap="square" lIns="45719" tIns="45719" rIns="45719" bIns="45719" numCol="1" anchor="ctr">
                <a:noAutofit/>
              </a:bodyPr>
              <a:lstStyle/>
              <a:p>
                <a:pPr algn="ctr"/>
                <a:endParaRPr/>
              </a:p>
            </p:txBody>
          </p:sp>
          <p:sp>
            <p:nvSpPr>
              <p:cNvPr id="995" name="svcB"/>
              <p:cNvSpPr txBox="1"/>
              <p:nvPr/>
            </p:nvSpPr>
            <p:spPr>
              <a:xfrm>
                <a:off x="-1" y="30193"/>
                <a:ext cx="714922" cy="17263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7774" tIns="37774" rIns="37774" bIns="37774" numCol="1" anchor="ctr">
                <a:spAutoFit/>
              </a:bodyPr>
              <a:lstStyle>
                <a:lvl1pPr algn="ctr">
                  <a:defRPr sz="1000">
                    <a:latin typeface="Roboto Medium"/>
                    <a:ea typeface="Roboto Medium"/>
                    <a:cs typeface="Roboto Medium"/>
                    <a:sym typeface="Roboto Medium"/>
                  </a:defRPr>
                </a:lvl1pPr>
              </a:lstStyle>
              <a:p>
                <a:r>
                  <a:t>svcB</a:t>
                </a:r>
              </a:p>
            </p:txBody>
          </p:sp>
        </p:grpSp>
        <p:sp>
          <p:nvSpPr>
            <p:cNvPr id="997" name="Shape 477"/>
            <p:cNvSpPr txBox="1"/>
            <p:nvPr/>
          </p:nvSpPr>
          <p:spPr>
            <a:xfrm>
              <a:off x="2390993" y="0"/>
              <a:ext cx="760641" cy="19571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7774" tIns="37774" rIns="37774" bIns="37774" numCol="1" anchor="t">
              <a:spAutoFit/>
            </a:bodyPr>
            <a:lstStyle>
              <a:lvl1pPr>
                <a:defRPr sz="1000">
                  <a:latin typeface="Roboto Medium"/>
                  <a:ea typeface="Roboto Medium"/>
                  <a:cs typeface="Roboto Medium"/>
                  <a:sym typeface="Roboto Medium"/>
                </a:defRPr>
              </a:lvl1pPr>
            </a:lstStyle>
            <a:p>
              <a:r>
                <a:rPr sz="1200" dirty="0">
                  <a:latin typeface="Arial" panose="020B0604020202020204" pitchFamily="34" charset="0"/>
                  <a:cs typeface="Arial" panose="020B0604020202020204" pitchFamily="34" charset="0"/>
                </a:rPr>
                <a:t>Service B</a:t>
              </a:r>
            </a:p>
          </p:txBody>
        </p:sp>
        <p:sp>
          <p:nvSpPr>
            <p:cNvPr id="998" name="Shape 478"/>
            <p:cNvSpPr txBox="1"/>
            <p:nvPr/>
          </p:nvSpPr>
          <p:spPr>
            <a:xfrm>
              <a:off x="2234544" y="233049"/>
              <a:ext cx="964211" cy="19571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7774" tIns="37774" rIns="37774" bIns="37774" numCol="1" anchor="t">
              <a:spAutoFit/>
            </a:bodyPr>
            <a:lstStyle>
              <a:lvl1pPr>
                <a:defRPr sz="900">
                  <a:latin typeface="Roboto"/>
                  <a:ea typeface="Roboto"/>
                  <a:cs typeface="Roboto"/>
                  <a:sym typeface="Roboto"/>
                </a:defRPr>
              </a:lvl1pPr>
            </a:lstStyle>
            <a:p>
              <a:r>
                <a:rPr sz="1200">
                  <a:latin typeface="Arial" panose="020B0604020202020204" pitchFamily="34" charset="0"/>
                  <a:cs typeface="Arial" panose="020B0604020202020204" pitchFamily="34" charset="0"/>
                </a:rPr>
                <a:t>version: v1</a:t>
              </a:r>
            </a:p>
          </p:txBody>
        </p:sp>
        <p:sp>
          <p:nvSpPr>
            <p:cNvPr id="999" name="Shape 479"/>
            <p:cNvSpPr/>
            <p:nvPr/>
          </p:nvSpPr>
          <p:spPr>
            <a:xfrm>
              <a:off x="922066" y="1110139"/>
              <a:ext cx="1391273" cy="582543"/>
            </a:xfrm>
            <a:prstGeom prst="line">
              <a:avLst/>
            </a:prstGeom>
            <a:noFill/>
            <a:ln w="9525" cap="flat">
              <a:solidFill>
                <a:srgbClr val="4F81BD"/>
              </a:solidFill>
              <a:prstDash val="solid"/>
              <a:round/>
              <a:tailEnd type="stealth" w="med" len="med"/>
            </a:ln>
            <a:effectLst/>
          </p:spPr>
          <p:txBody>
            <a:bodyPr wrap="square" lIns="45719" tIns="45719" rIns="45719" bIns="45719" numCol="1" anchor="t">
              <a:noAutofit/>
            </a:bodyPr>
            <a:lstStyle/>
            <a:p>
              <a:endParaRPr/>
            </a:p>
          </p:txBody>
        </p:sp>
        <p:sp>
          <p:nvSpPr>
            <p:cNvPr id="1000" name="Shape 480"/>
            <p:cNvSpPr txBox="1"/>
            <p:nvPr/>
          </p:nvSpPr>
          <p:spPr>
            <a:xfrm>
              <a:off x="2528948" y="757424"/>
              <a:ext cx="576228" cy="16108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7774" tIns="37774" rIns="37774" bIns="37774" numCol="1" anchor="t">
              <a:spAutoFit/>
            </a:bodyPr>
            <a:lstStyle>
              <a:lvl1pPr>
                <a:defRPr sz="900">
                  <a:latin typeface="Roboto Light"/>
                  <a:ea typeface="Roboto Light"/>
                  <a:cs typeface="Roboto Light"/>
                  <a:sym typeface="Roboto Light"/>
                </a:defRPr>
              </a:lvl1pPr>
            </a:lstStyle>
            <a:p>
              <a:r>
                <a:t>Pod 3</a:t>
              </a:r>
            </a:p>
          </p:txBody>
        </p:sp>
        <p:sp>
          <p:nvSpPr>
            <p:cNvPr id="1001" name="Shape 481"/>
            <p:cNvSpPr txBox="1"/>
            <p:nvPr/>
          </p:nvSpPr>
          <p:spPr>
            <a:xfrm>
              <a:off x="2497865" y="603900"/>
              <a:ext cx="576228" cy="16108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7774" tIns="37774" rIns="37774" bIns="37774" numCol="1" anchor="t">
              <a:spAutoFit/>
            </a:bodyPr>
            <a:lstStyle>
              <a:lvl1pPr>
                <a:defRPr sz="900">
                  <a:latin typeface="Roboto Light"/>
                  <a:ea typeface="Roboto Light"/>
                  <a:cs typeface="Roboto Light"/>
                  <a:sym typeface="Roboto Light"/>
                </a:defRPr>
              </a:lvl1pPr>
            </a:lstStyle>
            <a:p>
              <a:r>
                <a:t>Pod 2</a:t>
              </a:r>
            </a:p>
          </p:txBody>
        </p:sp>
        <p:sp>
          <p:nvSpPr>
            <p:cNvPr id="1002" name="Shape 482"/>
            <p:cNvSpPr txBox="1"/>
            <p:nvPr/>
          </p:nvSpPr>
          <p:spPr>
            <a:xfrm>
              <a:off x="2448546" y="371099"/>
              <a:ext cx="576228" cy="16108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7774" tIns="37774" rIns="37774" bIns="37774" numCol="1" anchor="t">
              <a:spAutoFit/>
            </a:bodyPr>
            <a:lstStyle>
              <a:lvl1pPr>
                <a:defRPr sz="900">
                  <a:latin typeface="Roboto Light"/>
                  <a:ea typeface="Roboto Light"/>
                  <a:cs typeface="Roboto Light"/>
                  <a:sym typeface="Roboto Light"/>
                </a:defRPr>
              </a:lvl1pPr>
            </a:lstStyle>
            <a:p>
              <a:r>
                <a:t>Pod 1</a:t>
              </a:r>
            </a:p>
          </p:txBody>
        </p:sp>
        <p:sp>
          <p:nvSpPr>
            <p:cNvPr id="1003" name="Shape 483"/>
            <p:cNvSpPr/>
            <p:nvPr/>
          </p:nvSpPr>
          <p:spPr>
            <a:xfrm flipV="1">
              <a:off x="922066" y="707825"/>
              <a:ext cx="1310305" cy="402315"/>
            </a:xfrm>
            <a:prstGeom prst="line">
              <a:avLst/>
            </a:prstGeom>
            <a:noFill/>
            <a:ln w="9525" cap="flat">
              <a:solidFill>
                <a:srgbClr val="4F81BD"/>
              </a:solidFill>
              <a:prstDash val="solid"/>
              <a:round/>
              <a:tailEnd type="stealth" w="med" len="med"/>
            </a:ln>
            <a:effectLst/>
          </p:spPr>
          <p:txBody>
            <a:bodyPr wrap="square" lIns="45719" tIns="45719" rIns="45719" bIns="45719" numCol="1" anchor="t">
              <a:noAutofit/>
            </a:bodyPr>
            <a:lstStyle/>
            <a:p>
              <a:endParaRPr/>
            </a:p>
          </p:txBody>
        </p:sp>
        <p:sp>
          <p:nvSpPr>
            <p:cNvPr id="1004" name="Shape 484"/>
            <p:cNvSpPr/>
            <p:nvPr/>
          </p:nvSpPr>
          <p:spPr>
            <a:xfrm flipV="1">
              <a:off x="922066" y="884321"/>
              <a:ext cx="1359857" cy="225819"/>
            </a:xfrm>
            <a:prstGeom prst="line">
              <a:avLst/>
            </a:prstGeom>
            <a:noFill/>
            <a:ln w="9525" cap="flat">
              <a:solidFill>
                <a:srgbClr val="4F81BD"/>
              </a:solidFill>
              <a:prstDash val="solid"/>
              <a:round/>
              <a:tailEnd type="stealth" w="med" len="med"/>
            </a:ln>
            <a:effectLst/>
          </p:spPr>
          <p:txBody>
            <a:bodyPr wrap="square" lIns="45719" tIns="45719" rIns="45719" bIns="45719" numCol="1" anchor="t">
              <a:noAutofit/>
            </a:bodyPr>
            <a:lstStyle/>
            <a:p>
              <a:endParaRPr/>
            </a:p>
          </p:txBody>
        </p:sp>
        <p:sp>
          <p:nvSpPr>
            <p:cNvPr id="1005" name="Shape 485"/>
            <p:cNvSpPr/>
            <p:nvPr/>
          </p:nvSpPr>
          <p:spPr>
            <a:xfrm flipV="1">
              <a:off x="922066" y="1035755"/>
              <a:ext cx="1415794" cy="74385"/>
            </a:xfrm>
            <a:prstGeom prst="line">
              <a:avLst/>
            </a:prstGeom>
            <a:noFill/>
            <a:ln w="9525" cap="flat">
              <a:solidFill>
                <a:srgbClr val="4F81BD"/>
              </a:solidFill>
              <a:prstDash val="solid"/>
              <a:round/>
              <a:tailEnd type="stealth" w="med" len="med"/>
            </a:ln>
            <a:effectLst/>
          </p:spPr>
          <p:txBody>
            <a:bodyPr wrap="square" lIns="45719" tIns="45719" rIns="45719" bIns="45719" numCol="1" anchor="t">
              <a:noAutofit/>
            </a:bodyPr>
            <a:lstStyle/>
            <a:p>
              <a:endParaRPr/>
            </a:p>
          </p:txBody>
        </p:sp>
        <p:sp>
          <p:nvSpPr>
            <p:cNvPr id="1006" name="Shape 486"/>
            <p:cNvSpPr txBox="1"/>
            <p:nvPr/>
          </p:nvSpPr>
          <p:spPr>
            <a:xfrm rot="20397023">
              <a:off x="956119" y="660354"/>
              <a:ext cx="1447586" cy="19571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7774" tIns="37774" rIns="37774" bIns="37774" numCol="1" anchor="t">
              <a:spAutoFit/>
            </a:bodyPr>
            <a:lstStyle>
              <a:lvl1pPr>
                <a:defRPr sz="900">
                  <a:latin typeface="Roboto Light"/>
                  <a:ea typeface="Roboto Light"/>
                  <a:cs typeface="Roboto Light"/>
                  <a:sym typeface="Roboto Light"/>
                </a:defRPr>
              </a:lvl1pPr>
            </a:lstStyle>
            <a:p>
              <a:r>
                <a:rPr sz="1200">
                  <a:latin typeface="Arial" panose="020B0604020202020204" pitchFamily="34" charset="0"/>
                  <a:cs typeface="Arial" panose="020B0604020202020204" pitchFamily="34" charset="0"/>
                </a:rPr>
                <a:t>User-agent: *Android*</a:t>
              </a:r>
            </a:p>
          </p:txBody>
        </p:sp>
        <p:sp>
          <p:nvSpPr>
            <p:cNvPr id="1007" name="Shape 487"/>
            <p:cNvSpPr/>
            <p:nvPr/>
          </p:nvSpPr>
          <p:spPr>
            <a:xfrm rot="5400000">
              <a:off x="2549793" y="1448634"/>
              <a:ext cx="534553" cy="834458"/>
            </a:xfrm>
            <a:prstGeom prst="roundRect">
              <a:avLst>
                <a:gd name="adj" fmla="val 16667"/>
              </a:avLst>
            </a:prstGeom>
            <a:solidFill>
              <a:srgbClr val="FFFFFF"/>
            </a:solidFill>
            <a:ln w="9525" cap="flat">
              <a:solidFill>
                <a:srgbClr val="7F7F7F"/>
              </a:solidFill>
              <a:prstDash val="solid"/>
              <a:round/>
            </a:ln>
            <a:effectLst/>
          </p:spPr>
          <p:txBody>
            <a:bodyPr wrap="square" lIns="45719" tIns="45719" rIns="45719" bIns="45719" numCol="1" anchor="ctr">
              <a:noAutofit/>
            </a:bodyPr>
            <a:lstStyle/>
            <a:p>
              <a:pPr algn="ctr">
                <a:defRPr sz="1700">
                  <a:solidFill>
                    <a:srgbClr val="FFFFFF"/>
                  </a:solidFill>
                  <a:latin typeface="Calibri"/>
                  <a:ea typeface="Calibri"/>
                  <a:cs typeface="Calibri"/>
                  <a:sym typeface="Calibri"/>
                </a:defRPr>
              </a:pPr>
              <a:endParaRPr/>
            </a:p>
          </p:txBody>
        </p:sp>
        <p:grpSp>
          <p:nvGrpSpPr>
            <p:cNvPr id="1010" name="Shape 488"/>
            <p:cNvGrpSpPr/>
            <p:nvPr/>
          </p:nvGrpSpPr>
          <p:grpSpPr>
            <a:xfrm>
              <a:off x="2483828" y="1814732"/>
              <a:ext cx="714923" cy="233020"/>
              <a:chOff x="-1" y="-1"/>
              <a:chExt cx="714922" cy="233019"/>
            </a:xfrm>
          </p:grpSpPr>
          <p:sp>
            <p:nvSpPr>
              <p:cNvPr id="1008" name="Rectangle"/>
              <p:cNvSpPr/>
              <p:nvPr/>
            </p:nvSpPr>
            <p:spPr>
              <a:xfrm>
                <a:off x="-1" y="-1"/>
                <a:ext cx="714922" cy="233019"/>
              </a:xfrm>
              <a:prstGeom prst="rect">
                <a:avLst/>
              </a:prstGeom>
              <a:solidFill>
                <a:srgbClr val="6AA84F"/>
              </a:solidFill>
              <a:ln w="12700" cap="flat">
                <a:noFill/>
                <a:miter lim="400000"/>
              </a:ln>
              <a:effectLst/>
            </p:spPr>
            <p:txBody>
              <a:bodyPr wrap="square" lIns="45719" tIns="45719" rIns="45719" bIns="45719" numCol="1" anchor="ctr">
                <a:noAutofit/>
              </a:bodyPr>
              <a:lstStyle/>
              <a:p>
                <a:pPr algn="ctr"/>
                <a:endParaRPr/>
              </a:p>
            </p:txBody>
          </p:sp>
          <p:sp>
            <p:nvSpPr>
              <p:cNvPr id="1009" name="svcB’"/>
              <p:cNvSpPr txBox="1"/>
              <p:nvPr/>
            </p:nvSpPr>
            <p:spPr>
              <a:xfrm>
                <a:off x="-1" y="30193"/>
                <a:ext cx="714922" cy="17263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7774" tIns="37774" rIns="37774" bIns="37774" numCol="1" anchor="ctr">
                <a:spAutoFit/>
              </a:bodyPr>
              <a:lstStyle>
                <a:lvl1pPr algn="ctr">
                  <a:defRPr sz="1000">
                    <a:latin typeface="Roboto Medium"/>
                    <a:ea typeface="Roboto Medium"/>
                    <a:cs typeface="Roboto Medium"/>
                    <a:sym typeface="Roboto Medium"/>
                  </a:defRPr>
                </a:lvl1pPr>
              </a:lstStyle>
              <a:p>
                <a:r>
                  <a:t>svcB’</a:t>
                </a:r>
              </a:p>
            </p:txBody>
          </p:sp>
        </p:grpSp>
        <p:sp>
          <p:nvSpPr>
            <p:cNvPr id="1011" name="Shape 489"/>
            <p:cNvSpPr txBox="1"/>
            <p:nvPr/>
          </p:nvSpPr>
          <p:spPr>
            <a:xfrm>
              <a:off x="2331416" y="2104675"/>
              <a:ext cx="1051820" cy="19571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7774" tIns="37774" rIns="37774" bIns="37774" numCol="1" anchor="t">
              <a:spAutoFit/>
            </a:bodyPr>
            <a:lstStyle>
              <a:lvl1pPr>
                <a:defRPr sz="900">
                  <a:latin typeface="Roboto"/>
                  <a:ea typeface="Roboto"/>
                  <a:cs typeface="Roboto"/>
                  <a:sym typeface="Roboto"/>
                </a:defRPr>
              </a:lvl1pPr>
            </a:lstStyle>
            <a:p>
              <a:r>
                <a:rPr sz="1200">
                  <a:latin typeface="Arial" panose="020B0604020202020204" pitchFamily="34" charset="0"/>
                  <a:cs typeface="Arial" panose="020B0604020202020204" pitchFamily="34" charset="0"/>
                </a:rPr>
                <a:t>version: canary</a:t>
              </a:r>
            </a:p>
          </p:txBody>
        </p:sp>
        <p:sp>
          <p:nvSpPr>
            <p:cNvPr id="1012" name="Shape 490"/>
            <p:cNvSpPr txBox="1"/>
            <p:nvPr/>
          </p:nvSpPr>
          <p:spPr>
            <a:xfrm>
              <a:off x="2614890" y="1603225"/>
              <a:ext cx="576228" cy="16108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7774" tIns="37774" rIns="37774" bIns="37774" numCol="1" anchor="t">
              <a:spAutoFit/>
            </a:bodyPr>
            <a:lstStyle>
              <a:lvl1pPr>
                <a:defRPr sz="900">
                  <a:latin typeface="Roboto Light"/>
                  <a:ea typeface="Roboto Light"/>
                  <a:cs typeface="Roboto Light"/>
                  <a:sym typeface="Roboto Light"/>
                </a:defRPr>
              </a:lvl1pPr>
            </a:lstStyle>
            <a:p>
              <a:r>
                <a:t>Pod 4</a:t>
              </a:r>
            </a:p>
          </p:txBody>
        </p:sp>
        <p:sp>
          <p:nvSpPr>
            <p:cNvPr id="1013" name="Shape 491"/>
            <p:cNvSpPr txBox="1"/>
            <p:nvPr/>
          </p:nvSpPr>
          <p:spPr>
            <a:xfrm rot="1216981">
              <a:off x="983530" y="1422407"/>
              <a:ext cx="1267308" cy="19571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7774" tIns="37774" rIns="37774" bIns="37774" numCol="1" anchor="t">
              <a:spAutoFit/>
            </a:bodyPr>
            <a:lstStyle>
              <a:lvl1pPr>
                <a:defRPr sz="900">
                  <a:latin typeface="Roboto Light"/>
                  <a:ea typeface="Roboto Light"/>
                  <a:cs typeface="Roboto Light"/>
                  <a:sym typeface="Roboto Light"/>
                </a:defRPr>
              </a:lvl1pPr>
            </a:lstStyle>
            <a:p>
              <a:r>
                <a:rPr sz="1200">
                  <a:latin typeface="Arial" panose="020B0604020202020204" pitchFamily="34" charset="0"/>
                  <a:cs typeface="Arial" panose="020B0604020202020204" pitchFamily="34" charset="0"/>
                </a:rPr>
                <a:t>User-agent: *iPhone*</a:t>
              </a:r>
            </a:p>
          </p:txBody>
        </p:sp>
      </p:grpSp>
      <p:sp>
        <p:nvSpPr>
          <p:cNvPr id="1015" name="Shape 492"/>
          <p:cNvSpPr txBox="1">
            <a:spLocks noGrp="1"/>
          </p:cNvSpPr>
          <p:nvPr>
            <p:ph type="title"/>
          </p:nvPr>
        </p:nvSpPr>
        <p:spPr>
          <a:xfrm>
            <a:off x="258540" y="550122"/>
            <a:ext cx="8748627" cy="460800"/>
          </a:xfrm>
          <a:prstGeom prst="rect">
            <a:avLst/>
          </a:prstGeom>
        </p:spPr>
        <p:txBody>
          <a:bodyPr/>
          <a:lstStyle>
            <a:lvl1pPr defTabSz="822959">
              <a:defRPr sz="2520"/>
            </a:lvl1pPr>
          </a:lstStyle>
          <a:p>
            <a:r>
              <a:t>Traffic Steering</a:t>
            </a:r>
          </a:p>
        </p:txBody>
      </p:sp>
      <p:sp>
        <p:nvSpPr>
          <p:cNvPr id="2" name="Slide Number Placeholder 1"/>
          <p:cNvSpPr>
            <a:spLocks noGrp="1"/>
          </p:cNvSpPr>
          <p:nvPr>
            <p:ph type="sldNum" sz="quarter" idx="10"/>
          </p:nvPr>
        </p:nvSpPr>
        <p:spPr/>
        <p:txBody>
          <a:bodyPr/>
          <a:lstStyle/>
          <a:p>
            <a:fld id="{FA6464B3-936F-E844-AE7E-6FB0465168D9}" type="slidenum">
              <a:rPr lang="en-US" smtClean="0"/>
              <a:pPr/>
              <a:t>35</a:t>
            </a:fld>
            <a:endParaRPr lang="en-US"/>
          </a:p>
        </p:txBody>
      </p:sp>
      <p:sp>
        <p:nvSpPr>
          <p:cNvPr id="1016" name="Shape 493"/>
          <p:cNvSpPr txBox="1">
            <a:spLocks noGrp="1"/>
          </p:cNvSpPr>
          <p:nvPr>
            <p:ph idx="4294967295"/>
          </p:nvPr>
        </p:nvSpPr>
        <p:spPr>
          <a:xfrm>
            <a:off x="365760" y="1358900"/>
            <a:ext cx="6002338" cy="3062288"/>
          </a:xfrm>
          <a:prstGeom prst="rect">
            <a:avLst/>
          </a:prstGeom>
          <a:solidFill>
            <a:srgbClr val="F3F3F3"/>
          </a:solidFill>
        </p:spPr>
        <p:txBody>
          <a:bodyPr/>
          <a:lstStyle/>
          <a:p>
            <a:pPr marL="0" indent="0">
              <a:buNone/>
              <a:defRPr sz="1200">
                <a:latin typeface="Consolas"/>
                <a:ea typeface="Consolas"/>
                <a:cs typeface="Consolas"/>
                <a:sym typeface="Consolas"/>
              </a:defRPr>
            </a:pPr>
            <a:r>
              <a:rPr sz="1900" dirty="0"/>
              <a:t>// Content-based traffic steering rule</a:t>
            </a:r>
          </a:p>
          <a:p>
            <a:pPr marL="0" indent="0">
              <a:buNone/>
              <a:defRPr sz="1200" b="1">
                <a:latin typeface="Consolas"/>
                <a:ea typeface="Consolas"/>
                <a:cs typeface="Consolas"/>
                <a:sym typeface="Consolas"/>
              </a:defRPr>
            </a:pPr>
            <a:r>
              <a:rPr sz="1900" dirty="0"/>
              <a:t>destination: serviceB.example.cluster.local</a:t>
            </a:r>
            <a:br>
              <a:rPr sz="1900" dirty="0"/>
            </a:br>
            <a:r>
              <a:rPr sz="1900" dirty="0"/>
              <a:t>match:</a:t>
            </a:r>
            <a:br>
              <a:rPr sz="1900" dirty="0"/>
            </a:br>
            <a:r>
              <a:rPr sz="1900" dirty="0"/>
              <a:t>  httpHeaders:</a:t>
            </a:r>
            <a:br>
              <a:rPr sz="1900" dirty="0"/>
            </a:br>
            <a:r>
              <a:rPr sz="1900" dirty="0"/>
              <a:t>    user-agent:</a:t>
            </a:r>
            <a:br>
              <a:rPr sz="1900" dirty="0"/>
            </a:br>
            <a:r>
              <a:rPr sz="1900" dirty="0"/>
              <a:t>      regex: ^(.*?;)?(iPhone)(;.*)?$</a:t>
            </a:r>
            <a:br>
              <a:rPr sz="1900" dirty="0"/>
            </a:br>
            <a:r>
              <a:rPr sz="1900" dirty="0"/>
              <a:t>precedence: 2</a:t>
            </a:r>
            <a:br>
              <a:rPr sz="1900" dirty="0"/>
            </a:br>
            <a:r>
              <a:rPr sz="1900" dirty="0"/>
              <a:t>route:</a:t>
            </a:r>
            <a:br>
              <a:rPr sz="1900" dirty="0"/>
            </a:br>
            <a:r>
              <a:rPr sz="1900" dirty="0"/>
              <a:t>- tags:</a:t>
            </a:r>
            <a:br>
              <a:rPr sz="1900" dirty="0"/>
            </a:br>
            <a:r>
              <a:rPr sz="1900" dirty="0"/>
              <a:t>    version: canary</a:t>
            </a:r>
          </a:p>
        </p:txBody>
      </p:sp>
      <p:sp>
        <p:nvSpPr>
          <p:cNvPr id="4" name="Footer Placeholder 3"/>
          <p:cNvSpPr>
            <a:spLocks noGrp="1"/>
          </p:cNvSpPr>
          <p:nvPr>
            <p:ph type="ftr" sz="quarter" idx="11"/>
          </p:nvPr>
        </p:nvSpPr>
        <p:spPr/>
        <p:txBody>
          <a:bodyPr>
            <a:normAutofit/>
          </a:bodyPr>
          <a:lstStyle/>
          <a:p>
            <a:pPr>
              <a:defRPr/>
            </a:pPr>
            <a:r>
              <a:rPr lang="en-US" smtClean="0"/>
              <a:t>© Copyright IBM Corporation 2017</a:t>
            </a:r>
            <a:endParaRPr lang="en-US" dirty="0"/>
          </a:p>
        </p:txBody>
      </p:sp>
    </p:spTree>
    <p:extLst>
      <p:ext uri="{BB962C8B-B14F-4D97-AF65-F5344CB8AC3E}">
        <p14:creationId xmlns:p14="http://schemas.microsoft.com/office/powerpoint/2010/main" val="3040658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Resiliency</a:t>
            </a:r>
            <a:endParaRPr lang="en-US" dirty="0"/>
          </a:p>
        </p:txBody>
      </p:sp>
      <p:sp>
        <p:nvSpPr>
          <p:cNvPr id="8" name="Slide Number Placeholder 7"/>
          <p:cNvSpPr>
            <a:spLocks noGrp="1"/>
          </p:cNvSpPr>
          <p:nvPr>
            <p:ph type="sldNum" sz="quarter" idx="10"/>
          </p:nvPr>
        </p:nvSpPr>
        <p:spPr/>
        <p:txBody>
          <a:bodyPr/>
          <a:lstStyle/>
          <a:p>
            <a:fld id="{FA6464B3-936F-E844-AE7E-6FB0465168D9}" type="slidenum">
              <a:rPr lang="en-US" smtClean="0"/>
              <a:pPr/>
              <a:t>36</a:t>
            </a:fld>
            <a:endParaRPr lang="en-US"/>
          </a:p>
        </p:txBody>
      </p:sp>
      <p:sp>
        <p:nvSpPr>
          <p:cNvPr id="354" name="Shape 354"/>
          <p:cNvSpPr txBox="1">
            <a:spLocks noGrp="1"/>
          </p:cNvSpPr>
          <p:nvPr>
            <p:ph idx="4294967295"/>
          </p:nvPr>
        </p:nvSpPr>
        <p:spPr>
          <a:xfrm>
            <a:off x="182880" y="1358900"/>
            <a:ext cx="11385550" cy="4322763"/>
          </a:xfrm>
        </p:spPr>
        <p:txBody>
          <a:bodyPr/>
          <a:lstStyle/>
          <a:p>
            <a:pPr marL="0" indent="0">
              <a:buNone/>
            </a:pPr>
            <a:r>
              <a:rPr lang="en" dirty="0" err="1" smtClean="0"/>
              <a:t>Istio</a:t>
            </a:r>
            <a:r>
              <a:rPr lang="en" dirty="0" smtClean="0"/>
              <a:t> adds fault tolerance to your application without any changes to code</a:t>
            </a:r>
          </a:p>
          <a:p>
            <a:endParaRPr lang="en" dirty="0"/>
          </a:p>
        </p:txBody>
      </p:sp>
      <p:sp>
        <p:nvSpPr>
          <p:cNvPr id="355" name="Shape 355"/>
          <p:cNvSpPr txBox="1">
            <a:spLocks noGrp="1"/>
          </p:cNvSpPr>
          <p:nvPr>
            <p:ph type="body" idx="4294967295"/>
          </p:nvPr>
        </p:nvSpPr>
        <p:spPr>
          <a:xfrm>
            <a:off x="7773988" y="2109788"/>
            <a:ext cx="4414837" cy="3713162"/>
          </a:xfrm>
          <a:prstGeom prst="rect">
            <a:avLst/>
          </a:prstGeom>
        </p:spPr>
        <p:txBody>
          <a:bodyPr vert="horz" lIns="121855" tIns="121855" rIns="121855" bIns="121855" rtlCol="0" anchor="t" anchorCtr="0">
            <a:noAutofit/>
          </a:bodyPr>
          <a:lstStyle/>
          <a:p>
            <a:pPr marL="0" indent="0">
              <a:buNone/>
            </a:pPr>
            <a:r>
              <a:rPr lang="en" sz="1900" b="1" dirty="0"/>
              <a:t>Resilience features</a:t>
            </a:r>
          </a:p>
          <a:p>
            <a:pPr marL="609361" indent="-423165">
              <a:buFont typeface="Roboto Light"/>
              <a:buChar char="❖"/>
            </a:pPr>
            <a:r>
              <a:rPr lang="en" sz="1900" dirty="0">
                <a:latin typeface="Roboto Light"/>
                <a:ea typeface="Roboto Light"/>
                <a:cs typeface="Roboto Light"/>
                <a:sym typeface="Roboto Light"/>
              </a:rPr>
              <a:t>Timeouts</a:t>
            </a:r>
          </a:p>
          <a:p>
            <a:pPr marL="609361" indent="-423165">
              <a:buFont typeface="Roboto Light"/>
              <a:buChar char="❖"/>
            </a:pPr>
            <a:r>
              <a:rPr lang="en" sz="1900" dirty="0">
                <a:latin typeface="Roboto Light"/>
                <a:ea typeface="Roboto Light"/>
                <a:cs typeface="Roboto Light"/>
                <a:sym typeface="Roboto Light"/>
              </a:rPr>
              <a:t>Retries with timeout budget</a:t>
            </a:r>
          </a:p>
          <a:p>
            <a:pPr marL="609361" indent="-423165">
              <a:buFont typeface="Roboto Light"/>
              <a:buChar char="❖"/>
            </a:pPr>
            <a:r>
              <a:rPr lang="en" sz="1900" dirty="0">
                <a:latin typeface="Roboto Light"/>
                <a:ea typeface="Roboto Light"/>
                <a:cs typeface="Roboto Light"/>
                <a:sym typeface="Roboto Light"/>
              </a:rPr>
              <a:t>Circuit breakers</a:t>
            </a:r>
          </a:p>
          <a:p>
            <a:pPr marL="609361" indent="-423165">
              <a:buFont typeface="Roboto Light"/>
              <a:buChar char="❖"/>
            </a:pPr>
            <a:r>
              <a:rPr lang="en" sz="1900" dirty="0">
                <a:latin typeface="Roboto Light"/>
                <a:ea typeface="Roboto Light"/>
                <a:cs typeface="Roboto Light"/>
                <a:sym typeface="Roboto Light"/>
              </a:rPr>
              <a:t>Health checks</a:t>
            </a:r>
          </a:p>
          <a:p>
            <a:pPr marL="609361" indent="-423165">
              <a:buFont typeface="Roboto Light"/>
              <a:buChar char="❖"/>
            </a:pPr>
            <a:r>
              <a:rPr lang="en" sz="1900" dirty="0">
                <a:latin typeface="Roboto Light"/>
                <a:ea typeface="Roboto Light"/>
                <a:cs typeface="Roboto Light"/>
                <a:sym typeface="Roboto Light"/>
              </a:rPr>
              <a:t>AZ-aware load balancing w/ automatic failover</a:t>
            </a:r>
          </a:p>
          <a:p>
            <a:pPr marL="609361" indent="-423165">
              <a:buFont typeface="Roboto Light"/>
              <a:buChar char="❖"/>
            </a:pPr>
            <a:r>
              <a:rPr lang="en" sz="1900" dirty="0">
                <a:latin typeface="Roboto Light"/>
                <a:ea typeface="Roboto Light"/>
                <a:cs typeface="Roboto Light"/>
                <a:sym typeface="Roboto Light"/>
              </a:rPr>
              <a:t>Control connection pool size and request load</a:t>
            </a:r>
          </a:p>
          <a:p>
            <a:pPr marL="609361" indent="-423165">
              <a:buFont typeface="Roboto Light"/>
              <a:buChar char="❖"/>
            </a:pPr>
            <a:r>
              <a:rPr lang="en" sz="1900" dirty="0">
                <a:latin typeface="Roboto Light"/>
                <a:ea typeface="Roboto Light"/>
                <a:cs typeface="Roboto Light"/>
                <a:sym typeface="Roboto Light"/>
              </a:rPr>
              <a:t>Systematic fault injection</a:t>
            </a:r>
          </a:p>
          <a:p>
            <a:endParaRPr sz="1900" dirty="0">
              <a:latin typeface="Roboto Light"/>
              <a:ea typeface="Roboto Light"/>
              <a:cs typeface="Roboto Light"/>
              <a:sym typeface="Roboto Light"/>
            </a:endParaRPr>
          </a:p>
        </p:txBody>
      </p:sp>
      <p:sp>
        <p:nvSpPr>
          <p:cNvPr id="356" name="Shape 356"/>
          <p:cNvSpPr txBox="1">
            <a:spLocks noGrp="1"/>
          </p:cNvSpPr>
          <p:nvPr>
            <p:ph type="body" idx="4294967295"/>
          </p:nvPr>
        </p:nvSpPr>
        <p:spPr>
          <a:xfrm>
            <a:off x="310896" y="2103438"/>
            <a:ext cx="5983288" cy="4164012"/>
          </a:xfrm>
          <a:prstGeom prst="rect">
            <a:avLst/>
          </a:prstGeom>
          <a:solidFill>
            <a:srgbClr val="F3F3F3"/>
          </a:solidFill>
        </p:spPr>
        <p:txBody>
          <a:bodyPr vert="horz" lIns="121855" tIns="121855" rIns="121855" bIns="121855" rtlCol="0" anchor="t" anchorCtr="0">
            <a:noAutofit/>
          </a:bodyPr>
          <a:lstStyle/>
          <a:p>
            <a:pPr marL="0" indent="0">
              <a:buNone/>
            </a:pPr>
            <a:r>
              <a:rPr lang="en" sz="1900" dirty="0">
                <a:latin typeface="Consolas"/>
                <a:ea typeface="Consolas"/>
                <a:cs typeface="Consolas"/>
                <a:sym typeface="Consolas"/>
              </a:rPr>
              <a:t>// Circuit breakers</a:t>
            </a:r>
          </a:p>
          <a:p>
            <a:pPr marL="0" indent="0">
              <a:buNone/>
            </a:pPr>
            <a:r>
              <a:rPr lang="en" sz="1900" b="1" dirty="0">
                <a:latin typeface="Consolas"/>
                <a:ea typeface="Consolas"/>
                <a:cs typeface="Consolas"/>
                <a:sym typeface="Consolas"/>
              </a:rPr>
              <a:t>destination</a:t>
            </a:r>
            <a:r>
              <a:rPr lang="en" sz="1900" dirty="0">
                <a:latin typeface="Consolas"/>
                <a:ea typeface="Consolas"/>
                <a:cs typeface="Consolas"/>
                <a:sym typeface="Consolas"/>
              </a:rPr>
              <a:t>: </a:t>
            </a:r>
            <a:r>
              <a:rPr lang="en" sz="1900" dirty="0" err="1">
                <a:latin typeface="Consolas"/>
                <a:ea typeface="Consolas"/>
                <a:cs typeface="Consolas"/>
                <a:sym typeface="Consolas"/>
              </a:rPr>
              <a:t>serviceB.example.cluster.local</a:t>
            </a:r>
            <a:r>
              <a:rPr lang="en" sz="1900" dirty="0">
                <a:latin typeface="Consolas"/>
                <a:ea typeface="Consolas"/>
                <a:cs typeface="Consolas"/>
                <a:sym typeface="Consolas"/>
              </a:rPr>
              <a:t/>
            </a:r>
            <a:br>
              <a:rPr lang="en" sz="1900" dirty="0">
                <a:latin typeface="Consolas"/>
                <a:ea typeface="Consolas"/>
                <a:cs typeface="Consolas"/>
                <a:sym typeface="Consolas"/>
              </a:rPr>
            </a:br>
            <a:r>
              <a:rPr lang="en" sz="1900" b="1" dirty="0">
                <a:latin typeface="Consolas"/>
                <a:ea typeface="Consolas"/>
                <a:cs typeface="Consolas"/>
                <a:sym typeface="Consolas"/>
              </a:rPr>
              <a:t>policy</a:t>
            </a:r>
            <a:r>
              <a:rPr lang="en" sz="1900" dirty="0">
                <a:latin typeface="Consolas"/>
                <a:ea typeface="Consolas"/>
                <a:cs typeface="Consolas"/>
                <a:sym typeface="Consolas"/>
              </a:rPr>
              <a:t>:</a:t>
            </a:r>
            <a:br>
              <a:rPr lang="en" sz="1900" dirty="0">
                <a:latin typeface="Consolas"/>
                <a:ea typeface="Consolas"/>
                <a:cs typeface="Consolas"/>
                <a:sym typeface="Consolas"/>
              </a:rPr>
            </a:br>
            <a:r>
              <a:rPr lang="en" sz="1900" dirty="0">
                <a:latin typeface="Consolas"/>
                <a:ea typeface="Consolas"/>
                <a:cs typeface="Consolas"/>
                <a:sym typeface="Consolas"/>
              </a:rPr>
              <a:t>- tags:</a:t>
            </a:r>
            <a:br>
              <a:rPr lang="en" sz="1900" dirty="0">
                <a:latin typeface="Consolas"/>
                <a:ea typeface="Consolas"/>
                <a:cs typeface="Consolas"/>
                <a:sym typeface="Consolas"/>
              </a:rPr>
            </a:br>
            <a:r>
              <a:rPr lang="en" sz="1900" dirty="0">
                <a:latin typeface="Consolas"/>
                <a:ea typeface="Consolas"/>
                <a:cs typeface="Consolas"/>
                <a:sym typeface="Consolas"/>
              </a:rPr>
              <a:t>    version: v1</a:t>
            </a:r>
            <a:br>
              <a:rPr lang="en" sz="1900" dirty="0">
                <a:latin typeface="Consolas"/>
                <a:ea typeface="Consolas"/>
                <a:cs typeface="Consolas"/>
                <a:sym typeface="Consolas"/>
              </a:rPr>
            </a:br>
            <a:r>
              <a:rPr lang="en" sz="1900" dirty="0">
                <a:latin typeface="Consolas"/>
                <a:ea typeface="Consolas"/>
                <a:cs typeface="Consolas"/>
                <a:sym typeface="Consolas"/>
              </a:rPr>
              <a:t>  </a:t>
            </a:r>
            <a:r>
              <a:rPr lang="en" sz="1900" dirty="0" err="1">
                <a:latin typeface="Consolas"/>
                <a:ea typeface="Consolas"/>
                <a:cs typeface="Consolas"/>
                <a:sym typeface="Consolas"/>
              </a:rPr>
              <a:t>circuitBreaker</a:t>
            </a:r>
            <a:r>
              <a:rPr lang="en" sz="1900" dirty="0">
                <a:latin typeface="Consolas"/>
                <a:ea typeface="Consolas"/>
                <a:cs typeface="Consolas"/>
                <a:sym typeface="Consolas"/>
              </a:rPr>
              <a:t>:</a:t>
            </a:r>
            <a:br>
              <a:rPr lang="en" sz="1900" dirty="0">
                <a:latin typeface="Consolas"/>
                <a:ea typeface="Consolas"/>
                <a:cs typeface="Consolas"/>
                <a:sym typeface="Consolas"/>
              </a:rPr>
            </a:br>
            <a:r>
              <a:rPr lang="en" sz="1900" dirty="0">
                <a:latin typeface="Consolas"/>
                <a:ea typeface="Consolas"/>
                <a:cs typeface="Consolas"/>
                <a:sym typeface="Consolas"/>
              </a:rPr>
              <a:t>    </a:t>
            </a:r>
            <a:r>
              <a:rPr lang="en" sz="1900" dirty="0" err="1">
                <a:latin typeface="Consolas"/>
                <a:ea typeface="Consolas"/>
                <a:cs typeface="Consolas"/>
                <a:sym typeface="Consolas"/>
              </a:rPr>
              <a:t>simpleCb</a:t>
            </a:r>
            <a:r>
              <a:rPr lang="en" sz="1900" dirty="0">
                <a:latin typeface="Consolas"/>
                <a:ea typeface="Consolas"/>
                <a:cs typeface="Consolas"/>
                <a:sym typeface="Consolas"/>
              </a:rPr>
              <a:t>:</a:t>
            </a:r>
            <a:br>
              <a:rPr lang="en" sz="1900" dirty="0">
                <a:latin typeface="Consolas"/>
                <a:ea typeface="Consolas"/>
                <a:cs typeface="Consolas"/>
                <a:sym typeface="Consolas"/>
              </a:rPr>
            </a:br>
            <a:r>
              <a:rPr lang="en" sz="1900" dirty="0">
                <a:latin typeface="Consolas"/>
                <a:ea typeface="Consolas"/>
                <a:cs typeface="Consolas"/>
                <a:sym typeface="Consolas"/>
              </a:rPr>
              <a:t>      </a:t>
            </a:r>
            <a:r>
              <a:rPr lang="en" sz="1900" dirty="0" err="1">
                <a:latin typeface="Consolas"/>
                <a:ea typeface="Consolas"/>
                <a:cs typeface="Consolas"/>
                <a:sym typeface="Consolas"/>
              </a:rPr>
              <a:t>maxConnections</a:t>
            </a:r>
            <a:r>
              <a:rPr lang="en" sz="1900" dirty="0">
                <a:latin typeface="Consolas"/>
                <a:ea typeface="Consolas"/>
                <a:cs typeface="Consolas"/>
                <a:sym typeface="Consolas"/>
              </a:rPr>
              <a:t>: 100</a:t>
            </a:r>
            <a:br>
              <a:rPr lang="en" sz="1900" dirty="0">
                <a:latin typeface="Consolas"/>
                <a:ea typeface="Consolas"/>
                <a:cs typeface="Consolas"/>
                <a:sym typeface="Consolas"/>
              </a:rPr>
            </a:br>
            <a:r>
              <a:rPr lang="en" sz="1900" dirty="0">
                <a:latin typeface="Consolas"/>
                <a:ea typeface="Consolas"/>
                <a:cs typeface="Consolas"/>
                <a:sym typeface="Consolas"/>
              </a:rPr>
              <a:t>      </a:t>
            </a:r>
            <a:r>
              <a:rPr lang="en" sz="1900" dirty="0" err="1">
                <a:latin typeface="Consolas"/>
                <a:ea typeface="Consolas"/>
                <a:cs typeface="Consolas"/>
                <a:sym typeface="Consolas"/>
              </a:rPr>
              <a:t>httpMaxRequests</a:t>
            </a:r>
            <a:r>
              <a:rPr lang="en" sz="1900" dirty="0">
                <a:latin typeface="Consolas"/>
                <a:ea typeface="Consolas"/>
                <a:cs typeface="Consolas"/>
                <a:sym typeface="Consolas"/>
              </a:rPr>
              <a:t>: 1000</a:t>
            </a:r>
            <a:br>
              <a:rPr lang="en" sz="1900" dirty="0">
                <a:latin typeface="Consolas"/>
                <a:ea typeface="Consolas"/>
                <a:cs typeface="Consolas"/>
                <a:sym typeface="Consolas"/>
              </a:rPr>
            </a:br>
            <a:r>
              <a:rPr lang="en" sz="1900" dirty="0">
                <a:latin typeface="Consolas"/>
                <a:ea typeface="Consolas"/>
                <a:cs typeface="Consolas"/>
                <a:sym typeface="Consolas"/>
              </a:rPr>
              <a:t>      </a:t>
            </a:r>
            <a:r>
              <a:rPr lang="en" sz="1900" dirty="0" err="1">
                <a:latin typeface="Consolas"/>
                <a:ea typeface="Consolas"/>
                <a:cs typeface="Consolas"/>
                <a:sym typeface="Consolas"/>
              </a:rPr>
              <a:t>httpMaxRequestsPerConnection</a:t>
            </a:r>
            <a:r>
              <a:rPr lang="en" sz="1900" dirty="0">
                <a:latin typeface="Consolas"/>
                <a:ea typeface="Consolas"/>
                <a:cs typeface="Consolas"/>
                <a:sym typeface="Consolas"/>
              </a:rPr>
              <a:t>: 10</a:t>
            </a:r>
            <a:br>
              <a:rPr lang="en" sz="1900" dirty="0">
                <a:latin typeface="Consolas"/>
                <a:ea typeface="Consolas"/>
                <a:cs typeface="Consolas"/>
                <a:sym typeface="Consolas"/>
              </a:rPr>
            </a:br>
            <a:r>
              <a:rPr lang="en" sz="1900" dirty="0">
                <a:latin typeface="Consolas"/>
                <a:ea typeface="Consolas"/>
                <a:cs typeface="Consolas"/>
                <a:sym typeface="Consolas"/>
              </a:rPr>
              <a:t>      </a:t>
            </a:r>
            <a:r>
              <a:rPr lang="en" sz="1900" dirty="0" err="1">
                <a:latin typeface="Consolas"/>
                <a:ea typeface="Consolas"/>
                <a:cs typeface="Consolas"/>
                <a:sym typeface="Consolas"/>
              </a:rPr>
              <a:t>httpConsecutiveErrors</a:t>
            </a:r>
            <a:r>
              <a:rPr lang="en" sz="1900" dirty="0">
                <a:latin typeface="Consolas"/>
                <a:ea typeface="Consolas"/>
                <a:cs typeface="Consolas"/>
                <a:sym typeface="Consolas"/>
              </a:rPr>
              <a:t>: 7</a:t>
            </a:r>
            <a:br>
              <a:rPr lang="en" sz="1900" dirty="0">
                <a:latin typeface="Consolas"/>
                <a:ea typeface="Consolas"/>
                <a:cs typeface="Consolas"/>
                <a:sym typeface="Consolas"/>
              </a:rPr>
            </a:br>
            <a:r>
              <a:rPr lang="en" sz="1900" dirty="0">
                <a:latin typeface="Consolas"/>
                <a:ea typeface="Consolas"/>
                <a:cs typeface="Consolas"/>
                <a:sym typeface="Consolas"/>
              </a:rPr>
              <a:t>      </a:t>
            </a:r>
            <a:r>
              <a:rPr lang="en" sz="1900" dirty="0" err="1">
                <a:latin typeface="Consolas"/>
                <a:ea typeface="Consolas"/>
                <a:cs typeface="Consolas"/>
                <a:sym typeface="Consolas"/>
              </a:rPr>
              <a:t>sleepWindow</a:t>
            </a:r>
            <a:r>
              <a:rPr lang="en" sz="1900" dirty="0">
                <a:latin typeface="Consolas"/>
                <a:ea typeface="Consolas"/>
                <a:cs typeface="Consolas"/>
                <a:sym typeface="Consolas"/>
              </a:rPr>
              <a:t>: 15m</a:t>
            </a:r>
            <a:br>
              <a:rPr lang="en" sz="1900" dirty="0">
                <a:latin typeface="Consolas"/>
                <a:ea typeface="Consolas"/>
                <a:cs typeface="Consolas"/>
                <a:sym typeface="Consolas"/>
              </a:rPr>
            </a:br>
            <a:r>
              <a:rPr lang="en" sz="1900" dirty="0">
                <a:latin typeface="Consolas"/>
                <a:ea typeface="Consolas"/>
                <a:cs typeface="Consolas"/>
                <a:sym typeface="Consolas"/>
              </a:rPr>
              <a:t>      </a:t>
            </a:r>
            <a:r>
              <a:rPr lang="en" sz="1900" dirty="0" err="1">
                <a:latin typeface="Consolas"/>
                <a:ea typeface="Consolas"/>
                <a:cs typeface="Consolas"/>
                <a:sym typeface="Consolas"/>
              </a:rPr>
              <a:t>httpDetectionInterval</a:t>
            </a:r>
            <a:r>
              <a:rPr lang="en" sz="1900" dirty="0">
                <a:latin typeface="Consolas"/>
                <a:ea typeface="Consolas"/>
                <a:cs typeface="Consolas"/>
                <a:sym typeface="Consolas"/>
              </a:rPr>
              <a:t>: 5m</a:t>
            </a:r>
            <a:br>
              <a:rPr lang="en" sz="1900" dirty="0">
                <a:latin typeface="Consolas"/>
                <a:ea typeface="Consolas"/>
                <a:cs typeface="Consolas"/>
                <a:sym typeface="Consolas"/>
              </a:rPr>
            </a:br>
            <a:endParaRPr lang="en" sz="1900" dirty="0">
              <a:latin typeface="Consolas"/>
              <a:ea typeface="Consolas"/>
              <a:cs typeface="Consolas"/>
              <a:sym typeface="Consolas"/>
            </a:endParaRPr>
          </a:p>
        </p:txBody>
      </p:sp>
      <p:sp>
        <p:nvSpPr>
          <p:cNvPr id="3" name="Footer Placeholder 2"/>
          <p:cNvSpPr>
            <a:spLocks noGrp="1"/>
          </p:cNvSpPr>
          <p:nvPr>
            <p:ph type="ftr" sz="quarter" idx="11"/>
          </p:nvPr>
        </p:nvSpPr>
        <p:spPr/>
        <p:txBody>
          <a:bodyPr>
            <a:normAutofit/>
          </a:bodyPr>
          <a:lstStyle/>
          <a:p>
            <a:pPr>
              <a:defRPr/>
            </a:pPr>
            <a:r>
              <a:rPr lang="en-US" smtClean="0"/>
              <a:t>© Copyright IBM Corporation 2017</a:t>
            </a:r>
            <a:endParaRPr lang="en-US" dirty="0"/>
          </a:p>
        </p:txBody>
      </p:sp>
    </p:spTree>
    <p:extLst>
      <p:ext uri="{BB962C8B-B14F-4D97-AF65-F5344CB8AC3E}">
        <p14:creationId xmlns:p14="http://schemas.microsoft.com/office/powerpoint/2010/main" val="12354330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361"/>
          <p:cNvSpPr txBox="1">
            <a:spLocks noGrp="1"/>
          </p:cNvSpPr>
          <p:nvPr>
            <p:ph type="title"/>
          </p:nvPr>
        </p:nvSpPr>
        <p:spPr>
          <a:prstGeom prst="rect">
            <a:avLst/>
          </a:prstGeom>
        </p:spPr>
        <p:txBody>
          <a:bodyPr/>
          <a:lstStyle>
            <a:lvl1pPr defTabSz="822959">
              <a:defRPr sz="2520"/>
            </a:lvl1pPr>
          </a:lstStyle>
          <a:p>
            <a:r>
              <a:rPr dirty="0"/>
              <a:t>Resiliency Testing</a:t>
            </a:r>
          </a:p>
        </p:txBody>
      </p:sp>
      <p:sp>
        <p:nvSpPr>
          <p:cNvPr id="2" name="Slide Number Placeholder 1"/>
          <p:cNvSpPr>
            <a:spLocks noGrp="1"/>
          </p:cNvSpPr>
          <p:nvPr>
            <p:ph type="sldNum" sz="quarter" idx="10"/>
          </p:nvPr>
        </p:nvSpPr>
        <p:spPr/>
        <p:txBody>
          <a:bodyPr/>
          <a:lstStyle/>
          <a:p>
            <a:fld id="{FA6464B3-936F-E844-AE7E-6FB0465168D9}" type="slidenum">
              <a:rPr lang="en-US" smtClean="0"/>
              <a:pPr/>
              <a:t>37</a:t>
            </a:fld>
            <a:endParaRPr lang="en-US"/>
          </a:p>
        </p:txBody>
      </p:sp>
      <p:sp>
        <p:nvSpPr>
          <p:cNvPr id="858" name="Shape 362"/>
          <p:cNvSpPr txBox="1">
            <a:spLocks noGrp="1"/>
          </p:cNvSpPr>
          <p:nvPr>
            <p:ph idx="4294967295"/>
          </p:nvPr>
        </p:nvSpPr>
        <p:spPr>
          <a:xfrm>
            <a:off x="232016" y="1399844"/>
            <a:ext cx="11385550" cy="4322763"/>
          </a:xfrm>
          <a:prstGeom prst="rect">
            <a:avLst/>
          </a:prstGeom>
        </p:spPr>
        <p:txBody>
          <a:bodyPr/>
          <a:lstStyle/>
          <a:p>
            <a:pPr>
              <a:spcBef>
                <a:spcPts val="1333"/>
              </a:spcBef>
              <a:defRPr sz="1800"/>
            </a:pPr>
            <a:r>
              <a:rPr sz="1800" dirty="0"/>
              <a:t>Systematic fault injection to identify weaknesses in failure recovery policies</a:t>
            </a:r>
          </a:p>
          <a:p>
            <a:pPr marL="440190" lvl="1" indent="-270886">
              <a:defRPr sz="1600"/>
            </a:pPr>
            <a:r>
              <a:rPr dirty="0"/>
              <a:t>HTTP/</a:t>
            </a:r>
            <a:r>
              <a:rPr dirty="0" err="1"/>
              <a:t>gRPC</a:t>
            </a:r>
            <a:r>
              <a:rPr dirty="0"/>
              <a:t> error codes </a:t>
            </a:r>
          </a:p>
          <a:p>
            <a:pPr marL="440190" lvl="1" indent="-270886">
              <a:defRPr sz="1600"/>
            </a:pPr>
            <a:r>
              <a:rPr dirty="0"/>
              <a:t>Delay injection</a:t>
            </a:r>
          </a:p>
        </p:txBody>
      </p:sp>
      <p:sp>
        <p:nvSpPr>
          <p:cNvPr id="859" name="Shape 363"/>
          <p:cNvSpPr/>
          <p:nvPr/>
        </p:nvSpPr>
        <p:spPr>
          <a:xfrm rot="5400000">
            <a:off x="1738989" y="3819516"/>
            <a:ext cx="1833201" cy="1661569"/>
          </a:xfrm>
          <a:prstGeom prst="roundRect">
            <a:avLst>
              <a:gd name="adj" fmla="val 16667"/>
            </a:avLst>
          </a:prstGeom>
          <a:solidFill>
            <a:srgbClr val="BFBFBF"/>
          </a:solidFill>
          <a:ln w="12700">
            <a:miter lim="400000"/>
          </a:ln>
        </p:spPr>
        <p:txBody>
          <a:bodyPr lIns="60948" tIns="60949" rIns="60948" bIns="60949" anchor="ctr"/>
          <a:lstStyle/>
          <a:p>
            <a:pPr algn="ctr">
              <a:defRPr sz="1700">
                <a:solidFill>
                  <a:srgbClr val="FFFFFF"/>
                </a:solidFill>
                <a:latin typeface="Calibri"/>
                <a:ea typeface="Calibri"/>
                <a:cs typeface="Calibri"/>
                <a:sym typeface="Calibri"/>
              </a:defRPr>
            </a:pPr>
            <a:endParaRPr/>
          </a:p>
        </p:txBody>
      </p:sp>
      <p:sp>
        <p:nvSpPr>
          <p:cNvPr id="860" name="Shape 364"/>
          <p:cNvSpPr/>
          <p:nvPr/>
        </p:nvSpPr>
        <p:spPr>
          <a:xfrm rot="5400000">
            <a:off x="1918011" y="3945648"/>
            <a:ext cx="1566400" cy="1398037"/>
          </a:xfrm>
          <a:prstGeom prst="roundRect">
            <a:avLst>
              <a:gd name="adj" fmla="val 16667"/>
            </a:avLst>
          </a:prstGeom>
          <a:solidFill>
            <a:srgbClr val="FFFFFF"/>
          </a:solidFill>
          <a:ln>
            <a:solidFill>
              <a:srgbClr val="7F7F7F"/>
            </a:solidFill>
          </a:ln>
        </p:spPr>
        <p:txBody>
          <a:bodyPr lIns="60948" tIns="60949" rIns="60948" bIns="60949" anchor="ctr"/>
          <a:lstStyle/>
          <a:p>
            <a:pPr algn="ctr">
              <a:defRPr sz="1700">
                <a:solidFill>
                  <a:srgbClr val="FFFFFF"/>
                </a:solidFill>
                <a:latin typeface="Calibri"/>
                <a:ea typeface="Calibri"/>
                <a:cs typeface="Calibri"/>
                <a:sym typeface="Calibri"/>
              </a:defRPr>
            </a:pPr>
            <a:endParaRPr/>
          </a:p>
        </p:txBody>
      </p:sp>
      <p:sp>
        <p:nvSpPr>
          <p:cNvPr id="861" name="Shape 365"/>
          <p:cNvSpPr/>
          <p:nvPr/>
        </p:nvSpPr>
        <p:spPr>
          <a:xfrm rot="5400000">
            <a:off x="1831876" y="4052844"/>
            <a:ext cx="1490001" cy="1362846"/>
          </a:xfrm>
          <a:prstGeom prst="roundRect">
            <a:avLst>
              <a:gd name="adj" fmla="val 16667"/>
            </a:avLst>
          </a:prstGeom>
          <a:solidFill>
            <a:srgbClr val="FFFFFF"/>
          </a:solidFill>
          <a:ln>
            <a:solidFill>
              <a:srgbClr val="7F7F7F"/>
            </a:solidFill>
          </a:ln>
        </p:spPr>
        <p:txBody>
          <a:bodyPr lIns="60948" tIns="60949" rIns="60948" bIns="60949" anchor="ctr"/>
          <a:lstStyle/>
          <a:p>
            <a:pPr algn="ctr">
              <a:defRPr sz="1700">
                <a:solidFill>
                  <a:srgbClr val="FFFFFF"/>
                </a:solidFill>
                <a:latin typeface="Calibri"/>
                <a:ea typeface="Calibri"/>
                <a:cs typeface="Calibri"/>
                <a:sym typeface="Calibri"/>
              </a:defRPr>
            </a:pPr>
            <a:endParaRPr/>
          </a:p>
        </p:txBody>
      </p:sp>
      <p:grpSp>
        <p:nvGrpSpPr>
          <p:cNvPr id="864" name="Shape 366"/>
          <p:cNvGrpSpPr/>
          <p:nvPr/>
        </p:nvGrpSpPr>
        <p:grpSpPr>
          <a:xfrm>
            <a:off x="1962007" y="4960057"/>
            <a:ext cx="1119313" cy="349604"/>
            <a:chOff x="-1" y="-1"/>
            <a:chExt cx="839702" cy="262202"/>
          </a:xfrm>
        </p:grpSpPr>
        <p:sp>
          <p:nvSpPr>
            <p:cNvPr id="862" name="Rectangle"/>
            <p:cNvSpPr/>
            <p:nvPr/>
          </p:nvSpPr>
          <p:spPr>
            <a:xfrm>
              <a:off x="-1" y="-1"/>
              <a:ext cx="839702" cy="262202"/>
            </a:xfrm>
            <a:prstGeom prst="rect">
              <a:avLst/>
            </a:prstGeom>
            <a:solidFill>
              <a:srgbClr val="D9EAD3"/>
            </a:solidFill>
            <a:ln w="12700" cap="flat">
              <a:noFill/>
              <a:miter lim="400000"/>
            </a:ln>
            <a:effectLst/>
          </p:spPr>
          <p:txBody>
            <a:bodyPr wrap="square" lIns="45719" tIns="45719" rIns="45719" bIns="45719" numCol="1" anchor="ctr">
              <a:noAutofit/>
            </a:bodyPr>
            <a:lstStyle/>
            <a:p>
              <a:pPr algn="ctr"/>
              <a:endParaRPr/>
            </a:p>
          </p:txBody>
        </p:sp>
        <p:sp>
          <p:nvSpPr>
            <p:cNvPr id="863" name="svcA"/>
            <p:cNvSpPr txBox="1"/>
            <p:nvPr/>
          </p:nvSpPr>
          <p:spPr>
            <a:xfrm>
              <a:off x="-1" y="44785"/>
              <a:ext cx="839702" cy="17263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7774" tIns="37774" rIns="37774" bIns="37774" numCol="1" anchor="ctr">
              <a:spAutoFit/>
            </a:bodyPr>
            <a:lstStyle>
              <a:lvl1pPr algn="ctr">
                <a:defRPr sz="1000">
                  <a:latin typeface="Roboto Medium"/>
                  <a:ea typeface="Roboto Medium"/>
                  <a:cs typeface="Roboto Medium"/>
                  <a:sym typeface="Roboto Medium"/>
                </a:defRPr>
              </a:lvl1pPr>
            </a:lstStyle>
            <a:p>
              <a:r>
                <a:t>svcA</a:t>
              </a:r>
            </a:p>
          </p:txBody>
        </p:sp>
      </p:grpSp>
      <p:grpSp>
        <p:nvGrpSpPr>
          <p:cNvPr id="867" name="Shape 367"/>
          <p:cNvGrpSpPr/>
          <p:nvPr/>
        </p:nvGrpSpPr>
        <p:grpSpPr>
          <a:xfrm>
            <a:off x="1959821" y="4107665"/>
            <a:ext cx="1099315" cy="360804"/>
            <a:chOff x="0" y="-1"/>
            <a:chExt cx="824699" cy="270602"/>
          </a:xfrm>
        </p:grpSpPr>
        <p:sp>
          <p:nvSpPr>
            <p:cNvPr id="865" name="Rectangle"/>
            <p:cNvSpPr/>
            <p:nvPr/>
          </p:nvSpPr>
          <p:spPr>
            <a:xfrm>
              <a:off x="0" y="-1"/>
              <a:ext cx="824699" cy="270602"/>
            </a:xfrm>
            <a:prstGeom prst="rect">
              <a:avLst/>
            </a:prstGeom>
            <a:solidFill>
              <a:srgbClr val="CFE2F3"/>
            </a:solidFill>
            <a:ln w="12700" cap="flat">
              <a:noFill/>
              <a:miter lim="400000"/>
            </a:ln>
            <a:effectLst/>
          </p:spPr>
          <p:txBody>
            <a:bodyPr wrap="square" lIns="45719" tIns="45719" rIns="45719" bIns="45719" numCol="1" anchor="ctr">
              <a:noAutofit/>
            </a:bodyPr>
            <a:lstStyle/>
            <a:p>
              <a:pPr algn="ctr"/>
              <a:endParaRPr/>
            </a:p>
          </p:txBody>
        </p:sp>
        <p:sp>
          <p:nvSpPr>
            <p:cNvPr id="866" name="Envoy"/>
            <p:cNvSpPr txBox="1"/>
            <p:nvPr/>
          </p:nvSpPr>
          <p:spPr>
            <a:xfrm>
              <a:off x="0" y="48985"/>
              <a:ext cx="824699" cy="17263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7774" tIns="37774" rIns="37774" bIns="37774" numCol="1" anchor="ctr">
              <a:spAutoFit/>
            </a:bodyPr>
            <a:lstStyle>
              <a:lvl1pPr algn="ctr">
                <a:defRPr sz="1000">
                  <a:latin typeface="Roboto Medium"/>
                  <a:ea typeface="Roboto Medium"/>
                  <a:cs typeface="Roboto Medium"/>
                  <a:sym typeface="Roboto Medium"/>
                </a:defRPr>
              </a:lvl1pPr>
            </a:lstStyle>
            <a:p>
              <a:r>
                <a:t>Envoy</a:t>
              </a:r>
            </a:p>
          </p:txBody>
        </p:sp>
      </p:grpSp>
      <p:sp>
        <p:nvSpPr>
          <p:cNvPr id="896" name="Shape 368"/>
          <p:cNvSpPr/>
          <p:nvPr/>
        </p:nvSpPr>
        <p:spPr>
          <a:xfrm>
            <a:off x="2512074" y="4468558"/>
            <a:ext cx="7074" cy="4915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a:solidFill>
              <a:srgbClr val="4F81BD"/>
            </a:solidFill>
            <a:headEnd type="stealth"/>
            <a:tailEnd type="stealth"/>
          </a:ln>
        </p:spPr>
        <p:txBody>
          <a:bodyPr lIns="121899" tIns="60949" rIns="121899" bIns="60949"/>
          <a:lstStyle/>
          <a:p>
            <a:endParaRPr/>
          </a:p>
        </p:txBody>
      </p:sp>
      <p:sp>
        <p:nvSpPr>
          <p:cNvPr id="869" name="Shape 369"/>
          <p:cNvSpPr txBox="1"/>
          <p:nvPr/>
        </p:nvSpPr>
        <p:spPr>
          <a:xfrm>
            <a:off x="2048977" y="5567134"/>
            <a:ext cx="920963" cy="317141"/>
          </a:xfrm>
          <a:prstGeom prst="rect">
            <a:avLst/>
          </a:prstGeom>
          <a:ln w="12700">
            <a:miter lim="400000"/>
          </a:ln>
          <a:extLst>
            <a:ext uri="{C572A759-6A51-4108-AA02-DFA0A04FC94B}">
              <ma14:wrappingTextBoxFlag xmlns:ma14="http://schemas.microsoft.com/office/mac/drawingml/2011/main" xmlns="" val="1"/>
            </a:ext>
          </a:extLst>
        </p:spPr>
        <p:txBody>
          <a:bodyPr lIns="50357" tIns="50357" rIns="50357" bIns="50357">
            <a:spAutoFit/>
          </a:bodyPr>
          <a:lstStyle>
            <a:lvl1pPr>
              <a:defRPr sz="1000">
                <a:latin typeface="Roboto Medium"/>
                <a:ea typeface="Roboto Medium"/>
                <a:cs typeface="Roboto Medium"/>
                <a:sym typeface="Roboto Medium"/>
              </a:defRPr>
            </a:lvl1pPr>
          </a:lstStyle>
          <a:p>
            <a:r>
              <a:rPr sz="1400">
                <a:latin typeface="Arial" panose="020B0604020202020204" pitchFamily="34" charset="0"/>
                <a:cs typeface="Arial" panose="020B0604020202020204" pitchFamily="34" charset="0"/>
              </a:rPr>
              <a:t>Service A</a:t>
            </a:r>
          </a:p>
        </p:txBody>
      </p:sp>
      <p:sp>
        <p:nvSpPr>
          <p:cNvPr id="870" name="Shape 370"/>
          <p:cNvSpPr/>
          <p:nvPr/>
        </p:nvSpPr>
        <p:spPr>
          <a:xfrm rot="5400000">
            <a:off x="5018834" y="3857708"/>
            <a:ext cx="1852001" cy="1603984"/>
          </a:xfrm>
          <a:prstGeom prst="roundRect">
            <a:avLst>
              <a:gd name="adj" fmla="val 16667"/>
            </a:avLst>
          </a:prstGeom>
          <a:solidFill>
            <a:srgbClr val="BFBFBF"/>
          </a:solidFill>
          <a:ln w="12700">
            <a:miter lim="400000"/>
          </a:ln>
        </p:spPr>
        <p:txBody>
          <a:bodyPr lIns="60948" tIns="60949" rIns="60948" bIns="60949" anchor="ctr"/>
          <a:lstStyle/>
          <a:p>
            <a:pPr algn="ctr">
              <a:defRPr sz="1700">
                <a:solidFill>
                  <a:srgbClr val="FFFFFF"/>
                </a:solidFill>
                <a:latin typeface="Calibri"/>
                <a:ea typeface="Calibri"/>
                <a:cs typeface="Calibri"/>
                <a:sym typeface="Calibri"/>
              </a:defRPr>
            </a:pPr>
            <a:endParaRPr/>
          </a:p>
        </p:txBody>
      </p:sp>
      <p:sp>
        <p:nvSpPr>
          <p:cNvPr id="871" name="Shape 371"/>
          <p:cNvSpPr/>
          <p:nvPr/>
        </p:nvSpPr>
        <p:spPr>
          <a:xfrm rot="5400000">
            <a:off x="5121644" y="3967839"/>
            <a:ext cx="1572000" cy="1330855"/>
          </a:xfrm>
          <a:prstGeom prst="roundRect">
            <a:avLst>
              <a:gd name="adj" fmla="val 16667"/>
            </a:avLst>
          </a:prstGeom>
          <a:solidFill>
            <a:srgbClr val="FFFFFF"/>
          </a:solidFill>
          <a:ln>
            <a:solidFill>
              <a:srgbClr val="7F7F7F"/>
            </a:solidFill>
          </a:ln>
        </p:spPr>
        <p:txBody>
          <a:bodyPr lIns="60948" tIns="60949" rIns="60948" bIns="60949" anchor="ctr"/>
          <a:lstStyle/>
          <a:p>
            <a:pPr algn="ctr">
              <a:defRPr sz="1700">
                <a:solidFill>
                  <a:srgbClr val="FFFFFF"/>
                </a:solidFill>
                <a:latin typeface="Calibri"/>
                <a:ea typeface="Calibri"/>
                <a:cs typeface="Calibri"/>
                <a:sym typeface="Calibri"/>
              </a:defRPr>
            </a:pPr>
            <a:endParaRPr/>
          </a:p>
        </p:txBody>
      </p:sp>
      <p:sp>
        <p:nvSpPr>
          <p:cNvPr id="872" name="Shape 372"/>
          <p:cNvSpPr/>
          <p:nvPr/>
        </p:nvSpPr>
        <p:spPr>
          <a:xfrm rot="5400000">
            <a:off x="5270817" y="4045638"/>
            <a:ext cx="1475601" cy="1306061"/>
          </a:xfrm>
          <a:prstGeom prst="roundRect">
            <a:avLst>
              <a:gd name="adj" fmla="val 16667"/>
            </a:avLst>
          </a:prstGeom>
          <a:solidFill>
            <a:srgbClr val="FFFFFF"/>
          </a:solidFill>
          <a:ln>
            <a:solidFill>
              <a:srgbClr val="7F7F7F"/>
            </a:solidFill>
          </a:ln>
        </p:spPr>
        <p:txBody>
          <a:bodyPr lIns="60948" tIns="60949" rIns="60948" bIns="60949" anchor="ctr"/>
          <a:lstStyle/>
          <a:p>
            <a:pPr algn="ctr">
              <a:defRPr sz="1700">
                <a:solidFill>
                  <a:srgbClr val="FFFFFF"/>
                </a:solidFill>
                <a:latin typeface="Calibri"/>
                <a:ea typeface="Calibri"/>
                <a:cs typeface="Calibri"/>
                <a:sym typeface="Calibri"/>
              </a:defRPr>
            </a:pPr>
            <a:endParaRPr/>
          </a:p>
        </p:txBody>
      </p:sp>
      <p:grpSp>
        <p:nvGrpSpPr>
          <p:cNvPr id="875" name="Shape 373"/>
          <p:cNvGrpSpPr/>
          <p:nvPr/>
        </p:nvGrpSpPr>
        <p:grpSpPr>
          <a:xfrm>
            <a:off x="5456390" y="4951531"/>
            <a:ext cx="1119313" cy="349604"/>
            <a:chOff x="-1" y="-1"/>
            <a:chExt cx="839702" cy="262202"/>
          </a:xfrm>
        </p:grpSpPr>
        <p:sp>
          <p:nvSpPr>
            <p:cNvPr id="873" name="Rectangle"/>
            <p:cNvSpPr/>
            <p:nvPr/>
          </p:nvSpPr>
          <p:spPr>
            <a:xfrm>
              <a:off x="-1" y="-1"/>
              <a:ext cx="839702" cy="262202"/>
            </a:xfrm>
            <a:prstGeom prst="rect">
              <a:avLst/>
            </a:prstGeom>
            <a:solidFill>
              <a:srgbClr val="D9EAD3"/>
            </a:solidFill>
            <a:ln w="12700" cap="flat">
              <a:noFill/>
              <a:miter lim="400000"/>
            </a:ln>
            <a:effectLst/>
          </p:spPr>
          <p:txBody>
            <a:bodyPr wrap="square" lIns="45719" tIns="45719" rIns="45719" bIns="45719" numCol="1" anchor="ctr">
              <a:noAutofit/>
            </a:bodyPr>
            <a:lstStyle/>
            <a:p>
              <a:pPr algn="ctr"/>
              <a:endParaRPr/>
            </a:p>
          </p:txBody>
        </p:sp>
        <p:sp>
          <p:nvSpPr>
            <p:cNvPr id="874" name="svcB"/>
            <p:cNvSpPr txBox="1"/>
            <p:nvPr/>
          </p:nvSpPr>
          <p:spPr>
            <a:xfrm>
              <a:off x="-1" y="44785"/>
              <a:ext cx="839702" cy="17263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7774" tIns="37774" rIns="37774" bIns="37774" numCol="1" anchor="ctr">
              <a:spAutoFit/>
            </a:bodyPr>
            <a:lstStyle>
              <a:lvl1pPr algn="ctr">
                <a:defRPr sz="1000">
                  <a:latin typeface="Roboto Medium"/>
                  <a:ea typeface="Roboto Medium"/>
                  <a:cs typeface="Roboto Medium"/>
                  <a:sym typeface="Roboto Medium"/>
                </a:defRPr>
              </a:lvl1pPr>
            </a:lstStyle>
            <a:p>
              <a:r>
                <a:t>svcB</a:t>
              </a:r>
            </a:p>
          </p:txBody>
        </p:sp>
      </p:grpSp>
      <p:grpSp>
        <p:nvGrpSpPr>
          <p:cNvPr id="878" name="Shape 374"/>
          <p:cNvGrpSpPr/>
          <p:nvPr/>
        </p:nvGrpSpPr>
        <p:grpSpPr>
          <a:xfrm>
            <a:off x="5454083" y="4099115"/>
            <a:ext cx="1099315" cy="360803"/>
            <a:chOff x="0" y="-1"/>
            <a:chExt cx="824699" cy="270601"/>
          </a:xfrm>
        </p:grpSpPr>
        <p:sp>
          <p:nvSpPr>
            <p:cNvPr id="876" name="Rectangle"/>
            <p:cNvSpPr/>
            <p:nvPr/>
          </p:nvSpPr>
          <p:spPr>
            <a:xfrm>
              <a:off x="0" y="-1"/>
              <a:ext cx="824699" cy="270601"/>
            </a:xfrm>
            <a:prstGeom prst="rect">
              <a:avLst/>
            </a:prstGeom>
            <a:solidFill>
              <a:srgbClr val="CFE2F3"/>
            </a:solidFill>
            <a:ln w="12700" cap="flat">
              <a:noFill/>
              <a:miter lim="400000"/>
            </a:ln>
            <a:effectLst/>
          </p:spPr>
          <p:txBody>
            <a:bodyPr wrap="square" lIns="45719" tIns="45719" rIns="45719" bIns="45719" numCol="1" anchor="ctr">
              <a:noAutofit/>
            </a:bodyPr>
            <a:lstStyle/>
            <a:p>
              <a:pPr algn="ctr"/>
              <a:endParaRPr/>
            </a:p>
          </p:txBody>
        </p:sp>
        <p:sp>
          <p:nvSpPr>
            <p:cNvPr id="877" name="Envoy"/>
            <p:cNvSpPr txBox="1"/>
            <p:nvPr/>
          </p:nvSpPr>
          <p:spPr>
            <a:xfrm>
              <a:off x="0" y="48985"/>
              <a:ext cx="824699" cy="17263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7774" tIns="37774" rIns="37774" bIns="37774" numCol="1" anchor="ctr">
              <a:spAutoFit/>
            </a:bodyPr>
            <a:lstStyle>
              <a:lvl1pPr algn="ctr">
                <a:defRPr sz="1000">
                  <a:latin typeface="Roboto Medium"/>
                  <a:ea typeface="Roboto Medium"/>
                  <a:cs typeface="Roboto Medium"/>
                  <a:sym typeface="Roboto Medium"/>
                </a:defRPr>
              </a:lvl1pPr>
            </a:lstStyle>
            <a:p>
              <a:r>
                <a:t>Envoy</a:t>
              </a:r>
            </a:p>
          </p:txBody>
        </p:sp>
      </p:grpSp>
      <p:sp>
        <p:nvSpPr>
          <p:cNvPr id="879" name="Shape 375"/>
          <p:cNvSpPr/>
          <p:nvPr/>
        </p:nvSpPr>
        <p:spPr>
          <a:xfrm>
            <a:off x="6003742" y="4459918"/>
            <a:ext cx="7599" cy="460001"/>
          </a:xfrm>
          <a:prstGeom prst="line">
            <a:avLst/>
          </a:prstGeom>
          <a:ln>
            <a:solidFill>
              <a:srgbClr val="4F81BD"/>
            </a:solidFill>
            <a:headEnd type="stealth"/>
            <a:tailEnd type="stealth"/>
          </a:ln>
        </p:spPr>
        <p:txBody>
          <a:bodyPr lIns="60948" tIns="60949" rIns="60948" bIns="60949"/>
          <a:lstStyle/>
          <a:p>
            <a:endParaRPr/>
          </a:p>
        </p:txBody>
      </p:sp>
      <p:sp>
        <p:nvSpPr>
          <p:cNvPr id="897" name="Shape 376"/>
          <p:cNvSpPr/>
          <p:nvPr/>
        </p:nvSpPr>
        <p:spPr>
          <a:xfrm>
            <a:off x="3059143" y="4280862"/>
            <a:ext cx="2394941" cy="586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a:solidFill>
              <a:srgbClr val="4F81BD"/>
            </a:solidFill>
            <a:tailEnd type="stealth"/>
          </a:ln>
        </p:spPr>
        <p:txBody>
          <a:bodyPr lIns="121899" tIns="60949" rIns="121899" bIns="60949"/>
          <a:lstStyle/>
          <a:p>
            <a:endParaRPr/>
          </a:p>
        </p:txBody>
      </p:sp>
      <p:sp>
        <p:nvSpPr>
          <p:cNvPr id="881" name="Shape 377"/>
          <p:cNvSpPr txBox="1"/>
          <p:nvPr/>
        </p:nvSpPr>
        <p:spPr>
          <a:xfrm>
            <a:off x="5525375" y="5551622"/>
            <a:ext cx="920961" cy="317141"/>
          </a:xfrm>
          <a:prstGeom prst="rect">
            <a:avLst/>
          </a:prstGeom>
          <a:ln w="12700">
            <a:miter lim="400000"/>
          </a:ln>
          <a:extLst>
            <a:ext uri="{C572A759-6A51-4108-AA02-DFA0A04FC94B}">
              <ma14:wrappingTextBoxFlag xmlns:ma14="http://schemas.microsoft.com/office/mac/drawingml/2011/main" xmlns="" val="1"/>
            </a:ext>
          </a:extLst>
        </p:spPr>
        <p:txBody>
          <a:bodyPr lIns="50357" tIns="50357" rIns="50357" bIns="50357">
            <a:spAutoFit/>
          </a:bodyPr>
          <a:lstStyle>
            <a:lvl1pPr>
              <a:defRPr sz="1000">
                <a:latin typeface="Roboto Medium"/>
                <a:ea typeface="Roboto Medium"/>
                <a:cs typeface="Roboto Medium"/>
                <a:sym typeface="Roboto Medium"/>
              </a:defRPr>
            </a:lvl1pPr>
          </a:lstStyle>
          <a:p>
            <a:r>
              <a:rPr sz="1400">
                <a:latin typeface="Arial" panose="020B0604020202020204" pitchFamily="34" charset="0"/>
                <a:cs typeface="Arial" panose="020B0604020202020204" pitchFamily="34" charset="0"/>
              </a:rPr>
              <a:t>Service B</a:t>
            </a:r>
          </a:p>
        </p:txBody>
      </p:sp>
      <p:sp>
        <p:nvSpPr>
          <p:cNvPr id="882" name="Shape 378"/>
          <p:cNvSpPr/>
          <p:nvPr/>
        </p:nvSpPr>
        <p:spPr>
          <a:xfrm rot="5400000">
            <a:off x="8603635" y="3749619"/>
            <a:ext cx="1846001" cy="1674765"/>
          </a:xfrm>
          <a:prstGeom prst="roundRect">
            <a:avLst>
              <a:gd name="adj" fmla="val 16667"/>
            </a:avLst>
          </a:prstGeom>
          <a:solidFill>
            <a:srgbClr val="BFBFBF"/>
          </a:solidFill>
          <a:ln w="12700">
            <a:miter lim="400000"/>
          </a:ln>
        </p:spPr>
        <p:txBody>
          <a:bodyPr lIns="60948" tIns="60949" rIns="60948" bIns="60949" anchor="ctr"/>
          <a:lstStyle/>
          <a:p>
            <a:pPr algn="ctr">
              <a:defRPr sz="1700">
                <a:solidFill>
                  <a:srgbClr val="FFFFFF"/>
                </a:solidFill>
                <a:latin typeface="Calibri"/>
                <a:ea typeface="Calibri"/>
                <a:cs typeface="Calibri"/>
                <a:sym typeface="Calibri"/>
              </a:defRPr>
            </a:pPr>
            <a:endParaRPr/>
          </a:p>
        </p:txBody>
      </p:sp>
      <p:sp>
        <p:nvSpPr>
          <p:cNvPr id="883" name="Shape 379"/>
          <p:cNvSpPr/>
          <p:nvPr/>
        </p:nvSpPr>
        <p:spPr>
          <a:xfrm rot="5400000">
            <a:off x="8672747" y="3907547"/>
            <a:ext cx="1614401" cy="1382840"/>
          </a:xfrm>
          <a:prstGeom prst="roundRect">
            <a:avLst>
              <a:gd name="adj" fmla="val 16667"/>
            </a:avLst>
          </a:prstGeom>
          <a:solidFill>
            <a:srgbClr val="FFFFFF"/>
          </a:solidFill>
          <a:ln>
            <a:solidFill>
              <a:srgbClr val="7F7F7F"/>
            </a:solidFill>
          </a:ln>
        </p:spPr>
        <p:txBody>
          <a:bodyPr lIns="60948" tIns="60949" rIns="60948" bIns="60949" anchor="ctr"/>
          <a:lstStyle/>
          <a:p>
            <a:pPr algn="ctr">
              <a:defRPr sz="1700">
                <a:solidFill>
                  <a:srgbClr val="FFFFFF"/>
                </a:solidFill>
                <a:latin typeface="Calibri"/>
                <a:ea typeface="Calibri"/>
                <a:cs typeface="Calibri"/>
                <a:sym typeface="Calibri"/>
              </a:defRPr>
            </a:pPr>
            <a:endParaRPr/>
          </a:p>
        </p:txBody>
      </p:sp>
      <p:sp>
        <p:nvSpPr>
          <p:cNvPr id="884" name="Shape 380"/>
          <p:cNvSpPr/>
          <p:nvPr/>
        </p:nvSpPr>
        <p:spPr>
          <a:xfrm rot="5400000">
            <a:off x="8817054" y="3975944"/>
            <a:ext cx="1532401" cy="1362846"/>
          </a:xfrm>
          <a:prstGeom prst="roundRect">
            <a:avLst>
              <a:gd name="adj" fmla="val 16667"/>
            </a:avLst>
          </a:prstGeom>
          <a:solidFill>
            <a:srgbClr val="FFFFFF"/>
          </a:solidFill>
          <a:ln>
            <a:solidFill>
              <a:srgbClr val="7F7F7F"/>
            </a:solidFill>
          </a:ln>
        </p:spPr>
        <p:txBody>
          <a:bodyPr lIns="60948" tIns="60949" rIns="60948" bIns="60949" anchor="ctr"/>
          <a:lstStyle/>
          <a:p>
            <a:pPr algn="ctr">
              <a:defRPr sz="1700">
                <a:solidFill>
                  <a:srgbClr val="FFFFFF"/>
                </a:solidFill>
                <a:latin typeface="Calibri"/>
                <a:ea typeface="Calibri"/>
                <a:cs typeface="Calibri"/>
                <a:sym typeface="Calibri"/>
              </a:defRPr>
            </a:pPr>
            <a:endParaRPr/>
          </a:p>
        </p:txBody>
      </p:sp>
      <p:grpSp>
        <p:nvGrpSpPr>
          <p:cNvPr id="887" name="Shape 381"/>
          <p:cNvGrpSpPr/>
          <p:nvPr/>
        </p:nvGrpSpPr>
        <p:grpSpPr>
          <a:xfrm>
            <a:off x="9054688" y="4938633"/>
            <a:ext cx="1119313" cy="349604"/>
            <a:chOff x="-1" y="-1"/>
            <a:chExt cx="839702" cy="262202"/>
          </a:xfrm>
        </p:grpSpPr>
        <p:sp>
          <p:nvSpPr>
            <p:cNvPr id="885" name="Rectangle"/>
            <p:cNvSpPr/>
            <p:nvPr/>
          </p:nvSpPr>
          <p:spPr>
            <a:xfrm>
              <a:off x="-1" y="-1"/>
              <a:ext cx="839702" cy="262202"/>
            </a:xfrm>
            <a:prstGeom prst="rect">
              <a:avLst/>
            </a:prstGeom>
            <a:solidFill>
              <a:srgbClr val="D9EAD3"/>
            </a:solidFill>
            <a:ln w="12700" cap="flat">
              <a:noFill/>
              <a:miter lim="400000"/>
            </a:ln>
            <a:effectLst/>
          </p:spPr>
          <p:txBody>
            <a:bodyPr wrap="square" lIns="45719" tIns="45719" rIns="45719" bIns="45719" numCol="1" anchor="ctr">
              <a:noAutofit/>
            </a:bodyPr>
            <a:lstStyle/>
            <a:p>
              <a:pPr algn="ctr"/>
              <a:endParaRPr/>
            </a:p>
          </p:txBody>
        </p:sp>
        <p:sp>
          <p:nvSpPr>
            <p:cNvPr id="886" name="svcC"/>
            <p:cNvSpPr txBox="1"/>
            <p:nvPr/>
          </p:nvSpPr>
          <p:spPr>
            <a:xfrm>
              <a:off x="-1" y="44785"/>
              <a:ext cx="839702" cy="17263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7774" tIns="37774" rIns="37774" bIns="37774" numCol="1" anchor="ctr">
              <a:spAutoFit/>
            </a:bodyPr>
            <a:lstStyle>
              <a:lvl1pPr algn="ctr">
                <a:defRPr sz="1000">
                  <a:latin typeface="Roboto Medium"/>
                  <a:ea typeface="Roboto Medium"/>
                  <a:cs typeface="Roboto Medium"/>
                  <a:sym typeface="Roboto Medium"/>
                </a:defRPr>
              </a:lvl1pPr>
            </a:lstStyle>
            <a:p>
              <a:r>
                <a:t>svcC</a:t>
              </a:r>
            </a:p>
          </p:txBody>
        </p:sp>
      </p:grpSp>
      <p:grpSp>
        <p:nvGrpSpPr>
          <p:cNvPr id="890" name="Shape 382"/>
          <p:cNvGrpSpPr/>
          <p:nvPr/>
        </p:nvGrpSpPr>
        <p:grpSpPr>
          <a:xfrm>
            <a:off x="9052379" y="4086216"/>
            <a:ext cx="1099315" cy="360803"/>
            <a:chOff x="0" y="-1"/>
            <a:chExt cx="824699" cy="270601"/>
          </a:xfrm>
        </p:grpSpPr>
        <p:sp>
          <p:nvSpPr>
            <p:cNvPr id="888" name="Rectangle"/>
            <p:cNvSpPr/>
            <p:nvPr/>
          </p:nvSpPr>
          <p:spPr>
            <a:xfrm>
              <a:off x="0" y="-1"/>
              <a:ext cx="824699" cy="270601"/>
            </a:xfrm>
            <a:prstGeom prst="rect">
              <a:avLst/>
            </a:prstGeom>
            <a:solidFill>
              <a:srgbClr val="CFE2F3"/>
            </a:solidFill>
            <a:ln w="12700" cap="flat">
              <a:noFill/>
              <a:miter lim="400000"/>
            </a:ln>
            <a:effectLst/>
          </p:spPr>
          <p:txBody>
            <a:bodyPr wrap="square" lIns="45719" tIns="45719" rIns="45719" bIns="45719" numCol="1" anchor="ctr">
              <a:noAutofit/>
            </a:bodyPr>
            <a:lstStyle/>
            <a:p>
              <a:pPr algn="ctr"/>
              <a:endParaRPr/>
            </a:p>
          </p:txBody>
        </p:sp>
        <p:sp>
          <p:nvSpPr>
            <p:cNvPr id="889" name="Envoy"/>
            <p:cNvSpPr txBox="1"/>
            <p:nvPr/>
          </p:nvSpPr>
          <p:spPr>
            <a:xfrm>
              <a:off x="0" y="48985"/>
              <a:ext cx="824699" cy="17263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7774" tIns="37774" rIns="37774" bIns="37774" numCol="1" anchor="ctr">
              <a:spAutoFit/>
            </a:bodyPr>
            <a:lstStyle>
              <a:lvl1pPr algn="ctr">
                <a:defRPr sz="1000">
                  <a:latin typeface="Roboto Medium"/>
                  <a:ea typeface="Roboto Medium"/>
                  <a:cs typeface="Roboto Medium"/>
                  <a:sym typeface="Roboto Medium"/>
                </a:defRPr>
              </a:lvl1pPr>
            </a:lstStyle>
            <a:p>
              <a:r>
                <a:t>Envoy</a:t>
              </a:r>
            </a:p>
          </p:txBody>
        </p:sp>
      </p:grpSp>
      <p:sp>
        <p:nvSpPr>
          <p:cNvPr id="891" name="Shape 383"/>
          <p:cNvSpPr/>
          <p:nvPr/>
        </p:nvSpPr>
        <p:spPr>
          <a:xfrm>
            <a:off x="9602037" y="4447018"/>
            <a:ext cx="7599" cy="460001"/>
          </a:xfrm>
          <a:prstGeom prst="line">
            <a:avLst/>
          </a:prstGeom>
          <a:ln>
            <a:solidFill>
              <a:srgbClr val="4F81BD"/>
            </a:solidFill>
            <a:headEnd type="stealth"/>
            <a:tailEnd type="stealth"/>
          </a:ln>
        </p:spPr>
        <p:txBody>
          <a:bodyPr lIns="60948" tIns="60949" rIns="60948" bIns="60949"/>
          <a:lstStyle/>
          <a:p>
            <a:endParaRPr/>
          </a:p>
        </p:txBody>
      </p:sp>
      <p:sp>
        <p:nvSpPr>
          <p:cNvPr id="898" name="Shape 384"/>
          <p:cNvSpPr/>
          <p:nvPr/>
        </p:nvSpPr>
        <p:spPr>
          <a:xfrm>
            <a:off x="6553407" y="4268589"/>
            <a:ext cx="2498974" cy="895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a:solidFill>
              <a:srgbClr val="4F81BD"/>
            </a:solidFill>
            <a:tailEnd type="stealth"/>
          </a:ln>
        </p:spPr>
        <p:txBody>
          <a:bodyPr lIns="121899" tIns="60949" rIns="121899" bIns="60949"/>
          <a:lstStyle/>
          <a:p>
            <a:endParaRPr/>
          </a:p>
        </p:txBody>
      </p:sp>
      <p:sp>
        <p:nvSpPr>
          <p:cNvPr id="893" name="Shape 385"/>
          <p:cNvSpPr txBox="1"/>
          <p:nvPr/>
        </p:nvSpPr>
        <p:spPr>
          <a:xfrm>
            <a:off x="9123671" y="5538723"/>
            <a:ext cx="920961" cy="317141"/>
          </a:xfrm>
          <a:prstGeom prst="rect">
            <a:avLst/>
          </a:prstGeom>
          <a:ln w="12700">
            <a:miter lim="400000"/>
          </a:ln>
          <a:extLst>
            <a:ext uri="{C572A759-6A51-4108-AA02-DFA0A04FC94B}">
              <ma14:wrappingTextBoxFlag xmlns:ma14="http://schemas.microsoft.com/office/mac/drawingml/2011/main" xmlns="" val="1"/>
            </a:ext>
          </a:extLst>
        </p:spPr>
        <p:txBody>
          <a:bodyPr lIns="50357" tIns="50357" rIns="50357" bIns="50357">
            <a:spAutoFit/>
          </a:bodyPr>
          <a:lstStyle>
            <a:lvl1pPr>
              <a:defRPr sz="1000">
                <a:latin typeface="Roboto Medium"/>
                <a:ea typeface="Roboto Medium"/>
                <a:cs typeface="Roboto Medium"/>
                <a:sym typeface="Roboto Medium"/>
              </a:defRPr>
            </a:lvl1pPr>
          </a:lstStyle>
          <a:p>
            <a:r>
              <a:rPr sz="1400">
                <a:latin typeface="Arial" panose="020B0604020202020204" pitchFamily="34" charset="0"/>
                <a:cs typeface="Arial" panose="020B0604020202020204" pitchFamily="34" charset="0"/>
              </a:rPr>
              <a:t>Service C</a:t>
            </a:r>
          </a:p>
        </p:txBody>
      </p:sp>
      <p:sp>
        <p:nvSpPr>
          <p:cNvPr id="894" name="Shape 386"/>
          <p:cNvSpPr txBox="1"/>
          <p:nvPr/>
        </p:nvSpPr>
        <p:spPr>
          <a:xfrm>
            <a:off x="3443420" y="3760212"/>
            <a:ext cx="1967489" cy="892465"/>
          </a:xfrm>
          <a:prstGeom prst="rect">
            <a:avLst/>
          </a:prstGeom>
          <a:ln w="12700">
            <a:miter lim="400000"/>
          </a:ln>
          <a:extLst>
            <a:ext uri="{C572A759-6A51-4108-AA02-DFA0A04FC94B}">
              <ma14:wrappingTextBoxFlag xmlns:ma14="http://schemas.microsoft.com/office/mac/drawingml/2011/main" xmlns="" val="1"/>
            </a:ext>
          </a:extLst>
        </p:spPr>
        <p:txBody>
          <a:bodyPr lIns="121877" tIns="121877" rIns="121877" bIns="121877">
            <a:spAutoFit/>
          </a:bodyPr>
          <a:lstStyle/>
          <a:p>
            <a:pPr>
              <a:defRPr sz="1200">
                <a:latin typeface="Roboto Light"/>
                <a:ea typeface="Roboto Light"/>
                <a:cs typeface="Roboto Light"/>
                <a:sym typeface="Roboto Light"/>
              </a:defRPr>
            </a:pPr>
            <a:r>
              <a:rPr sz="1400" dirty="0">
                <a:cs typeface="Arial" panose="020B0604020202020204" pitchFamily="34" charset="0"/>
              </a:rPr>
              <a:t>Timeout: 100ms</a:t>
            </a:r>
          </a:p>
          <a:p>
            <a:pPr>
              <a:defRPr sz="1200">
                <a:latin typeface="Roboto Light"/>
                <a:ea typeface="Roboto Light"/>
                <a:cs typeface="Roboto Light"/>
                <a:sym typeface="Roboto Light"/>
              </a:defRPr>
            </a:pPr>
            <a:r>
              <a:rPr sz="1400" dirty="0">
                <a:cs typeface="Arial" panose="020B0604020202020204" pitchFamily="34" charset="0"/>
              </a:rPr>
              <a:t>Retries: 3</a:t>
            </a:r>
          </a:p>
          <a:p>
            <a:pPr>
              <a:defRPr sz="1200" b="1">
                <a:solidFill>
                  <a:srgbClr val="980000"/>
                </a:solidFill>
                <a:latin typeface="Roboto"/>
                <a:ea typeface="Roboto"/>
                <a:cs typeface="Roboto"/>
                <a:sym typeface="Roboto"/>
              </a:defRPr>
            </a:pPr>
            <a:r>
              <a:rPr sz="1400" dirty="0">
                <a:cs typeface="Arial" panose="020B0604020202020204" pitchFamily="34" charset="0"/>
              </a:rPr>
              <a:t>300ms</a:t>
            </a:r>
          </a:p>
        </p:txBody>
      </p:sp>
      <p:sp>
        <p:nvSpPr>
          <p:cNvPr id="895" name="Shape 387"/>
          <p:cNvSpPr txBox="1"/>
          <p:nvPr/>
        </p:nvSpPr>
        <p:spPr>
          <a:xfrm>
            <a:off x="6746826" y="3689977"/>
            <a:ext cx="1967489" cy="892465"/>
          </a:xfrm>
          <a:prstGeom prst="rect">
            <a:avLst/>
          </a:prstGeom>
          <a:ln w="12700">
            <a:miter lim="400000"/>
          </a:ln>
          <a:extLst>
            <a:ext uri="{C572A759-6A51-4108-AA02-DFA0A04FC94B}">
              <ma14:wrappingTextBoxFlag xmlns:ma14="http://schemas.microsoft.com/office/mac/drawingml/2011/main" xmlns="" val="1"/>
            </a:ext>
          </a:extLst>
        </p:spPr>
        <p:txBody>
          <a:bodyPr lIns="121877" tIns="121877" rIns="121877" bIns="121877">
            <a:spAutoFit/>
          </a:bodyPr>
          <a:lstStyle/>
          <a:p>
            <a:pPr>
              <a:defRPr sz="1200">
                <a:latin typeface="Roboto Light"/>
                <a:ea typeface="Roboto Light"/>
                <a:cs typeface="Roboto Light"/>
                <a:sym typeface="Roboto Light"/>
              </a:defRPr>
            </a:pPr>
            <a:r>
              <a:rPr sz="1400">
                <a:cs typeface="Arial" panose="020B0604020202020204" pitchFamily="34" charset="0"/>
              </a:rPr>
              <a:t>Timeout: 200ms</a:t>
            </a:r>
          </a:p>
          <a:p>
            <a:pPr>
              <a:defRPr sz="1200">
                <a:latin typeface="Roboto Light"/>
                <a:ea typeface="Roboto Light"/>
                <a:cs typeface="Roboto Light"/>
                <a:sym typeface="Roboto Light"/>
              </a:defRPr>
            </a:pPr>
            <a:r>
              <a:rPr sz="1400">
                <a:cs typeface="Arial" panose="020B0604020202020204" pitchFamily="34" charset="0"/>
              </a:rPr>
              <a:t>Retries: 2</a:t>
            </a:r>
          </a:p>
          <a:p>
            <a:pPr>
              <a:defRPr sz="1200" b="1">
                <a:solidFill>
                  <a:srgbClr val="980000"/>
                </a:solidFill>
                <a:latin typeface="Roboto"/>
                <a:ea typeface="Roboto"/>
                <a:cs typeface="Roboto"/>
                <a:sym typeface="Roboto"/>
              </a:defRPr>
            </a:pPr>
            <a:r>
              <a:rPr sz="1400">
                <a:cs typeface="Arial" panose="020B0604020202020204" pitchFamily="34" charset="0"/>
              </a:rPr>
              <a:t>400ms</a:t>
            </a:r>
          </a:p>
        </p:txBody>
      </p:sp>
      <p:sp>
        <p:nvSpPr>
          <p:cNvPr id="3" name="Footer Placeholder 2"/>
          <p:cNvSpPr>
            <a:spLocks noGrp="1"/>
          </p:cNvSpPr>
          <p:nvPr>
            <p:ph type="ftr" sz="quarter" idx="11"/>
          </p:nvPr>
        </p:nvSpPr>
        <p:spPr/>
        <p:txBody>
          <a:bodyPr>
            <a:normAutofit/>
          </a:bodyPr>
          <a:lstStyle/>
          <a:p>
            <a:pPr>
              <a:defRPr/>
            </a:pPr>
            <a:r>
              <a:rPr lang="en-US" smtClean="0"/>
              <a:t>© Copyright IBM Corporation 2017</a:t>
            </a:r>
            <a:endParaRPr lang="en-US" dirty="0"/>
          </a:p>
        </p:txBody>
      </p:sp>
    </p:spTree>
    <p:extLst>
      <p:ext uri="{BB962C8B-B14F-4D97-AF65-F5344CB8AC3E}">
        <p14:creationId xmlns:p14="http://schemas.microsoft.com/office/powerpoint/2010/main" val="8336708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0" name="Shape 520" descr="Shape 520"/>
          <p:cNvPicPr>
            <a:picLocks noChangeAspect="1"/>
          </p:cNvPicPr>
          <p:nvPr/>
        </p:nvPicPr>
        <p:blipFill>
          <a:blip r:embed="rId3">
            <a:extLst/>
          </a:blip>
          <a:stretch>
            <a:fillRect/>
          </a:stretch>
        </p:blipFill>
        <p:spPr>
          <a:xfrm>
            <a:off x="630324" y="485894"/>
            <a:ext cx="10965648" cy="5946335"/>
          </a:xfrm>
          <a:prstGeom prst="rect">
            <a:avLst/>
          </a:prstGeom>
          <a:ln w="12700">
            <a:miter lim="400000"/>
          </a:ln>
        </p:spPr>
      </p:pic>
      <p:sp>
        <p:nvSpPr>
          <p:cNvPr id="1021" name="Shape 521"/>
          <p:cNvSpPr txBox="1">
            <a:spLocks noGrp="1"/>
          </p:cNvSpPr>
          <p:nvPr>
            <p:ph type="title"/>
          </p:nvPr>
        </p:nvSpPr>
        <p:spPr>
          <a:prstGeom prst="rect">
            <a:avLst/>
          </a:prstGeom>
        </p:spPr>
        <p:txBody>
          <a:bodyPr/>
          <a:lstStyle>
            <a:lvl1pPr defTabSz="822959">
              <a:defRPr sz="2520"/>
            </a:lvl1pPr>
          </a:lstStyle>
          <a:p>
            <a:r>
              <a:rPr lang="en-US" dirty="0" err="1"/>
              <a:t>Istio</a:t>
            </a:r>
            <a:r>
              <a:rPr lang="en-US" dirty="0"/>
              <a:t> </a:t>
            </a:r>
            <a:r>
              <a:rPr lang="en-US" dirty="0" err="1"/>
              <a:t>Auth</a:t>
            </a:r>
            <a:r>
              <a:rPr lang="en-US" dirty="0"/>
              <a:t> </a:t>
            </a:r>
            <a:r>
              <a:rPr lang="en-US" dirty="0" smtClean="0"/>
              <a:t>Service Authentication Architecture</a:t>
            </a:r>
            <a:endParaRPr dirty="0"/>
          </a:p>
        </p:txBody>
      </p:sp>
      <p:sp>
        <p:nvSpPr>
          <p:cNvPr id="3" name="Slide Number Placeholder 2"/>
          <p:cNvSpPr>
            <a:spLocks noGrp="1"/>
          </p:cNvSpPr>
          <p:nvPr>
            <p:ph type="sldNum" sz="quarter" idx="10"/>
          </p:nvPr>
        </p:nvSpPr>
        <p:spPr/>
        <p:txBody>
          <a:bodyPr/>
          <a:lstStyle/>
          <a:p>
            <a:fld id="{FA6464B3-936F-E844-AE7E-6FB0465168D9}" type="slidenum">
              <a:rPr lang="en-US" smtClean="0"/>
              <a:pPr/>
              <a:t>38</a:t>
            </a:fld>
            <a:endParaRPr lang="en-US"/>
          </a:p>
        </p:txBody>
      </p:sp>
      <p:sp>
        <p:nvSpPr>
          <p:cNvPr id="1022" name="Shape 522"/>
          <p:cNvSpPr txBox="1"/>
          <p:nvPr/>
        </p:nvSpPr>
        <p:spPr>
          <a:xfrm>
            <a:off x="4662876" y="5260588"/>
            <a:ext cx="3268751" cy="615466"/>
          </a:xfrm>
          <a:prstGeom prst="rect">
            <a:avLst/>
          </a:prstGeom>
          <a:ln w="12700">
            <a:miter lim="400000"/>
          </a:ln>
          <a:extLst>
            <a:ext uri="{C572A759-6A51-4108-AA02-DFA0A04FC94B}">
              <ma14:wrappingTextBoxFlag xmlns:ma14="http://schemas.microsoft.com/office/mac/drawingml/2011/main" xmlns="" val="1"/>
            </a:ext>
          </a:extLst>
        </p:spPr>
        <p:txBody>
          <a:bodyPr lIns="121877" tIns="121877" rIns="121877" bIns="121877">
            <a:spAutoFit/>
          </a:bodyPr>
          <a:lstStyle>
            <a:lvl1pPr algn="ctr">
              <a:defRPr sz="2400" u="sng">
                <a:solidFill>
                  <a:schemeClr val="accent5"/>
                </a:solidFill>
                <a:uFill>
                  <a:solidFill>
                    <a:schemeClr val="accent5"/>
                  </a:solidFill>
                </a:uFill>
                <a:hlinkClick r:id=""/>
              </a:defRPr>
            </a:lvl1pPr>
          </a:lstStyle>
          <a:p>
            <a:pPr>
              <a:defRPr>
                <a:uFillTx/>
              </a:defRPr>
            </a:pPr>
            <a:r>
              <a:rPr>
                <a:uFill>
                  <a:solidFill>
                    <a:schemeClr val="accent5"/>
                  </a:solidFill>
                </a:uFill>
                <a:hlinkClick r:id="rId4"/>
              </a:rPr>
              <a:t>spiffe.io</a:t>
            </a:r>
          </a:p>
        </p:txBody>
      </p:sp>
      <p:sp>
        <p:nvSpPr>
          <p:cNvPr id="2" name="Footer Placeholder 1"/>
          <p:cNvSpPr>
            <a:spLocks noGrp="1"/>
          </p:cNvSpPr>
          <p:nvPr>
            <p:ph type="ftr" sz="quarter" idx="11"/>
          </p:nvPr>
        </p:nvSpPr>
        <p:spPr/>
        <p:txBody>
          <a:bodyPr>
            <a:normAutofit/>
          </a:bodyPr>
          <a:lstStyle/>
          <a:p>
            <a:pPr>
              <a:defRPr/>
            </a:pPr>
            <a:r>
              <a:rPr lang="en-US" smtClean="0"/>
              <a:t>© Copyright IBM Corporation 2017</a:t>
            </a:r>
            <a:endParaRPr lang="en-US" dirty="0"/>
          </a:p>
        </p:txBody>
      </p:sp>
    </p:spTree>
    <p:extLst>
      <p:ext uri="{BB962C8B-B14F-4D97-AF65-F5344CB8AC3E}">
        <p14:creationId xmlns:p14="http://schemas.microsoft.com/office/powerpoint/2010/main" val="23119656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Footer Placeholder 2"/>
          <p:cNvSpPr>
            <a:spLocks noGrp="1"/>
          </p:cNvSpPr>
          <p:nvPr>
            <p:ph type="ftr" sz="quarter" idx="11"/>
          </p:nvPr>
        </p:nvSpPr>
        <p:spPr/>
        <p:txBody>
          <a:bodyPr>
            <a:normAutofit/>
          </a:bodyPr>
          <a:lstStyle/>
          <a:p>
            <a:pPr>
              <a:defRPr/>
            </a:pPr>
            <a:r>
              <a:rPr lang="en-US" smtClean="0"/>
              <a:t>© Copyright IBM Corporation 2017</a:t>
            </a:r>
            <a:endParaRPr lang="en-US" dirty="0"/>
          </a:p>
        </p:txBody>
      </p:sp>
      <p:sp>
        <p:nvSpPr>
          <p:cNvPr id="5" name="Slide Number Placeholder 4"/>
          <p:cNvSpPr>
            <a:spLocks noGrp="1"/>
          </p:cNvSpPr>
          <p:nvPr>
            <p:ph type="sldNum" sz="quarter" idx="10"/>
          </p:nvPr>
        </p:nvSpPr>
        <p:spPr/>
        <p:txBody>
          <a:bodyPr/>
          <a:lstStyle/>
          <a:p>
            <a:pPr>
              <a:defRPr/>
            </a:pPr>
            <a:fld id="{2DAFEF3C-BFF5-4598-9D1B-1BD302EA2799}" type="slidenum">
              <a:rPr lang="en-US" smtClean="0"/>
              <a:pPr>
                <a:defRPr/>
              </a:pPr>
              <a:t>39</a:t>
            </a:fld>
            <a:endParaRPr lang="en-US" dirty="0"/>
          </a:p>
        </p:txBody>
      </p:sp>
    </p:spTree>
    <p:extLst>
      <p:ext uri="{BB962C8B-B14F-4D97-AF65-F5344CB8AC3E}">
        <p14:creationId xmlns:p14="http://schemas.microsoft.com/office/powerpoint/2010/main" val="17382492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prstGeom prst="rect">
            <a:avLst/>
          </a:prstGeom>
        </p:spPr>
        <p:txBody>
          <a:bodyPr/>
          <a:lstStyle/>
          <a:p>
            <a:r>
              <a:rPr lang="en-US" sz="2000" dirty="0" smtClean="0"/>
              <a:t>In monolithic applications, the location of resources used are:</a:t>
            </a:r>
          </a:p>
          <a:p>
            <a:pPr lvl="1"/>
            <a:r>
              <a:rPr lang="en-US" sz="2000" dirty="0" smtClean="0"/>
              <a:t>Well-known</a:t>
            </a:r>
          </a:p>
          <a:p>
            <a:pPr lvl="1"/>
            <a:r>
              <a:rPr lang="en-US" sz="2000" dirty="0" smtClean="0"/>
              <a:t>Relatively static</a:t>
            </a:r>
          </a:p>
          <a:p>
            <a:pPr lvl="1"/>
            <a:r>
              <a:rPr lang="en-US" sz="2000" dirty="0" smtClean="0"/>
              <a:t>Found in configuration files or hard-coded</a:t>
            </a:r>
          </a:p>
          <a:p>
            <a:pPr lvl="1"/>
            <a:endParaRPr lang="en-US" sz="2000" dirty="0"/>
          </a:p>
          <a:p>
            <a:pPr lvl="1"/>
            <a:endParaRPr lang="en-US" sz="2000" dirty="0" smtClean="0"/>
          </a:p>
          <a:p>
            <a:pPr lvl="1"/>
            <a:endParaRPr lang="en-US" sz="2000" dirty="0" smtClean="0"/>
          </a:p>
          <a:p>
            <a:pPr lvl="1"/>
            <a:endParaRPr lang="en-US" sz="2000" dirty="0"/>
          </a:p>
          <a:p>
            <a:pPr lvl="1"/>
            <a:endParaRPr lang="en-US" sz="2000" dirty="0"/>
          </a:p>
          <a:p>
            <a:pPr lvl="1"/>
            <a:endParaRPr lang="en-US" sz="2000" dirty="0" smtClean="0"/>
          </a:p>
          <a:p>
            <a:r>
              <a:rPr lang="en-US" sz="2000" dirty="0" smtClean="0"/>
              <a:t>This is not true for a </a:t>
            </a:r>
            <a:r>
              <a:rPr lang="en-US" sz="2000" dirty="0" err="1" smtClean="0"/>
              <a:t>microservices</a:t>
            </a:r>
            <a:r>
              <a:rPr lang="en-US" sz="2000" dirty="0" smtClean="0"/>
              <a:t> implementation</a:t>
            </a:r>
          </a:p>
          <a:p>
            <a:r>
              <a:rPr lang="en-US" sz="2000" dirty="0" smtClean="0"/>
              <a:t>Required services could be anywhere</a:t>
            </a:r>
          </a:p>
          <a:p>
            <a:pPr lvl="1"/>
            <a:r>
              <a:rPr lang="en-US" sz="2000" dirty="0" smtClean="0"/>
              <a:t>Cloud providers, public or private, datacenter, VMs, containers, servers</a:t>
            </a:r>
          </a:p>
          <a:p>
            <a:pPr lvl="1"/>
            <a:r>
              <a:rPr lang="en-US" sz="2000" dirty="0" smtClean="0"/>
              <a:t>Service instances have dynamic locations</a:t>
            </a:r>
          </a:p>
          <a:p>
            <a:pPr lvl="2"/>
            <a:r>
              <a:rPr lang="en-US" dirty="0"/>
              <a:t>C</a:t>
            </a:r>
            <a:r>
              <a:rPr lang="en-US" dirty="0" smtClean="0"/>
              <a:t>ome and go because of elasticity, failures, upgrades</a:t>
            </a:r>
          </a:p>
        </p:txBody>
      </p:sp>
      <p:sp>
        <p:nvSpPr>
          <p:cNvPr id="53" name="Slide Number Placeholder 52"/>
          <p:cNvSpPr>
            <a:spLocks noGrp="1"/>
          </p:cNvSpPr>
          <p:nvPr>
            <p:ph type="sldNum" sz="quarter" idx="10"/>
          </p:nvPr>
        </p:nvSpPr>
        <p:spPr/>
        <p:txBody>
          <a:bodyPr/>
          <a:lstStyle/>
          <a:p>
            <a:pPr>
              <a:defRPr/>
            </a:pPr>
            <a:fld id="{11A68DD8-55F1-4DDB-A894-47428CF80362}" type="slidenum">
              <a:rPr lang="en-US" smtClean="0"/>
              <a:pPr>
                <a:defRPr/>
              </a:pPr>
              <a:t>4</a:t>
            </a:fld>
            <a:endParaRPr lang="en-US" dirty="0"/>
          </a:p>
        </p:txBody>
      </p:sp>
      <p:sp>
        <p:nvSpPr>
          <p:cNvPr id="2" name="Title 1"/>
          <p:cNvSpPr>
            <a:spLocks noGrp="1"/>
          </p:cNvSpPr>
          <p:nvPr>
            <p:ph type="title"/>
          </p:nvPr>
        </p:nvSpPr>
        <p:spPr/>
        <p:txBody>
          <a:bodyPr/>
          <a:lstStyle/>
          <a:p>
            <a:r>
              <a:rPr lang="en-US" dirty="0" smtClean="0"/>
              <a:t>Why Service Mesh?</a:t>
            </a:r>
            <a:endParaRPr lang="en-US" dirty="0"/>
          </a:p>
        </p:txBody>
      </p:sp>
      <p:grpSp>
        <p:nvGrpSpPr>
          <p:cNvPr id="14" name="Group 13"/>
          <p:cNvGrpSpPr/>
          <p:nvPr/>
        </p:nvGrpSpPr>
        <p:grpSpPr>
          <a:xfrm>
            <a:off x="9500555" y="607907"/>
            <a:ext cx="1621343" cy="2671282"/>
            <a:chOff x="4413623" y="1228725"/>
            <a:chExt cx="3263153" cy="5224611"/>
          </a:xfrm>
        </p:grpSpPr>
        <p:sp>
          <p:nvSpPr>
            <p:cNvPr id="6" name="Rounded Rectangle 5"/>
            <p:cNvSpPr/>
            <p:nvPr/>
          </p:nvSpPr>
          <p:spPr bwMode="auto">
            <a:xfrm>
              <a:off x="4413623" y="1228725"/>
              <a:ext cx="3263153" cy="3737721"/>
            </a:xfrm>
            <a:prstGeom prst="roundRect">
              <a:avLst>
                <a:gd name="adj" fmla="val 1073"/>
              </a:avLst>
            </a:prstGeom>
            <a:solidFill>
              <a:srgbClr val="E0EBF1"/>
            </a:solidFill>
            <a:ln w="19050"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91440" tIns="91440" rIns="91440" bIns="45720" numCol="1" rtlCol="0" anchor="t" anchorCtr="1"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US" sz="1600" b="1" i="0" u="none" strike="noStrike" cap="none" normalizeH="0" baseline="0" dirty="0">
                <a:ln>
                  <a:noFill/>
                </a:ln>
                <a:solidFill>
                  <a:schemeClr val="tx1"/>
                </a:solidFill>
                <a:effectLst/>
                <a:latin typeface="+mn-lt"/>
                <a:ea typeface="Verdana" pitchFamily="34" charset="0"/>
                <a:cs typeface="Verdana" pitchFamily="34" charset="0"/>
              </a:endParaRPr>
            </a:p>
          </p:txBody>
        </p:sp>
        <p:sp>
          <p:nvSpPr>
            <p:cNvPr id="7" name="Rectangle 6"/>
            <p:cNvSpPr/>
            <p:nvPr/>
          </p:nvSpPr>
          <p:spPr bwMode="auto">
            <a:xfrm>
              <a:off x="4958153" y="2488579"/>
              <a:ext cx="2194561" cy="594360"/>
            </a:xfrm>
            <a:prstGeom prst="rect">
              <a:avLst/>
            </a:prstGeom>
            <a:solidFill>
              <a:srgbClr val="F1FAFE"/>
            </a:solidFill>
            <a:ln w="19050" cap="flat" cmpd="sng" algn="ctr">
              <a:solidFill>
                <a:schemeClr val="tx1">
                  <a:lumMod val="75000"/>
                  <a:lumOff val="25000"/>
                </a:schemeClr>
              </a:solidFill>
              <a:prstDash val="solid"/>
              <a:round/>
              <a:headEnd type="none" w="med" len="med"/>
              <a:tailEnd type="none" w="med" len="med"/>
            </a:ln>
            <a:effectLst/>
            <a:extLst/>
          </p:spPr>
          <p:txBody>
            <a:bodyPr vert="horz" wrap="none" lIns="0" tIns="0" rIns="0" bIns="0" numCol="1" rtlCol="0" anchor="ctr" anchorCtr="1" compatLnSpc="1">
              <a:prstTxWarp prst="textNoShape">
                <a:avLst/>
              </a:prstTxWarp>
            </a:bodyPr>
            <a:lstStyle/>
            <a:p>
              <a:pPr marL="0" marR="0" indent="0" algn="ctr" defTabSz="614363" rtl="0" eaLnBrk="1" fontAlgn="base" latinLnBrk="0" hangingPunct="1">
                <a:lnSpc>
                  <a:spcPts val="1500"/>
                </a:lnSpc>
                <a:spcBef>
                  <a:spcPct val="0"/>
                </a:spcBef>
                <a:spcAft>
                  <a:spcPct val="0"/>
                </a:spcAft>
                <a:buClrTx/>
                <a:buSzTx/>
                <a:buFont typeface="Arial" panose="020B0604020202020204" pitchFamily="34" charset="0"/>
                <a:buNone/>
                <a:tabLst/>
              </a:pPr>
              <a:endParaRPr kumimoji="0" lang="en-US" sz="1600" i="0" u="none" strike="noStrike" cap="none" normalizeH="0" baseline="0" dirty="0">
                <a:ln>
                  <a:noFill/>
                </a:ln>
                <a:solidFill>
                  <a:schemeClr val="tx1"/>
                </a:solidFill>
                <a:effectLst/>
                <a:latin typeface="+mn-lt"/>
                <a:ea typeface="Verdana" pitchFamily="34" charset="0"/>
                <a:cs typeface="Verdana" pitchFamily="34" charset="0"/>
              </a:endParaRPr>
            </a:p>
          </p:txBody>
        </p:sp>
        <p:sp>
          <p:nvSpPr>
            <p:cNvPr id="8" name="Rectangle 7"/>
            <p:cNvSpPr/>
            <p:nvPr/>
          </p:nvSpPr>
          <p:spPr bwMode="auto">
            <a:xfrm>
              <a:off x="4953451" y="3187694"/>
              <a:ext cx="2183497" cy="594360"/>
            </a:xfrm>
            <a:prstGeom prst="rect">
              <a:avLst/>
            </a:prstGeom>
            <a:solidFill>
              <a:srgbClr val="F9F4AE"/>
            </a:solidFill>
            <a:ln w="19050" cap="flat" cmpd="sng" algn="ctr">
              <a:solidFill>
                <a:schemeClr val="tx1">
                  <a:lumMod val="75000"/>
                  <a:lumOff val="25000"/>
                </a:schemeClr>
              </a:solidFill>
              <a:prstDash val="solid"/>
              <a:round/>
              <a:headEnd type="none" w="med" len="med"/>
              <a:tailEnd type="none" w="med" len="med"/>
            </a:ln>
            <a:effectLst/>
            <a:extLst/>
          </p:spPr>
          <p:txBody>
            <a:bodyPr vert="horz" wrap="none" lIns="0" tIns="0" rIns="0" bIns="0" numCol="1" rtlCol="0" anchor="ctr" anchorCtr="1" compatLnSpc="1">
              <a:prstTxWarp prst="textNoShape">
                <a:avLst/>
              </a:prstTxWarp>
            </a:bodyPr>
            <a:lstStyle/>
            <a:p>
              <a:pPr marL="0" marR="0" indent="0" algn="ctr" defTabSz="614363" rtl="0" eaLnBrk="1" fontAlgn="base" latinLnBrk="0" hangingPunct="1">
                <a:lnSpc>
                  <a:spcPts val="1500"/>
                </a:lnSpc>
                <a:spcBef>
                  <a:spcPct val="0"/>
                </a:spcBef>
                <a:spcAft>
                  <a:spcPct val="0"/>
                </a:spcAft>
                <a:buClrTx/>
                <a:buSzTx/>
                <a:buFont typeface="Arial" panose="020B0604020202020204" pitchFamily="34" charset="0"/>
                <a:buNone/>
                <a:tabLst/>
              </a:pPr>
              <a:endParaRPr kumimoji="0" lang="en-US" sz="1600" i="0" u="none" strike="noStrike" cap="none" normalizeH="0" baseline="0" dirty="0">
                <a:ln>
                  <a:noFill/>
                </a:ln>
                <a:solidFill>
                  <a:schemeClr val="tx1"/>
                </a:solidFill>
                <a:effectLst/>
                <a:latin typeface="+mn-lt"/>
                <a:ea typeface="Verdana" pitchFamily="34" charset="0"/>
                <a:cs typeface="Verdana" pitchFamily="34" charset="0"/>
              </a:endParaRPr>
            </a:p>
          </p:txBody>
        </p:sp>
        <p:sp>
          <p:nvSpPr>
            <p:cNvPr id="9" name="Rectangle 8"/>
            <p:cNvSpPr/>
            <p:nvPr/>
          </p:nvSpPr>
          <p:spPr bwMode="auto">
            <a:xfrm>
              <a:off x="4942387" y="1789464"/>
              <a:ext cx="2194561" cy="594360"/>
            </a:xfrm>
            <a:prstGeom prst="rect">
              <a:avLst/>
            </a:prstGeom>
            <a:solidFill>
              <a:schemeClr val="bg1"/>
            </a:solidFill>
            <a:ln w="19050" cap="flat" cmpd="sng" algn="ctr">
              <a:solidFill>
                <a:schemeClr val="tx1">
                  <a:lumMod val="75000"/>
                  <a:lumOff val="25000"/>
                </a:schemeClr>
              </a:solidFill>
              <a:prstDash val="solid"/>
              <a:round/>
              <a:headEnd type="none" w="med" len="med"/>
              <a:tailEnd type="none" w="med" len="med"/>
            </a:ln>
            <a:effectLst/>
            <a:extLst/>
          </p:spPr>
          <p:txBody>
            <a:bodyPr vert="horz" wrap="none" lIns="0" tIns="0" rIns="0" bIns="0" numCol="1" rtlCol="0" anchor="ctr" anchorCtr="1" compatLnSpc="1">
              <a:prstTxWarp prst="textNoShape">
                <a:avLst/>
              </a:prstTxWarp>
            </a:bodyPr>
            <a:lstStyle/>
            <a:p>
              <a:pPr marL="0" marR="0" indent="0" algn="ctr" defTabSz="614363" rtl="0" eaLnBrk="1" fontAlgn="base" latinLnBrk="0" hangingPunct="1">
                <a:lnSpc>
                  <a:spcPts val="1500"/>
                </a:lnSpc>
                <a:spcBef>
                  <a:spcPct val="0"/>
                </a:spcBef>
                <a:spcAft>
                  <a:spcPct val="0"/>
                </a:spcAft>
                <a:buClrTx/>
                <a:buSzTx/>
                <a:buFont typeface="Arial" panose="020B0604020202020204" pitchFamily="34" charset="0"/>
                <a:buNone/>
                <a:tabLst/>
              </a:pPr>
              <a:endParaRPr kumimoji="0" lang="en-US" sz="1600" i="0" u="none" strike="noStrike" cap="none" normalizeH="0" baseline="0" dirty="0">
                <a:ln>
                  <a:noFill/>
                </a:ln>
                <a:solidFill>
                  <a:schemeClr val="tx1"/>
                </a:solidFill>
                <a:effectLst/>
                <a:latin typeface="+mn-lt"/>
                <a:ea typeface="Verdana" pitchFamily="34" charset="0"/>
                <a:cs typeface="Verdana" pitchFamily="34" charset="0"/>
              </a:endParaRPr>
            </a:p>
          </p:txBody>
        </p:sp>
        <p:cxnSp>
          <p:nvCxnSpPr>
            <p:cNvPr id="10" name="Straight Connector 9"/>
            <p:cNvCxnSpPr/>
            <p:nvPr/>
          </p:nvCxnSpPr>
          <p:spPr bwMode="auto">
            <a:xfrm>
              <a:off x="6045199" y="3994360"/>
              <a:ext cx="0" cy="1607939"/>
            </a:xfrm>
            <a:prstGeom prst="line">
              <a:avLst/>
            </a:prstGeom>
            <a:solidFill>
              <a:srgbClr val="FDFDFD"/>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pic>
          <p:nvPicPr>
            <p:cNvPr id="11" name="Picture 5" descr="C:\!!!!Clip_art\!!!Large_Emf_collection\Database_green_4X_145pc.e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0824" y="5238336"/>
              <a:ext cx="1068750" cy="1215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bwMode="auto">
            <a:xfrm>
              <a:off x="4953451" y="3886808"/>
              <a:ext cx="2183497" cy="594360"/>
            </a:xfrm>
            <a:prstGeom prst="rect">
              <a:avLst/>
            </a:prstGeom>
            <a:solidFill>
              <a:srgbClr val="DCF0DC"/>
            </a:solidFill>
            <a:ln w="19050" cap="flat" cmpd="sng" algn="ctr">
              <a:solidFill>
                <a:schemeClr val="tx1">
                  <a:lumMod val="75000"/>
                  <a:lumOff val="25000"/>
                </a:schemeClr>
              </a:solidFill>
              <a:prstDash val="solid"/>
              <a:round/>
              <a:headEnd type="none" w="med" len="med"/>
              <a:tailEnd type="none" w="med" len="med"/>
            </a:ln>
            <a:effectLst/>
            <a:extLst/>
          </p:spPr>
          <p:txBody>
            <a:bodyPr vert="horz" wrap="none" lIns="0" tIns="0" rIns="0" bIns="0" numCol="1" rtlCol="0" anchor="ctr" anchorCtr="1" compatLnSpc="1">
              <a:prstTxWarp prst="textNoShape">
                <a:avLst/>
              </a:prstTxWarp>
            </a:bodyPr>
            <a:lstStyle/>
            <a:p>
              <a:pPr marL="0" marR="0" indent="0" algn="ctr" defTabSz="614363" rtl="0" eaLnBrk="1" fontAlgn="base" latinLnBrk="0" hangingPunct="1">
                <a:lnSpc>
                  <a:spcPts val="1500"/>
                </a:lnSpc>
                <a:spcBef>
                  <a:spcPct val="0"/>
                </a:spcBef>
                <a:spcAft>
                  <a:spcPct val="0"/>
                </a:spcAft>
                <a:buClrTx/>
                <a:buSzTx/>
                <a:buFont typeface="Arial" panose="020B0604020202020204" pitchFamily="34" charset="0"/>
                <a:buNone/>
                <a:tabLst/>
              </a:pPr>
              <a:endParaRPr kumimoji="0" lang="en-US" sz="1600" i="0" u="none" strike="noStrike" cap="none" normalizeH="0" baseline="0" dirty="0">
                <a:ln>
                  <a:noFill/>
                </a:ln>
                <a:solidFill>
                  <a:schemeClr val="tx1"/>
                </a:solidFill>
                <a:effectLst/>
                <a:latin typeface="+mn-lt"/>
                <a:ea typeface="Verdana" pitchFamily="34" charset="0"/>
                <a:cs typeface="Verdana" pitchFamily="34" charset="0"/>
              </a:endParaRPr>
            </a:p>
          </p:txBody>
        </p:sp>
      </p:grpSp>
      <p:sp>
        <p:nvSpPr>
          <p:cNvPr id="13" name="Rectangle 61"/>
          <p:cNvSpPr>
            <a:spLocks noChangeAspect="1" noChangeArrowheads="1"/>
          </p:cNvSpPr>
          <p:nvPr/>
        </p:nvSpPr>
        <p:spPr bwMode="gray">
          <a:xfrm>
            <a:off x="5662365" y="5733256"/>
            <a:ext cx="769119" cy="324852"/>
          </a:xfrm>
          <a:prstGeom prst="rect">
            <a:avLst/>
          </a:prstGeom>
          <a:noFill/>
          <a:ln w="19050" algn="ctr">
            <a:noFill/>
            <a:miter lim="800000"/>
            <a:headEnd/>
            <a:tailEnd/>
          </a:ln>
        </p:spPr>
        <p:txBody>
          <a:bodyPr wrap="none" lIns="0" tIns="0" rIns="0" bIns="0" anchor="ctr" anchorCtr="1"/>
          <a:lstStyle>
            <a:lvl1pPr defTabSz="412750" eaLnBrk="0" hangingPunct="0">
              <a:defRPr>
                <a:solidFill>
                  <a:schemeClr val="tx1"/>
                </a:solidFill>
                <a:latin typeface="Calibri" panose="020F0502020204030204" pitchFamily="34" charset="0"/>
                <a:cs typeface="Arial" panose="020B0604020202020204" pitchFamily="34" charset="0"/>
              </a:defRPr>
            </a:lvl1pPr>
            <a:lvl2pPr marL="742950" indent="-285750" defTabSz="412750" eaLnBrk="0" hangingPunct="0">
              <a:defRPr>
                <a:solidFill>
                  <a:schemeClr val="tx1"/>
                </a:solidFill>
                <a:latin typeface="Calibri" panose="020F0502020204030204" pitchFamily="34" charset="0"/>
                <a:cs typeface="Arial" panose="020B0604020202020204" pitchFamily="34" charset="0"/>
              </a:defRPr>
            </a:lvl2pPr>
            <a:lvl3pPr marL="1143000" indent="-228600" defTabSz="412750" eaLnBrk="0" hangingPunct="0">
              <a:defRPr>
                <a:solidFill>
                  <a:schemeClr val="tx1"/>
                </a:solidFill>
                <a:latin typeface="Calibri" panose="020F0502020204030204" pitchFamily="34" charset="0"/>
                <a:cs typeface="Arial" panose="020B0604020202020204" pitchFamily="34" charset="0"/>
              </a:defRPr>
            </a:lvl3pPr>
            <a:lvl4pPr marL="1600200" indent="-228600" defTabSz="412750" eaLnBrk="0" hangingPunct="0">
              <a:defRPr>
                <a:solidFill>
                  <a:schemeClr val="tx1"/>
                </a:solidFill>
                <a:latin typeface="Calibri" panose="020F0502020204030204" pitchFamily="34" charset="0"/>
                <a:cs typeface="Arial" panose="020B0604020202020204" pitchFamily="34" charset="0"/>
              </a:defRPr>
            </a:lvl4pPr>
            <a:lvl5pPr marL="2057400" indent="-228600" defTabSz="412750" eaLnBrk="0" hangingPunct="0">
              <a:defRPr>
                <a:solidFill>
                  <a:schemeClr val="tx1"/>
                </a:solidFill>
                <a:latin typeface="Calibri" panose="020F0502020204030204" pitchFamily="34" charset="0"/>
                <a:cs typeface="Arial" panose="020B0604020202020204" pitchFamily="34" charset="0"/>
              </a:defRPr>
            </a:lvl5pPr>
            <a:lvl6pPr marL="2514600" indent="-228600" defTabSz="41275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defTabSz="41275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defTabSz="41275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defTabSz="41275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lnSpc>
                <a:spcPts val="1400"/>
              </a:lnSpc>
              <a:spcAft>
                <a:spcPts val="0"/>
              </a:spcAft>
              <a:buClr>
                <a:schemeClr val="accent2"/>
              </a:buClr>
            </a:pPr>
            <a:endParaRPr lang="en-US" sz="1600" dirty="0">
              <a:solidFill>
                <a:srgbClr val="000000"/>
              </a:solidFill>
              <a:latin typeface="+mn-lt"/>
            </a:endParaRPr>
          </a:p>
        </p:txBody>
      </p:sp>
      <p:grpSp>
        <p:nvGrpSpPr>
          <p:cNvPr id="52" name="Group 51"/>
          <p:cNvGrpSpPr/>
          <p:nvPr/>
        </p:nvGrpSpPr>
        <p:grpSpPr>
          <a:xfrm>
            <a:off x="9144008" y="3642729"/>
            <a:ext cx="2348561" cy="2757760"/>
            <a:chOff x="8477794" y="3812857"/>
            <a:chExt cx="2348561" cy="2757760"/>
          </a:xfrm>
        </p:grpSpPr>
        <p:sp>
          <p:nvSpPr>
            <p:cNvPr id="16" name="Rounded Rectangle 15"/>
            <p:cNvSpPr/>
            <p:nvPr/>
          </p:nvSpPr>
          <p:spPr>
            <a:xfrm>
              <a:off x="8477794" y="5369485"/>
              <a:ext cx="1056508" cy="1196589"/>
            </a:xfrm>
            <a:prstGeom prst="roundRect">
              <a:avLst>
                <a:gd name="adj" fmla="val 3080"/>
              </a:avLst>
            </a:prstGeom>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GB" sz="1200" dirty="0" err="1" smtClean="0">
                  <a:latin typeface="Open Sans Regular" charset="0"/>
                  <a:ea typeface="Open Sans Regular" charset="0"/>
                  <a:cs typeface="Open Sans Regular" charset="0"/>
                </a:rPr>
                <a:t>Microservice</a:t>
              </a:r>
              <a:endParaRPr lang="en-GB" sz="1200" dirty="0">
                <a:latin typeface="Open Sans Regular" charset="0"/>
                <a:ea typeface="Open Sans Regular" charset="0"/>
                <a:cs typeface="Open Sans Regular" charset="0"/>
              </a:endParaRPr>
            </a:p>
          </p:txBody>
        </p:sp>
        <p:sp>
          <p:nvSpPr>
            <p:cNvPr id="17" name="Rounded Rectangle 16"/>
            <p:cNvSpPr/>
            <p:nvPr/>
          </p:nvSpPr>
          <p:spPr>
            <a:xfrm>
              <a:off x="9769847" y="5374028"/>
              <a:ext cx="1056508" cy="1196589"/>
            </a:xfrm>
            <a:prstGeom prst="roundRect">
              <a:avLst>
                <a:gd name="adj" fmla="val 3080"/>
              </a:avLst>
            </a:prstGeom>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GB" sz="1200" dirty="0" err="1" smtClean="0">
                  <a:latin typeface="Open Sans Regular" charset="0"/>
                  <a:ea typeface="Open Sans Regular" charset="0"/>
                  <a:cs typeface="Open Sans Regular" charset="0"/>
                </a:rPr>
                <a:t>Microservice</a:t>
              </a:r>
              <a:endParaRPr lang="en-GB" sz="1200" dirty="0">
                <a:latin typeface="Open Sans Regular" charset="0"/>
                <a:ea typeface="Open Sans Regular" charset="0"/>
                <a:cs typeface="Open Sans Regular" charset="0"/>
              </a:endParaRPr>
            </a:p>
          </p:txBody>
        </p:sp>
        <p:sp>
          <p:nvSpPr>
            <p:cNvPr id="18" name="Rounded Rectangle 17"/>
            <p:cNvSpPr/>
            <p:nvPr/>
          </p:nvSpPr>
          <p:spPr>
            <a:xfrm>
              <a:off x="9081499" y="3812857"/>
              <a:ext cx="1056508" cy="1196589"/>
            </a:xfrm>
            <a:prstGeom prst="roundRect">
              <a:avLst>
                <a:gd name="adj" fmla="val 3080"/>
              </a:avLst>
            </a:prstGeom>
          </p:spPr>
          <p:style>
            <a:lnRef idx="1">
              <a:schemeClr val="accent1"/>
            </a:lnRef>
            <a:fillRef idx="2">
              <a:schemeClr val="accent1"/>
            </a:fillRef>
            <a:effectRef idx="1">
              <a:schemeClr val="accent1"/>
            </a:effectRef>
            <a:fontRef idx="minor">
              <a:schemeClr val="dk1"/>
            </a:fontRef>
          </p:style>
          <p:txBody>
            <a:bodyPr wrap="none" rtlCol="0" anchor="t"/>
            <a:lstStyle/>
            <a:p>
              <a:pPr algn="ctr"/>
              <a:r>
                <a:rPr lang="en-GB" sz="1200" dirty="0" err="1" smtClean="0">
                  <a:latin typeface="Open Sans Regular" charset="0"/>
                  <a:ea typeface="Open Sans Regular" charset="0"/>
                  <a:cs typeface="Open Sans Regular" charset="0"/>
                </a:rPr>
                <a:t>Microservice</a:t>
              </a:r>
              <a:endParaRPr lang="en-GB" sz="1200" dirty="0">
                <a:latin typeface="Open Sans Regular" charset="0"/>
                <a:ea typeface="Open Sans Regular" charset="0"/>
                <a:cs typeface="Open Sans Regular" charset="0"/>
              </a:endParaRPr>
            </a:p>
          </p:txBody>
        </p:sp>
        <p:sp>
          <p:nvSpPr>
            <p:cNvPr id="19" name="Oval 18"/>
            <p:cNvSpPr/>
            <p:nvPr/>
          </p:nvSpPr>
          <p:spPr>
            <a:xfrm>
              <a:off x="9854681" y="5617773"/>
              <a:ext cx="642625" cy="414709"/>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GB" sz="1000" dirty="0">
                <a:latin typeface="Open Sans Regular" charset="0"/>
              </a:endParaRPr>
            </a:p>
          </p:txBody>
        </p:sp>
        <p:sp>
          <p:nvSpPr>
            <p:cNvPr id="20" name="Oval 19"/>
            <p:cNvSpPr/>
            <p:nvPr/>
          </p:nvSpPr>
          <p:spPr>
            <a:xfrm>
              <a:off x="8568335" y="5638335"/>
              <a:ext cx="625142" cy="414709"/>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GB" sz="1000" dirty="0">
                <a:latin typeface="Open Sans Regular" charset="0"/>
              </a:endParaRPr>
            </a:p>
          </p:txBody>
        </p:sp>
        <p:sp>
          <p:nvSpPr>
            <p:cNvPr id="21" name="Can 20"/>
            <p:cNvSpPr/>
            <p:nvPr/>
          </p:nvSpPr>
          <p:spPr>
            <a:xfrm>
              <a:off x="8910837" y="6091790"/>
              <a:ext cx="560064" cy="439934"/>
            </a:xfrm>
            <a:prstGeom prst="can">
              <a:avLst/>
            </a:prstGeom>
          </p:spPr>
          <p:style>
            <a:lnRef idx="1">
              <a:schemeClr val="accent1"/>
            </a:lnRef>
            <a:fillRef idx="3">
              <a:schemeClr val="accent1"/>
            </a:fillRef>
            <a:effectRef idx="2">
              <a:schemeClr val="accent1"/>
            </a:effectRef>
            <a:fontRef idx="minor">
              <a:schemeClr val="lt1"/>
            </a:fontRef>
          </p:style>
          <p:txBody>
            <a:bodyPr rtlCol="0" anchor="b"/>
            <a:lstStyle/>
            <a:p>
              <a:pPr algn="ctr"/>
              <a:endParaRPr lang="en-GB" dirty="0">
                <a:latin typeface="Open Sans Regular" charset="0"/>
              </a:endParaRPr>
            </a:p>
          </p:txBody>
        </p:sp>
        <p:sp>
          <p:nvSpPr>
            <p:cNvPr id="22" name="Can 21"/>
            <p:cNvSpPr/>
            <p:nvPr/>
          </p:nvSpPr>
          <p:spPr>
            <a:xfrm>
              <a:off x="9515437" y="4519928"/>
              <a:ext cx="560064" cy="439934"/>
            </a:xfrm>
            <a:prstGeom prst="can">
              <a:avLst/>
            </a:prstGeom>
          </p:spPr>
          <p:style>
            <a:lnRef idx="1">
              <a:schemeClr val="accent1"/>
            </a:lnRef>
            <a:fillRef idx="3">
              <a:schemeClr val="accent1"/>
            </a:fillRef>
            <a:effectRef idx="2">
              <a:schemeClr val="accent1"/>
            </a:effectRef>
            <a:fontRef idx="minor">
              <a:schemeClr val="lt1"/>
            </a:fontRef>
          </p:style>
          <p:txBody>
            <a:bodyPr rtlCol="0" anchor="b"/>
            <a:lstStyle/>
            <a:p>
              <a:pPr algn="ctr"/>
              <a:endParaRPr lang="en-GB" dirty="0">
                <a:latin typeface="Open Sans Regular" charset="0"/>
              </a:endParaRPr>
            </a:p>
          </p:txBody>
        </p:sp>
        <p:sp>
          <p:nvSpPr>
            <p:cNvPr id="23" name="Can 22"/>
            <p:cNvSpPr/>
            <p:nvPr/>
          </p:nvSpPr>
          <p:spPr>
            <a:xfrm>
              <a:off x="10171574" y="6074557"/>
              <a:ext cx="560064" cy="439934"/>
            </a:xfrm>
            <a:prstGeom prst="can">
              <a:avLst/>
            </a:prstGeom>
          </p:spPr>
          <p:style>
            <a:lnRef idx="1">
              <a:schemeClr val="accent1"/>
            </a:lnRef>
            <a:fillRef idx="3">
              <a:schemeClr val="accent1"/>
            </a:fillRef>
            <a:effectRef idx="2">
              <a:schemeClr val="accent1"/>
            </a:effectRef>
            <a:fontRef idx="minor">
              <a:schemeClr val="lt1"/>
            </a:fontRef>
          </p:style>
          <p:txBody>
            <a:bodyPr rtlCol="0" anchor="b"/>
            <a:lstStyle/>
            <a:p>
              <a:pPr algn="ctr"/>
              <a:endParaRPr lang="en-GB" dirty="0">
                <a:latin typeface="Open Sans Regular" charset="0"/>
              </a:endParaRPr>
            </a:p>
          </p:txBody>
        </p:sp>
        <p:sp>
          <p:nvSpPr>
            <p:cNvPr id="24" name="Oval 23"/>
            <p:cNvSpPr/>
            <p:nvPr/>
          </p:nvSpPr>
          <p:spPr>
            <a:xfrm>
              <a:off x="8996984" y="6374462"/>
              <a:ext cx="158557" cy="131415"/>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latin typeface="Open Sans Regular" charset="0"/>
              </a:endParaRPr>
            </a:p>
          </p:txBody>
        </p:sp>
        <p:sp>
          <p:nvSpPr>
            <p:cNvPr id="25" name="Isosceles Triangle 84"/>
            <p:cNvSpPr/>
            <p:nvPr/>
          </p:nvSpPr>
          <p:spPr>
            <a:xfrm>
              <a:off x="10211847" y="6231975"/>
              <a:ext cx="227927" cy="131415"/>
            </a:xfrm>
            <a:prstGeom prst="triangle">
              <a:avLst/>
            </a:prstGeom>
            <a:gradFill>
              <a:gsLst>
                <a:gs pos="0">
                  <a:schemeClr val="accent6">
                    <a:lumMod val="60000"/>
                    <a:lumOff val="40000"/>
                  </a:schemeClr>
                </a:gs>
                <a:gs pos="100000">
                  <a:schemeClr val="accent6">
                    <a:lumMod val="75000"/>
                  </a:schemeClr>
                </a:gs>
              </a:gsLst>
            </a:gra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latin typeface="Open Sans Regular" charset="0"/>
              </a:endParaRPr>
            </a:p>
          </p:txBody>
        </p:sp>
        <p:sp>
          <p:nvSpPr>
            <p:cNvPr id="26" name="Hexagon 25"/>
            <p:cNvSpPr/>
            <p:nvPr/>
          </p:nvSpPr>
          <p:spPr>
            <a:xfrm>
              <a:off x="9604875" y="4785846"/>
              <a:ext cx="208107" cy="131415"/>
            </a:xfrm>
            <a:prstGeom prst="hexag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latin typeface="Open Sans Regular" charset="0"/>
              </a:endParaRPr>
            </a:p>
          </p:txBody>
        </p:sp>
        <p:sp>
          <p:nvSpPr>
            <p:cNvPr id="27" name="Oval 26"/>
            <p:cNvSpPr/>
            <p:nvPr/>
          </p:nvSpPr>
          <p:spPr>
            <a:xfrm>
              <a:off x="9171640" y="6218912"/>
              <a:ext cx="158557" cy="131415"/>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latin typeface="Open Sans Regular" charset="0"/>
              </a:endParaRPr>
            </a:p>
          </p:txBody>
        </p:sp>
        <p:sp>
          <p:nvSpPr>
            <p:cNvPr id="28" name="Hexagon 27"/>
            <p:cNvSpPr/>
            <p:nvPr/>
          </p:nvSpPr>
          <p:spPr>
            <a:xfrm>
              <a:off x="9812983" y="4642142"/>
              <a:ext cx="208107" cy="131415"/>
            </a:xfrm>
            <a:prstGeom prst="hexag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latin typeface="Open Sans Regular" charset="0"/>
              </a:endParaRPr>
            </a:p>
          </p:txBody>
        </p:sp>
        <p:sp>
          <p:nvSpPr>
            <p:cNvPr id="29" name="Isosceles Triangle 89"/>
            <p:cNvSpPr/>
            <p:nvPr/>
          </p:nvSpPr>
          <p:spPr>
            <a:xfrm>
              <a:off x="10486443" y="6192579"/>
              <a:ext cx="227927" cy="131415"/>
            </a:xfrm>
            <a:prstGeom prst="triangle">
              <a:avLst/>
            </a:prstGeom>
            <a:gradFill>
              <a:gsLst>
                <a:gs pos="0">
                  <a:schemeClr val="accent6">
                    <a:lumMod val="60000"/>
                    <a:lumOff val="40000"/>
                  </a:schemeClr>
                </a:gs>
                <a:gs pos="100000">
                  <a:schemeClr val="accent6">
                    <a:lumMod val="75000"/>
                  </a:schemeClr>
                </a:gs>
              </a:gsLst>
            </a:gra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latin typeface="Open Sans Regular" charset="0"/>
              </a:endParaRPr>
            </a:p>
          </p:txBody>
        </p:sp>
        <p:sp>
          <p:nvSpPr>
            <p:cNvPr id="30" name="Isosceles Triangle 90"/>
            <p:cNvSpPr/>
            <p:nvPr/>
          </p:nvSpPr>
          <p:spPr>
            <a:xfrm>
              <a:off x="10412553" y="6366069"/>
              <a:ext cx="227927" cy="131415"/>
            </a:xfrm>
            <a:prstGeom prst="triangle">
              <a:avLst/>
            </a:prstGeom>
            <a:gradFill>
              <a:gsLst>
                <a:gs pos="0">
                  <a:schemeClr val="accent6">
                    <a:lumMod val="60000"/>
                    <a:lumOff val="40000"/>
                  </a:schemeClr>
                </a:gs>
                <a:gs pos="100000">
                  <a:schemeClr val="accent6">
                    <a:lumMod val="75000"/>
                  </a:schemeClr>
                </a:gs>
              </a:gsLst>
            </a:gra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latin typeface="Open Sans Regular" charset="0"/>
              </a:endParaRPr>
            </a:p>
          </p:txBody>
        </p:sp>
        <p:sp>
          <p:nvSpPr>
            <p:cNvPr id="31" name="Oval 30"/>
            <p:cNvSpPr/>
            <p:nvPr/>
          </p:nvSpPr>
          <p:spPr>
            <a:xfrm>
              <a:off x="8946429" y="6220839"/>
              <a:ext cx="158557" cy="131415"/>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latin typeface="Open Sans Regular" charset="0"/>
              </a:endParaRPr>
            </a:p>
          </p:txBody>
        </p:sp>
        <p:sp>
          <p:nvSpPr>
            <p:cNvPr id="32" name="Oval 31"/>
            <p:cNvSpPr/>
            <p:nvPr/>
          </p:nvSpPr>
          <p:spPr>
            <a:xfrm>
              <a:off x="9150659" y="4076376"/>
              <a:ext cx="642625" cy="414709"/>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GB" sz="1000" dirty="0">
                <a:latin typeface="Open Sans Regular" charset="0"/>
              </a:endParaRPr>
            </a:p>
          </p:txBody>
        </p:sp>
        <p:sp>
          <p:nvSpPr>
            <p:cNvPr id="33" name="Oval 32"/>
            <p:cNvSpPr/>
            <p:nvPr/>
          </p:nvSpPr>
          <p:spPr>
            <a:xfrm>
              <a:off x="8644012" y="5824078"/>
              <a:ext cx="158557" cy="131415"/>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latin typeface="Open Sans Regular" charset="0"/>
              </a:endParaRPr>
            </a:p>
          </p:txBody>
        </p:sp>
        <p:sp>
          <p:nvSpPr>
            <p:cNvPr id="34" name="Oval 33"/>
            <p:cNvSpPr/>
            <p:nvPr/>
          </p:nvSpPr>
          <p:spPr>
            <a:xfrm>
              <a:off x="8989006" y="5758371"/>
              <a:ext cx="158557" cy="131415"/>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latin typeface="Open Sans Regular" charset="0"/>
              </a:endParaRPr>
            </a:p>
          </p:txBody>
        </p:sp>
        <p:sp>
          <p:nvSpPr>
            <p:cNvPr id="35" name="Oval 34"/>
            <p:cNvSpPr/>
            <p:nvPr/>
          </p:nvSpPr>
          <p:spPr>
            <a:xfrm>
              <a:off x="8843790" y="5876749"/>
              <a:ext cx="158557" cy="131415"/>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latin typeface="Open Sans Regular" charset="0"/>
              </a:endParaRPr>
            </a:p>
          </p:txBody>
        </p:sp>
        <p:sp>
          <p:nvSpPr>
            <p:cNvPr id="36" name="Hexagon 35"/>
            <p:cNvSpPr/>
            <p:nvPr/>
          </p:nvSpPr>
          <p:spPr>
            <a:xfrm>
              <a:off x="9358574" y="4141227"/>
              <a:ext cx="208107" cy="131415"/>
            </a:xfrm>
            <a:prstGeom prst="hexag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latin typeface="Open Sans Regular" charset="0"/>
              </a:endParaRPr>
            </a:p>
          </p:txBody>
        </p:sp>
        <p:sp>
          <p:nvSpPr>
            <p:cNvPr id="37" name="Hexagon 36"/>
            <p:cNvSpPr/>
            <p:nvPr/>
          </p:nvSpPr>
          <p:spPr>
            <a:xfrm>
              <a:off x="9385644" y="4331629"/>
              <a:ext cx="208107" cy="131415"/>
            </a:xfrm>
            <a:prstGeom prst="hexag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latin typeface="Open Sans Regular" charset="0"/>
              </a:endParaRPr>
            </a:p>
          </p:txBody>
        </p:sp>
        <p:sp>
          <p:nvSpPr>
            <p:cNvPr id="38" name="Isosceles Triangle 112"/>
            <p:cNvSpPr/>
            <p:nvPr/>
          </p:nvSpPr>
          <p:spPr>
            <a:xfrm>
              <a:off x="9895361" y="5687657"/>
              <a:ext cx="227927" cy="131415"/>
            </a:xfrm>
            <a:prstGeom prst="triangle">
              <a:avLst/>
            </a:prstGeom>
            <a:gradFill>
              <a:gsLst>
                <a:gs pos="0">
                  <a:schemeClr val="accent6">
                    <a:lumMod val="60000"/>
                    <a:lumOff val="40000"/>
                  </a:schemeClr>
                </a:gs>
                <a:gs pos="100000">
                  <a:schemeClr val="accent6">
                    <a:lumMod val="75000"/>
                  </a:schemeClr>
                </a:gs>
              </a:gsLst>
            </a:gra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latin typeface="Open Sans Regular" charset="0"/>
              </a:endParaRPr>
            </a:p>
          </p:txBody>
        </p:sp>
        <p:sp>
          <p:nvSpPr>
            <p:cNvPr id="39" name="Isosceles Triangle 113"/>
            <p:cNvSpPr/>
            <p:nvPr/>
          </p:nvSpPr>
          <p:spPr>
            <a:xfrm>
              <a:off x="10226507" y="5723353"/>
              <a:ext cx="227927" cy="131415"/>
            </a:xfrm>
            <a:prstGeom prst="triangle">
              <a:avLst/>
            </a:prstGeom>
            <a:gradFill>
              <a:gsLst>
                <a:gs pos="0">
                  <a:schemeClr val="accent6">
                    <a:lumMod val="60000"/>
                    <a:lumOff val="40000"/>
                  </a:schemeClr>
                </a:gs>
                <a:gs pos="100000">
                  <a:schemeClr val="accent6">
                    <a:lumMod val="75000"/>
                  </a:schemeClr>
                </a:gs>
              </a:gsLst>
            </a:gra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latin typeface="Open Sans Regular" charset="0"/>
              </a:endParaRPr>
            </a:p>
          </p:txBody>
        </p:sp>
        <p:sp>
          <p:nvSpPr>
            <p:cNvPr id="40" name="Isosceles Triangle 114"/>
            <p:cNvSpPr/>
            <p:nvPr/>
          </p:nvSpPr>
          <p:spPr>
            <a:xfrm>
              <a:off x="10037131" y="5851668"/>
              <a:ext cx="227927" cy="131415"/>
            </a:xfrm>
            <a:prstGeom prst="triangle">
              <a:avLst/>
            </a:prstGeom>
            <a:gradFill>
              <a:gsLst>
                <a:gs pos="0">
                  <a:schemeClr val="accent6">
                    <a:lumMod val="60000"/>
                    <a:lumOff val="40000"/>
                  </a:schemeClr>
                </a:gs>
                <a:gs pos="100000">
                  <a:schemeClr val="accent6">
                    <a:lumMod val="75000"/>
                  </a:schemeClr>
                </a:gs>
              </a:gsLst>
            </a:gra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latin typeface="Open Sans Regular" charset="0"/>
              </a:endParaRPr>
            </a:p>
          </p:txBody>
        </p:sp>
        <p:cxnSp>
          <p:nvCxnSpPr>
            <p:cNvPr id="41" name="Straight Connector 40"/>
            <p:cNvCxnSpPr/>
            <p:nvPr/>
          </p:nvCxnSpPr>
          <p:spPr>
            <a:xfrm>
              <a:off x="9101933" y="5992309"/>
              <a:ext cx="88937" cy="99479"/>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9699174" y="4430351"/>
              <a:ext cx="96291" cy="895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10403200" y="5971747"/>
              <a:ext cx="48406" cy="102808"/>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8654725" y="4411152"/>
              <a:ext cx="426779" cy="955359"/>
            </a:xfrm>
            <a:prstGeom prst="line">
              <a:avLst/>
            </a:prstGeom>
            <a:ln>
              <a:solidFill>
                <a:schemeClr val="accent5">
                  <a:lumMod val="60000"/>
                  <a:lumOff val="40000"/>
                </a:schemeClr>
              </a:solidFill>
              <a:headEnd type="triangle" w="lg" len="lg"/>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H="1" flipV="1">
              <a:off x="10138007" y="4411150"/>
              <a:ext cx="404244" cy="965892"/>
            </a:xfrm>
            <a:prstGeom prst="line">
              <a:avLst/>
            </a:prstGeom>
            <a:ln>
              <a:solidFill>
                <a:schemeClr val="accent5">
                  <a:lumMod val="60000"/>
                  <a:lumOff val="40000"/>
                </a:schemeClr>
              </a:solidFill>
              <a:headEnd type="triangle" w="lg" len="lg"/>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9812983" y="5018903"/>
              <a:ext cx="485123" cy="355127"/>
            </a:xfrm>
            <a:prstGeom prst="line">
              <a:avLst/>
            </a:prstGeom>
            <a:ln>
              <a:solidFill>
                <a:schemeClr val="accent5">
                  <a:lumMod val="60000"/>
                  <a:lumOff val="40000"/>
                </a:schemeClr>
              </a:solidFill>
              <a:headEnd type="triangle" w="lg" len="lg"/>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H="1">
              <a:off x="9006053" y="5008369"/>
              <a:ext cx="349347" cy="361119"/>
            </a:xfrm>
            <a:prstGeom prst="line">
              <a:avLst/>
            </a:prstGeom>
            <a:ln>
              <a:solidFill>
                <a:schemeClr val="accent5">
                  <a:lumMod val="60000"/>
                  <a:lumOff val="40000"/>
                </a:schemeClr>
              </a:solidFill>
              <a:headEnd type="triangle" w="lg" len="lg"/>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H="1">
              <a:off x="9526988" y="5598249"/>
              <a:ext cx="228792" cy="21068"/>
            </a:xfrm>
            <a:prstGeom prst="line">
              <a:avLst/>
            </a:prstGeom>
            <a:ln>
              <a:solidFill>
                <a:schemeClr val="accent5">
                  <a:lumMod val="60000"/>
                  <a:lumOff val="40000"/>
                </a:schemeClr>
              </a:solidFill>
              <a:headEnd type="triangle" w="lg" len="lg"/>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V="1">
              <a:off x="9541290" y="5857373"/>
              <a:ext cx="214492" cy="10534"/>
            </a:xfrm>
            <a:prstGeom prst="line">
              <a:avLst/>
            </a:prstGeom>
            <a:ln>
              <a:solidFill>
                <a:schemeClr val="accent5">
                  <a:lumMod val="60000"/>
                  <a:lumOff val="40000"/>
                </a:schemeClr>
              </a:solidFill>
              <a:headEnd type="triangle" w="lg" len="lg"/>
            </a:ln>
          </p:spPr>
          <p:style>
            <a:lnRef idx="2">
              <a:schemeClr val="accent1"/>
            </a:lnRef>
            <a:fillRef idx="0">
              <a:schemeClr val="accent1"/>
            </a:fillRef>
            <a:effectRef idx="1">
              <a:schemeClr val="accent1"/>
            </a:effectRef>
            <a:fontRef idx="minor">
              <a:schemeClr val="tx1"/>
            </a:fontRef>
          </p:style>
        </p:cxnSp>
        <p:sp>
          <p:nvSpPr>
            <p:cNvPr id="50" name="Oval 49"/>
            <p:cNvSpPr/>
            <p:nvPr/>
          </p:nvSpPr>
          <p:spPr>
            <a:xfrm>
              <a:off x="8745338" y="5681724"/>
              <a:ext cx="158557" cy="131415"/>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latin typeface="Open Sans Regular" charset="0"/>
              </a:endParaRPr>
            </a:p>
          </p:txBody>
        </p:sp>
        <p:sp>
          <p:nvSpPr>
            <p:cNvPr id="51" name="Oval 50"/>
            <p:cNvSpPr/>
            <p:nvPr/>
          </p:nvSpPr>
          <p:spPr>
            <a:xfrm>
              <a:off x="9249241" y="6362942"/>
              <a:ext cx="158557" cy="131415"/>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latin typeface="Open Sans Regular" charset="0"/>
              </a:endParaRPr>
            </a:p>
          </p:txBody>
        </p:sp>
      </p:grpSp>
      <p:pic>
        <p:nvPicPr>
          <p:cNvPr id="1026" name="Picture 2" descr="C:\Users\IBM_ADMIN\AppData\Local\Microsoft\Windows\Temporary Internet Files\Content.IE5\IYFMDB9H\6212[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1484" y="2211512"/>
            <a:ext cx="2443693" cy="252360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normAutofit/>
          </a:bodyPr>
          <a:lstStyle/>
          <a:p>
            <a:pPr>
              <a:defRPr/>
            </a:pPr>
            <a:r>
              <a:rPr lang="en-US" smtClean="0"/>
              <a:t>© Copyright IBM Corporation 2017</a:t>
            </a:r>
            <a:endParaRPr lang="en-US" dirty="0"/>
          </a:p>
        </p:txBody>
      </p:sp>
    </p:spTree>
    <p:extLst>
      <p:ext uri="{BB962C8B-B14F-4D97-AF65-F5344CB8AC3E}">
        <p14:creationId xmlns:p14="http://schemas.microsoft.com/office/powerpoint/2010/main" val="181034628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3"/>
          <p:cNvSpPr>
            <a:spLocks noGrp="1" noChangeArrowheads="1"/>
          </p:cNvSpPr>
          <p:nvPr>
            <p:ph idx="1"/>
          </p:nvPr>
        </p:nvSpPr>
        <p:spPr>
          <a:prstGeom prst="rect">
            <a:avLst/>
          </a:prstGeom>
        </p:spPr>
        <p:txBody>
          <a:bodyPr/>
          <a:lstStyle/>
          <a:p>
            <a:r>
              <a:rPr lang="en-US" sz="2000" dirty="0" smtClean="0"/>
              <a:t>Why service mesh?</a:t>
            </a:r>
          </a:p>
          <a:p>
            <a:r>
              <a:rPr lang="en-US" sz="2000" dirty="0" smtClean="0"/>
              <a:t>Common functions of a service mesh</a:t>
            </a:r>
          </a:p>
          <a:p>
            <a:r>
              <a:rPr lang="en-US" dirty="0"/>
              <a:t>S</a:t>
            </a:r>
            <a:r>
              <a:rPr lang="en-US" sz="2000" dirty="0" smtClean="0"/>
              <a:t>ervices mesh </a:t>
            </a:r>
            <a:r>
              <a:rPr lang="en-US" dirty="0" smtClean="0"/>
              <a:t>implementations</a:t>
            </a:r>
            <a:endParaRPr lang="en-US" sz="1800" dirty="0" smtClean="0"/>
          </a:p>
          <a:p>
            <a:endParaRPr lang="en-GB" dirty="0" smtClean="0"/>
          </a:p>
        </p:txBody>
      </p:sp>
      <p:sp>
        <p:nvSpPr>
          <p:cNvPr id="2" name="Slide Number Placeholder 1"/>
          <p:cNvSpPr>
            <a:spLocks noGrp="1"/>
          </p:cNvSpPr>
          <p:nvPr>
            <p:ph type="sldNum" sz="quarter" idx="10"/>
          </p:nvPr>
        </p:nvSpPr>
        <p:spPr/>
        <p:txBody>
          <a:bodyPr/>
          <a:lstStyle/>
          <a:p>
            <a:pPr>
              <a:defRPr/>
            </a:pPr>
            <a:fld id="{11A68DD8-55F1-4DDB-A894-47428CF80362}" type="slidenum">
              <a:rPr lang="en-US" smtClean="0"/>
              <a:pPr>
                <a:defRPr/>
              </a:pPr>
              <a:t>40</a:t>
            </a:fld>
            <a:endParaRPr lang="en-US" dirty="0"/>
          </a:p>
        </p:txBody>
      </p:sp>
      <p:sp>
        <p:nvSpPr>
          <p:cNvPr id="11267" name="Rectangle 2"/>
          <p:cNvSpPr>
            <a:spLocks noGrp="1" noChangeArrowheads="1"/>
          </p:cNvSpPr>
          <p:nvPr>
            <p:ph type="title"/>
          </p:nvPr>
        </p:nvSpPr>
        <p:spPr>
          <a:xfrm>
            <a:off x="256032" y="583373"/>
            <a:ext cx="11795760" cy="460800"/>
          </a:xfrm>
        </p:spPr>
        <p:txBody>
          <a:bodyPr/>
          <a:lstStyle/>
          <a:p>
            <a:r>
              <a:rPr lang="en-GB" dirty="0" smtClean="0"/>
              <a:t>Conclusion</a:t>
            </a:r>
          </a:p>
        </p:txBody>
      </p:sp>
      <p:sp>
        <p:nvSpPr>
          <p:cNvPr id="3" name="Footer Placeholder 2"/>
          <p:cNvSpPr>
            <a:spLocks noGrp="1"/>
          </p:cNvSpPr>
          <p:nvPr>
            <p:ph type="ftr" sz="quarter" idx="11"/>
          </p:nvPr>
        </p:nvSpPr>
        <p:spPr/>
        <p:txBody>
          <a:bodyPr>
            <a:normAutofit/>
          </a:bodyPr>
          <a:lstStyle/>
          <a:p>
            <a:pPr>
              <a:defRPr/>
            </a:pPr>
            <a:r>
              <a:rPr lang="en-US" smtClean="0"/>
              <a:t>© Copyright IBM Corporation 2017</a:t>
            </a:r>
            <a:endParaRPr lang="en-US" dirty="0"/>
          </a:p>
        </p:txBody>
      </p:sp>
    </p:spTree>
    <p:custDataLst>
      <p:tags r:id="rId1"/>
    </p:custDataLst>
    <p:extLst>
      <p:ext uri="{BB962C8B-B14F-4D97-AF65-F5344CB8AC3E}">
        <p14:creationId xmlns:p14="http://schemas.microsoft.com/office/powerpoint/2010/main" val="369431628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Resources</a:t>
            </a:r>
            <a:endParaRPr lang="en-US" dirty="0"/>
          </a:p>
        </p:txBody>
      </p:sp>
      <p:sp>
        <p:nvSpPr>
          <p:cNvPr id="3" name="Slide Number Placeholder 2"/>
          <p:cNvSpPr>
            <a:spLocks noGrp="1"/>
          </p:cNvSpPr>
          <p:nvPr>
            <p:ph type="sldNum" sz="quarter" idx="10"/>
          </p:nvPr>
        </p:nvSpPr>
        <p:spPr/>
        <p:txBody>
          <a:bodyPr/>
          <a:lstStyle/>
          <a:p>
            <a:fld id="{11A68DD8-55F1-4DDB-A894-47428CF80362}" type="slidenum">
              <a:rPr lang="en-US" smtClean="0"/>
              <a:pPr/>
              <a:t>41</a:t>
            </a:fld>
            <a:endParaRPr lang="en-US" dirty="0"/>
          </a:p>
        </p:txBody>
      </p:sp>
      <p:sp>
        <p:nvSpPr>
          <p:cNvPr id="2" name="Content Placeholder 1"/>
          <p:cNvSpPr>
            <a:spLocks noGrp="1"/>
          </p:cNvSpPr>
          <p:nvPr>
            <p:ph idx="4294967295"/>
          </p:nvPr>
        </p:nvSpPr>
        <p:spPr>
          <a:xfrm>
            <a:off x="191072" y="1358900"/>
            <a:ext cx="11385550" cy="4322763"/>
          </a:xfrm>
        </p:spPr>
        <p:txBody>
          <a:bodyPr>
            <a:noAutofit/>
          </a:bodyPr>
          <a:lstStyle/>
          <a:p>
            <a:r>
              <a:rPr lang="en-US" sz="1400" dirty="0"/>
              <a:t>IBM, Google and Lyft give </a:t>
            </a:r>
            <a:r>
              <a:rPr lang="en-US" sz="1400" dirty="0" err="1"/>
              <a:t>microservices</a:t>
            </a:r>
            <a:r>
              <a:rPr lang="en-US" sz="1400" dirty="0"/>
              <a:t> a ride on the </a:t>
            </a:r>
            <a:r>
              <a:rPr lang="en-US" sz="1400" dirty="0" err="1"/>
              <a:t>Istio</a:t>
            </a:r>
            <a:r>
              <a:rPr lang="en-US" sz="1400" dirty="0"/>
              <a:t> Service </a:t>
            </a:r>
            <a:r>
              <a:rPr lang="en-US" sz="1400" dirty="0" smtClean="0"/>
              <a:t>Mesh</a:t>
            </a:r>
          </a:p>
          <a:p>
            <a:pPr lvl="1"/>
            <a:r>
              <a:rPr lang="en-US" sz="1400" dirty="0">
                <a:hlinkClick r:id="rId3"/>
              </a:rPr>
              <a:t>https://developer.ibm.com/dwblog/2017/istio</a:t>
            </a:r>
            <a:r>
              <a:rPr lang="en-US" sz="1400" dirty="0" smtClean="0">
                <a:hlinkClick r:id="rId3"/>
              </a:rPr>
              <a:t>/</a:t>
            </a:r>
            <a:endParaRPr lang="en-US" sz="1400" dirty="0"/>
          </a:p>
          <a:p>
            <a:r>
              <a:rPr lang="en-US" sz="1400" dirty="0" err="1" smtClean="0"/>
              <a:t>Istio</a:t>
            </a:r>
            <a:endParaRPr lang="en-US" sz="1400" dirty="0" smtClean="0"/>
          </a:p>
          <a:p>
            <a:pPr lvl="1"/>
            <a:r>
              <a:rPr lang="en-US" sz="1400" dirty="0" smtClean="0">
                <a:hlinkClick r:id="rId4"/>
              </a:rPr>
              <a:t>https://istio.io</a:t>
            </a:r>
            <a:endParaRPr lang="en-US" sz="1400" dirty="0" smtClean="0"/>
          </a:p>
          <a:p>
            <a:pPr lvl="1"/>
            <a:r>
              <a:rPr lang="en-US" sz="1400" dirty="0" smtClean="0">
                <a:hlinkClick r:id="rId5"/>
              </a:rPr>
              <a:t>https://github.com/istio</a:t>
            </a:r>
            <a:endParaRPr lang="en-US" sz="1400" dirty="0" smtClean="0"/>
          </a:p>
          <a:p>
            <a:r>
              <a:rPr lang="en-US" sz="1400" dirty="0" err="1" smtClean="0"/>
              <a:t>developerWorks</a:t>
            </a:r>
            <a:r>
              <a:rPr lang="en-US" sz="1400" dirty="0" smtClean="0"/>
              <a:t> Container Orchestration Journeys</a:t>
            </a:r>
          </a:p>
          <a:p>
            <a:pPr lvl="1"/>
            <a:r>
              <a:rPr lang="en-US" sz="1400" dirty="0" smtClean="0">
                <a:hlinkClick r:id="rId6"/>
              </a:rPr>
              <a:t>http://ibm.biz/kube-journeys</a:t>
            </a:r>
            <a:endParaRPr lang="en-US" sz="1400" dirty="0" smtClean="0"/>
          </a:p>
          <a:p>
            <a:pPr lvl="1"/>
            <a:r>
              <a:rPr lang="en-US" sz="1400" dirty="0">
                <a:hlinkClick r:id="rId7"/>
              </a:rPr>
              <a:t>https://</a:t>
            </a:r>
            <a:r>
              <a:rPr lang="en-US" sz="1400" dirty="0" smtClean="0">
                <a:hlinkClick r:id="rId7"/>
              </a:rPr>
              <a:t>developer.ibm.com/code/journey/manage-microservices-traffic-using-istio</a:t>
            </a:r>
            <a:endParaRPr lang="en-US" sz="1400" dirty="0" smtClean="0"/>
          </a:p>
          <a:p>
            <a:r>
              <a:rPr lang="en-US" sz="1400" dirty="0" err="1" smtClean="0"/>
              <a:t>Microservices</a:t>
            </a:r>
            <a:endParaRPr lang="en-US" sz="1400" dirty="0" smtClean="0"/>
          </a:p>
          <a:p>
            <a:pPr lvl="1"/>
            <a:r>
              <a:rPr lang="en-US" sz="1400" dirty="0" smtClean="0">
                <a:hlinkClick r:id="rId8"/>
              </a:rPr>
              <a:t>http://kasunpanorama.blogspot.com/2015/11/microservices-in-practice.html</a:t>
            </a:r>
            <a:endParaRPr lang="en-US" sz="1400" dirty="0" smtClean="0"/>
          </a:p>
          <a:p>
            <a:r>
              <a:rPr lang="en-US" sz="1400" dirty="0" smtClean="0"/>
              <a:t>Service discovery</a:t>
            </a:r>
          </a:p>
          <a:p>
            <a:pPr lvl="1"/>
            <a:r>
              <a:rPr lang="en-US" sz="1400" dirty="0" smtClean="0">
                <a:hlinkClick r:id="rId9"/>
              </a:rPr>
              <a:t>https://dzone.com/articles/service-discovery-in-a-microservices-architecture</a:t>
            </a:r>
            <a:endParaRPr lang="en-US" sz="1400" dirty="0" smtClean="0"/>
          </a:p>
          <a:p>
            <a:r>
              <a:rPr lang="en-US" sz="1400" dirty="0" smtClean="0"/>
              <a:t>Service mesh</a:t>
            </a:r>
          </a:p>
          <a:p>
            <a:pPr lvl="1"/>
            <a:r>
              <a:rPr lang="en-US" sz="1400" dirty="0" smtClean="0">
                <a:hlinkClick r:id="rId10"/>
              </a:rPr>
              <a:t>https://blog.buoyant.io/2017/04/25/whats-a-service-mesh-and-why-do-i-need-one/</a:t>
            </a:r>
            <a:endParaRPr lang="en-US" sz="1400" dirty="0" smtClean="0"/>
          </a:p>
          <a:p>
            <a:pPr lvl="1"/>
            <a:r>
              <a:rPr lang="en-US" sz="1400" dirty="0" smtClean="0">
                <a:hlinkClick r:id="rId11"/>
              </a:rPr>
              <a:t>https://content.pivotal.io/blog/pivotal-and-istio-advancing-the-ecosystem-for-microservices-in-the-enterprise</a:t>
            </a:r>
            <a:endParaRPr lang="en-US" sz="1400" dirty="0" smtClean="0"/>
          </a:p>
          <a:p>
            <a:r>
              <a:rPr lang="en-US" sz="1400" dirty="0" smtClean="0"/>
              <a:t>Sidecars</a:t>
            </a:r>
          </a:p>
          <a:p>
            <a:pPr lvl="1"/>
            <a:r>
              <a:rPr lang="en-US" sz="1400" dirty="0" smtClean="0">
                <a:hlinkClick r:id="rId12"/>
              </a:rPr>
              <a:t>https://blog.buoyant.io/2016/06/17/small-memory-jvm-techniques-for-microservice-sidecars/</a:t>
            </a:r>
            <a:endParaRPr lang="en-US" sz="1400" dirty="0" smtClean="0"/>
          </a:p>
          <a:p>
            <a:endParaRPr lang="en-US" sz="1400" dirty="0" smtClean="0"/>
          </a:p>
        </p:txBody>
      </p:sp>
      <p:sp>
        <p:nvSpPr>
          <p:cNvPr id="4" name="Footer Placeholder 3"/>
          <p:cNvSpPr>
            <a:spLocks noGrp="1"/>
          </p:cNvSpPr>
          <p:nvPr>
            <p:ph type="ftr" sz="quarter" idx="11"/>
          </p:nvPr>
        </p:nvSpPr>
        <p:spPr/>
        <p:txBody>
          <a:bodyPr>
            <a:normAutofit/>
          </a:bodyPr>
          <a:lstStyle/>
          <a:p>
            <a:pPr>
              <a:defRPr/>
            </a:pPr>
            <a:r>
              <a:rPr lang="en-US" smtClean="0"/>
              <a:t>© Copyright IBM Corporation 2017</a:t>
            </a:r>
            <a:endParaRPr lang="en-US" dirty="0"/>
          </a:p>
        </p:txBody>
      </p:sp>
    </p:spTree>
    <p:extLst>
      <p:ext uri="{BB962C8B-B14F-4D97-AF65-F5344CB8AC3E}">
        <p14:creationId xmlns:p14="http://schemas.microsoft.com/office/powerpoint/2010/main" val="15157317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 Slides</a:t>
            </a:r>
            <a:endParaRPr lang="en-US" dirty="0"/>
          </a:p>
        </p:txBody>
      </p:sp>
      <p:sp>
        <p:nvSpPr>
          <p:cNvPr id="3" name="Footer Placeholder 2"/>
          <p:cNvSpPr>
            <a:spLocks noGrp="1"/>
          </p:cNvSpPr>
          <p:nvPr>
            <p:ph type="ftr" sz="quarter" idx="11"/>
          </p:nvPr>
        </p:nvSpPr>
        <p:spPr/>
        <p:txBody>
          <a:bodyPr>
            <a:normAutofit/>
          </a:bodyPr>
          <a:lstStyle/>
          <a:p>
            <a:pPr>
              <a:defRPr/>
            </a:pPr>
            <a:r>
              <a:rPr lang="en-US" smtClean="0"/>
              <a:t>© Copyright IBM Corporation 2017</a:t>
            </a:r>
            <a:endParaRPr lang="en-US" dirty="0"/>
          </a:p>
        </p:txBody>
      </p:sp>
      <p:sp>
        <p:nvSpPr>
          <p:cNvPr id="5" name="Slide Number Placeholder 4"/>
          <p:cNvSpPr>
            <a:spLocks noGrp="1"/>
          </p:cNvSpPr>
          <p:nvPr>
            <p:ph type="sldNum" sz="quarter" idx="10"/>
          </p:nvPr>
        </p:nvSpPr>
        <p:spPr/>
        <p:txBody>
          <a:bodyPr/>
          <a:lstStyle/>
          <a:p>
            <a:pPr>
              <a:defRPr/>
            </a:pPr>
            <a:fld id="{2DAFEF3C-BFF5-4598-9D1B-1BD302EA2799}" type="slidenum">
              <a:rPr lang="en-US" smtClean="0"/>
              <a:pPr>
                <a:defRPr/>
              </a:pPr>
              <a:t>42</a:t>
            </a:fld>
            <a:endParaRPr lang="en-US" dirty="0"/>
          </a:p>
        </p:txBody>
      </p:sp>
    </p:spTree>
    <p:extLst>
      <p:ext uri="{BB962C8B-B14F-4D97-AF65-F5344CB8AC3E}">
        <p14:creationId xmlns:p14="http://schemas.microsoft.com/office/powerpoint/2010/main" val="158790948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7281" y="1165722"/>
            <a:ext cx="8239575" cy="5513832"/>
          </a:xfrm>
        </p:spPr>
        <p:txBody>
          <a:bodyPr/>
          <a:lstStyle/>
          <a:p>
            <a:r>
              <a:rPr lang="en-US" dirty="0"/>
              <a:t>Intelligent Routing and Load </a:t>
            </a:r>
            <a:r>
              <a:rPr lang="en-US" dirty="0" smtClean="0"/>
              <a:t>Balancing</a:t>
            </a:r>
          </a:p>
          <a:p>
            <a:pPr lvl="1"/>
            <a:r>
              <a:rPr lang="en-US" dirty="0"/>
              <a:t>Control traffic between services with dynamic route configuration, conduct A/B tests, release canaries, and gradually upgrade versions using red/black deployments</a:t>
            </a:r>
            <a:r>
              <a:rPr lang="en-US" dirty="0" smtClean="0"/>
              <a:t>.</a:t>
            </a:r>
          </a:p>
          <a:p>
            <a:pPr lvl="1"/>
            <a:endParaRPr lang="en-US" dirty="0" smtClean="0"/>
          </a:p>
          <a:p>
            <a:r>
              <a:rPr lang="en-US" dirty="0"/>
              <a:t>Resilience Across Languages and </a:t>
            </a:r>
            <a:r>
              <a:rPr lang="en-US" dirty="0" smtClean="0"/>
              <a:t>Platforms</a:t>
            </a:r>
          </a:p>
          <a:p>
            <a:pPr lvl="1"/>
            <a:r>
              <a:rPr lang="en-US" dirty="0"/>
              <a:t>Increase reliability by shielding applications from flaky networks and cascading failures in adverse conditions. </a:t>
            </a:r>
            <a:endParaRPr lang="en-US" dirty="0" smtClean="0"/>
          </a:p>
          <a:p>
            <a:pPr lvl="1"/>
            <a:endParaRPr lang="en-US" dirty="0" smtClean="0"/>
          </a:p>
          <a:p>
            <a:r>
              <a:rPr lang="en-US" dirty="0"/>
              <a:t>Fleet Wide Policy </a:t>
            </a:r>
            <a:r>
              <a:rPr lang="en-US" dirty="0" smtClean="0"/>
              <a:t>Enforcement</a:t>
            </a:r>
          </a:p>
          <a:p>
            <a:pPr lvl="1"/>
            <a:r>
              <a:rPr lang="en-US" dirty="0"/>
              <a:t>Apply organizational policy to the interaction between services, ensure access policies are enforced and </a:t>
            </a:r>
            <a:r>
              <a:rPr lang="en-US" dirty="0" smtClean="0"/>
              <a:t>resources </a:t>
            </a:r>
            <a:r>
              <a:rPr lang="en-US" dirty="0"/>
              <a:t>are fairly distributed among consumers</a:t>
            </a:r>
            <a:r>
              <a:rPr lang="en-US" dirty="0" smtClean="0"/>
              <a:t>.</a:t>
            </a:r>
          </a:p>
          <a:p>
            <a:pPr lvl="1"/>
            <a:endParaRPr lang="en-US" dirty="0"/>
          </a:p>
          <a:p>
            <a:r>
              <a:rPr lang="en-US" dirty="0"/>
              <a:t>In-Depth Telemetry and </a:t>
            </a:r>
            <a:r>
              <a:rPr lang="en-US" dirty="0" smtClean="0"/>
              <a:t>Reporting</a:t>
            </a:r>
          </a:p>
          <a:p>
            <a:pPr lvl="1"/>
            <a:r>
              <a:rPr lang="en-US" dirty="0"/>
              <a:t>Understand the dependencies between services, the nature and flow of traffic between them and quickly identify issues with distributed tracing.</a:t>
            </a:r>
          </a:p>
          <a:p>
            <a:endParaRPr lang="en-US" dirty="0" smtClean="0"/>
          </a:p>
          <a:p>
            <a:endParaRPr lang="en-US" dirty="0"/>
          </a:p>
          <a:p>
            <a:endParaRPr lang="en-US" dirty="0"/>
          </a:p>
        </p:txBody>
      </p:sp>
      <p:sp>
        <p:nvSpPr>
          <p:cNvPr id="3" name="Slide Number Placeholder 2"/>
          <p:cNvSpPr>
            <a:spLocks noGrp="1"/>
          </p:cNvSpPr>
          <p:nvPr>
            <p:ph type="sldNum" sz="quarter" idx="10"/>
          </p:nvPr>
        </p:nvSpPr>
        <p:spPr/>
        <p:txBody>
          <a:bodyPr/>
          <a:lstStyle/>
          <a:p>
            <a:pPr>
              <a:defRPr/>
            </a:pPr>
            <a:fld id="{11A68DD8-55F1-4DDB-A894-47428CF80362}" type="slidenum">
              <a:rPr lang="en-US" smtClean="0"/>
              <a:pPr>
                <a:defRPr/>
              </a:pPr>
              <a:t>43</a:t>
            </a:fld>
            <a:endParaRPr lang="en-US" dirty="0"/>
          </a:p>
        </p:txBody>
      </p:sp>
      <p:sp>
        <p:nvSpPr>
          <p:cNvPr id="4" name="Footer Placeholder 3"/>
          <p:cNvSpPr>
            <a:spLocks noGrp="1"/>
          </p:cNvSpPr>
          <p:nvPr>
            <p:ph type="ftr" sz="quarter" idx="11"/>
          </p:nvPr>
        </p:nvSpPr>
        <p:spPr/>
        <p:txBody>
          <a:bodyPr>
            <a:normAutofit/>
          </a:bodyPr>
          <a:lstStyle/>
          <a:p>
            <a:pPr>
              <a:defRPr/>
            </a:pPr>
            <a:r>
              <a:rPr lang="en-US" smtClean="0"/>
              <a:t>© Copyright IBM Corporation 2017</a:t>
            </a:r>
            <a:endParaRPr lang="en-US" dirty="0"/>
          </a:p>
        </p:txBody>
      </p:sp>
      <p:sp>
        <p:nvSpPr>
          <p:cNvPr id="5" name="Title 4"/>
          <p:cNvSpPr>
            <a:spLocks noGrp="1"/>
          </p:cNvSpPr>
          <p:nvPr>
            <p:ph type="title"/>
          </p:nvPr>
        </p:nvSpPr>
        <p:spPr/>
        <p:txBody>
          <a:bodyPr/>
          <a:lstStyle/>
          <a:p>
            <a:r>
              <a:rPr lang="en-US" dirty="0" smtClean="0"/>
              <a:t>Istio Advantages</a:t>
            </a:r>
            <a:endParaRPr lang="en-US" dirty="0"/>
          </a:p>
        </p:txBody>
      </p:sp>
      <p:pic>
        <p:nvPicPr>
          <p:cNvPr id="6" name="pasted-image.tiff" descr="pasted-image.tiff"/>
          <p:cNvPicPr>
            <a:picLocks noChangeAspect="1"/>
          </p:cNvPicPr>
          <p:nvPr/>
        </p:nvPicPr>
        <p:blipFill>
          <a:blip r:embed="rId2">
            <a:extLst/>
          </a:blip>
          <a:stretch>
            <a:fillRect/>
          </a:stretch>
        </p:blipFill>
        <p:spPr>
          <a:xfrm>
            <a:off x="8624771" y="1010922"/>
            <a:ext cx="3110045" cy="1516147"/>
          </a:xfrm>
          <a:prstGeom prst="rect">
            <a:avLst/>
          </a:prstGeom>
          <a:ln w="12700">
            <a:miter lim="400000"/>
          </a:ln>
        </p:spPr>
      </p:pic>
      <p:pic>
        <p:nvPicPr>
          <p:cNvPr id="7" name="pasted-image.tiff" descr="pasted-image.tiff"/>
          <p:cNvPicPr>
            <a:picLocks noChangeAspect="1"/>
          </p:cNvPicPr>
          <p:nvPr/>
        </p:nvPicPr>
        <p:blipFill>
          <a:blip r:embed="rId3">
            <a:extLst/>
          </a:blip>
          <a:srcRect/>
          <a:stretch>
            <a:fillRect/>
          </a:stretch>
        </p:blipFill>
        <p:spPr>
          <a:xfrm>
            <a:off x="8123483" y="2099291"/>
            <a:ext cx="1829882" cy="1823347"/>
          </a:xfrm>
          <a:prstGeom prst="rect">
            <a:avLst/>
          </a:prstGeom>
          <a:ln w="12700">
            <a:miter lim="400000"/>
          </a:ln>
        </p:spPr>
      </p:pic>
      <p:pic>
        <p:nvPicPr>
          <p:cNvPr id="8" name="pasted-image.tiff" descr="pasted-image.tiff"/>
          <p:cNvPicPr>
            <a:picLocks noChangeAspect="1"/>
          </p:cNvPicPr>
          <p:nvPr/>
        </p:nvPicPr>
        <p:blipFill>
          <a:blip r:embed="rId4">
            <a:extLst/>
          </a:blip>
          <a:stretch>
            <a:fillRect/>
          </a:stretch>
        </p:blipFill>
        <p:spPr>
          <a:xfrm>
            <a:off x="8248046" y="4023361"/>
            <a:ext cx="1624541" cy="1402520"/>
          </a:xfrm>
          <a:prstGeom prst="rect">
            <a:avLst/>
          </a:prstGeom>
          <a:ln w="12700">
            <a:miter lim="400000"/>
          </a:ln>
        </p:spPr>
      </p:pic>
      <p:pic>
        <p:nvPicPr>
          <p:cNvPr id="9" name="pasted-image.tiff" descr="pasted-image.tiff"/>
          <p:cNvPicPr>
            <a:picLocks noChangeAspect="1"/>
          </p:cNvPicPr>
          <p:nvPr/>
        </p:nvPicPr>
        <p:blipFill>
          <a:blip r:embed="rId5">
            <a:extLst/>
          </a:blip>
          <a:stretch>
            <a:fillRect/>
          </a:stretch>
        </p:blipFill>
        <p:spPr>
          <a:xfrm>
            <a:off x="8417026" y="5570105"/>
            <a:ext cx="1242795" cy="1194119"/>
          </a:xfrm>
          <a:prstGeom prst="rect">
            <a:avLst/>
          </a:prstGeom>
          <a:ln w="12700">
            <a:miter lim="400000"/>
          </a:ln>
        </p:spPr>
      </p:pic>
    </p:spTree>
    <p:extLst>
      <p:ext uri="{BB962C8B-B14F-4D97-AF65-F5344CB8AC3E}">
        <p14:creationId xmlns:p14="http://schemas.microsoft.com/office/powerpoint/2010/main" val="1178290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complexity tradeoff</a:t>
            </a:r>
            <a:endParaRPr lang="en-US" dirty="0"/>
          </a:p>
        </p:txBody>
      </p:sp>
      <p:sp>
        <p:nvSpPr>
          <p:cNvPr id="3" name="Slide Number Placeholder 2"/>
          <p:cNvSpPr>
            <a:spLocks noGrp="1"/>
          </p:cNvSpPr>
          <p:nvPr>
            <p:ph type="sldNum" sz="quarter" idx="10"/>
          </p:nvPr>
        </p:nvSpPr>
        <p:spPr/>
        <p:txBody>
          <a:bodyPr/>
          <a:lstStyle/>
          <a:p>
            <a:pPr>
              <a:defRPr/>
            </a:pPr>
            <a:fld id="{9FD8E78C-0F93-4A43-ACD8-0787B77EB95B}" type="slidenum">
              <a:rPr lang="en-US" smtClean="0"/>
              <a:pPr>
                <a:defRPr/>
              </a:pPr>
              <a:t>5</a:t>
            </a:fld>
            <a:endParaRPr lang="en-US" dirty="0"/>
          </a:p>
        </p:txBody>
      </p:sp>
      <p:sp>
        <p:nvSpPr>
          <p:cNvPr id="4" name="Footer Placeholder 3"/>
          <p:cNvSpPr>
            <a:spLocks noGrp="1"/>
          </p:cNvSpPr>
          <p:nvPr>
            <p:ph type="ftr" sz="quarter" idx="11"/>
          </p:nvPr>
        </p:nvSpPr>
        <p:spPr/>
        <p:txBody>
          <a:bodyPr>
            <a:normAutofit/>
          </a:bodyPr>
          <a:lstStyle/>
          <a:p>
            <a:pPr>
              <a:defRPr/>
            </a:pPr>
            <a:r>
              <a:rPr lang="en-US" smtClean="0"/>
              <a:t>© Copyright IBM Corporation 2017</a:t>
            </a:r>
            <a:endParaRPr lang="en-US" dirty="0"/>
          </a:p>
        </p:txBody>
      </p:sp>
      <p:pic>
        <p:nvPicPr>
          <p:cNvPr id="5" name="Picture 4"/>
          <p:cNvPicPr>
            <a:picLocks noChangeAspect="1"/>
          </p:cNvPicPr>
          <p:nvPr/>
        </p:nvPicPr>
        <p:blipFill>
          <a:blip r:embed="rId2"/>
          <a:stretch>
            <a:fillRect/>
          </a:stretch>
        </p:blipFill>
        <p:spPr>
          <a:xfrm>
            <a:off x="3632190" y="1307799"/>
            <a:ext cx="5384800" cy="5143500"/>
          </a:xfrm>
          <a:prstGeom prst="rect">
            <a:avLst/>
          </a:prstGeom>
        </p:spPr>
      </p:pic>
      <p:sp>
        <p:nvSpPr>
          <p:cNvPr id="6" name="TextBox 5"/>
          <p:cNvSpPr txBox="1"/>
          <p:nvPr/>
        </p:nvSpPr>
        <p:spPr>
          <a:xfrm>
            <a:off x="509756" y="2759831"/>
            <a:ext cx="2621231" cy="707886"/>
          </a:xfrm>
          <a:prstGeom prst="rect">
            <a:avLst/>
          </a:prstGeom>
          <a:noFill/>
        </p:spPr>
        <p:txBody>
          <a:bodyPr wrap="none" rtlCol="0">
            <a:spAutoFit/>
          </a:bodyPr>
          <a:lstStyle/>
          <a:p>
            <a:pPr algn="ctr"/>
            <a:r>
              <a:rPr lang="en-US" sz="2000" b="1" dirty="0" smtClean="0"/>
              <a:t>Faster Independent </a:t>
            </a:r>
          </a:p>
          <a:p>
            <a:pPr algn="ctr"/>
            <a:r>
              <a:rPr lang="en-US" sz="2000" b="1" dirty="0" smtClean="0"/>
              <a:t>Deployments</a:t>
            </a:r>
            <a:endParaRPr lang="en-US" sz="2000" b="1" dirty="0"/>
          </a:p>
        </p:txBody>
      </p:sp>
      <p:sp>
        <p:nvSpPr>
          <p:cNvPr id="7" name="TextBox 6"/>
          <p:cNvSpPr txBox="1"/>
          <p:nvPr/>
        </p:nvSpPr>
        <p:spPr>
          <a:xfrm>
            <a:off x="9797323" y="2696106"/>
            <a:ext cx="1608133" cy="1015663"/>
          </a:xfrm>
          <a:prstGeom prst="rect">
            <a:avLst/>
          </a:prstGeom>
          <a:noFill/>
        </p:spPr>
        <p:txBody>
          <a:bodyPr wrap="none" rtlCol="0">
            <a:spAutoFit/>
          </a:bodyPr>
          <a:lstStyle/>
          <a:p>
            <a:pPr algn="ctr"/>
            <a:r>
              <a:rPr lang="en-US" sz="2000" b="1" dirty="0" smtClean="0"/>
              <a:t>Increased</a:t>
            </a:r>
          </a:p>
          <a:p>
            <a:pPr algn="ctr"/>
            <a:r>
              <a:rPr lang="en-US" sz="2000" b="1" dirty="0" smtClean="0"/>
              <a:t>Operational</a:t>
            </a:r>
          </a:p>
          <a:p>
            <a:pPr algn="ctr"/>
            <a:r>
              <a:rPr lang="en-US" sz="2000" b="1" dirty="0" smtClean="0"/>
              <a:t>Complexity</a:t>
            </a:r>
            <a:endParaRPr lang="en-US" sz="2000" b="1" dirty="0"/>
          </a:p>
        </p:txBody>
      </p:sp>
      <p:sp>
        <p:nvSpPr>
          <p:cNvPr id="8" name="TextBox 7"/>
          <p:cNvSpPr txBox="1"/>
          <p:nvPr/>
        </p:nvSpPr>
        <p:spPr>
          <a:xfrm>
            <a:off x="3912380" y="1427420"/>
            <a:ext cx="1145872" cy="338554"/>
          </a:xfrm>
          <a:prstGeom prst="rect">
            <a:avLst/>
          </a:prstGeom>
          <a:noFill/>
        </p:spPr>
        <p:txBody>
          <a:bodyPr wrap="square" rtlCol="0">
            <a:spAutoFit/>
          </a:bodyPr>
          <a:lstStyle/>
          <a:p>
            <a:pPr algn="ctr"/>
            <a:r>
              <a:rPr lang="en-US" sz="1600" b="1" smtClean="0"/>
              <a:t>Hailo</a:t>
            </a:r>
            <a:endParaRPr lang="en-US" sz="1600" b="1" dirty="0"/>
          </a:p>
        </p:txBody>
      </p:sp>
      <p:pic>
        <p:nvPicPr>
          <p:cNvPr id="9" name="Picture 8"/>
          <p:cNvPicPr>
            <a:picLocks noChangeAspect="1"/>
          </p:cNvPicPr>
          <p:nvPr/>
        </p:nvPicPr>
        <p:blipFill>
          <a:blip r:embed="rId3"/>
          <a:stretch>
            <a:fillRect/>
          </a:stretch>
        </p:blipFill>
        <p:spPr>
          <a:xfrm>
            <a:off x="744784" y="4205796"/>
            <a:ext cx="2107073" cy="1409335"/>
          </a:xfrm>
          <a:prstGeom prst="rect">
            <a:avLst/>
          </a:prstGeom>
        </p:spPr>
      </p:pic>
      <p:pic>
        <p:nvPicPr>
          <p:cNvPr id="11" name="Picture 10"/>
          <p:cNvPicPr>
            <a:picLocks noChangeAspect="1"/>
          </p:cNvPicPr>
          <p:nvPr/>
        </p:nvPicPr>
        <p:blipFill>
          <a:blip r:embed="rId4"/>
          <a:stretch>
            <a:fillRect/>
          </a:stretch>
        </p:blipFill>
        <p:spPr>
          <a:xfrm>
            <a:off x="9961087" y="4220286"/>
            <a:ext cx="1444369" cy="1444369"/>
          </a:xfrm>
          <a:prstGeom prst="rect">
            <a:avLst/>
          </a:prstGeom>
        </p:spPr>
      </p:pic>
    </p:spTree>
    <p:extLst>
      <p:ext uri="{BB962C8B-B14F-4D97-AF65-F5344CB8AC3E}">
        <p14:creationId xmlns:p14="http://schemas.microsoft.com/office/powerpoint/2010/main" val="11772394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prstGeom prst="rect">
            <a:avLst/>
          </a:prstGeom>
        </p:spPr>
        <p:txBody>
          <a:bodyPr/>
          <a:lstStyle/>
          <a:p>
            <a:r>
              <a:rPr lang="en-US" sz="2000" dirty="0" smtClean="0"/>
              <a:t>How can I find the service I need?</a:t>
            </a:r>
          </a:p>
          <a:p>
            <a:pPr lvl="1"/>
            <a:r>
              <a:rPr lang="en-US" sz="2000" dirty="0" smtClean="0"/>
              <a:t>What if it moves or fails?</a:t>
            </a:r>
          </a:p>
          <a:p>
            <a:r>
              <a:rPr lang="en-US" sz="2000" dirty="0" smtClean="0"/>
              <a:t>How can I scale my services?</a:t>
            </a:r>
          </a:p>
          <a:p>
            <a:pPr lvl="1"/>
            <a:r>
              <a:rPr lang="en-US" sz="2000" dirty="0" smtClean="0"/>
              <a:t>Spread my load against multiple instances?</a:t>
            </a:r>
          </a:p>
          <a:p>
            <a:pPr lvl="1"/>
            <a:r>
              <a:rPr lang="en-US" sz="2000" dirty="0" smtClean="0"/>
              <a:t>Can I control how I spread the load?</a:t>
            </a:r>
          </a:p>
          <a:p>
            <a:r>
              <a:rPr lang="en-US" sz="2000" dirty="0" smtClean="0"/>
              <a:t>How can I </a:t>
            </a:r>
            <a:r>
              <a:rPr lang="en-US" dirty="0" smtClean="0"/>
              <a:t>test</a:t>
            </a:r>
            <a:r>
              <a:rPr lang="en-US" sz="2000" dirty="0" smtClean="0"/>
              <a:t> new versions of services?</a:t>
            </a:r>
          </a:p>
          <a:p>
            <a:pPr lvl="1"/>
            <a:r>
              <a:rPr lang="en-US" sz="2000" dirty="0" smtClean="0"/>
              <a:t>Without impacting existing users</a:t>
            </a:r>
          </a:p>
          <a:p>
            <a:r>
              <a:rPr lang="en-US" sz="2000" dirty="0" smtClean="0"/>
              <a:t>How can I test against failures?</a:t>
            </a:r>
          </a:p>
          <a:p>
            <a:pPr lvl="1"/>
            <a:r>
              <a:rPr lang="en-US" sz="2000" dirty="0" smtClean="0"/>
              <a:t>How does the failure of one service affect the others?</a:t>
            </a:r>
          </a:p>
          <a:p>
            <a:pPr lvl="1"/>
            <a:r>
              <a:rPr lang="en-US" sz="2000" dirty="0" smtClean="0"/>
              <a:t>Do my services have reasonable timeouts?</a:t>
            </a:r>
          </a:p>
          <a:p>
            <a:pPr lvl="1"/>
            <a:r>
              <a:rPr lang="en-US" sz="2000" dirty="0" smtClean="0"/>
              <a:t>Can I avoid cascading failures?</a:t>
            </a:r>
          </a:p>
        </p:txBody>
      </p:sp>
      <p:sp>
        <p:nvSpPr>
          <p:cNvPr id="5" name="Slide Number Placeholder 4"/>
          <p:cNvSpPr>
            <a:spLocks noGrp="1"/>
          </p:cNvSpPr>
          <p:nvPr>
            <p:ph type="sldNum" sz="quarter" idx="10"/>
          </p:nvPr>
        </p:nvSpPr>
        <p:spPr/>
        <p:txBody>
          <a:bodyPr/>
          <a:lstStyle/>
          <a:p>
            <a:pPr>
              <a:defRPr/>
            </a:pPr>
            <a:fld id="{11A68DD8-55F1-4DDB-A894-47428CF80362}" type="slidenum">
              <a:rPr lang="en-US" smtClean="0"/>
              <a:pPr>
                <a:defRPr/>
              </a:pPr>
              <a:t>6</a:t>
            </a:fld>
            <a:endParaRPr lang="en-US" dirty="0"/>
          </a:p>
        </p:txBody>
      </p:sp>
      <p:sp>
        <p:nvSpPr>
          <p:cNvPr id="2" name="Title 1"/>
          <p:cNvSpPr>
            <a:spLocks noGrp="1"/>
          </p:cNvSpPr>
          <p:nvPr>
            <p:ph type="title"/>
          </p:nvPr>
        </p:nvSpPr>
        <p:spPr/>
        <p:txBody>
          <a:bodyPr/>
          <a:lstStyle/>
          <a:p>
            <a:r>
              <a:rPr lang="en-US" dirty="0" smtClean="0"/>
              <a:t>What are the challenges with </a:t>
            </a:r>
            <a:r>
              <a:rPr lang="en-US" dirty="0" err="1" smtClean="0"/>
              <a:t>microservices</a:t>
            </a:r>
            <a:r>
              <a:rPr lang="en-US" dirty="0" smtClean="0"/>
              <a:t>?</a:t>
            </a:r>
            <a:endParaRPr lang="en-US" dirty="0"/>
          </a:p>
        </p:txBody>
      </p:sp>
      <p:pic>
        <p:nvPicPr>
          <p:cNvPr id="1026" name="Picture 2" descr="C:\Users\IBM_ADMIN\AppData\Local\Microsoft\Windows\Temporary Internet Files\Content.IE5\6KLMQ8TJ\puzzled[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2441" y="1807960"/>
            <a:ext cx="3555556" cy="289523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normAutofit/>
          </a:bodyPr>
          <a:lstStyle/>
          <a:p>
            <a:pPr>
              <a:defRPr/>
            </a:pPr>
            <a:r>
              <a:rPr lang="en-US" smtClean="0"/>
              <a:t>© Copyright IBM Corporation 2017</a:t>
            </a:r>
            <a:endParaRPr lang="en-US" dirty="0"/>
          </a:p>
        </p:txBody>
      </p:sp>
    </p:spTree>
    <p:extLst>
      <p:ext uri="{BB962C8B-B14F-4D97-AF65-F5344CB8AC3E}">
        <p14:creationId xmlns:p14="http://schemas.microsoft.com/office/powerpoint/2010/main" val="12665322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pPr>
              <a:defRPr/>
            </a:pPr>
            <a:fld id="{11A68DD8-55F1-4DDB-A894-47428CF80362}" type="slidenum">
              <a:rPr lang="en-US" smtClean="0"/>
              <a:pPr>
                <a:defRPr/>
              </a:pPr>
              <a:t>7</a:t>
            </a:fld>
            <a:endParaRPr lang="en-US" dirty="0"/>
          </a:p>
        </p:txBody>
      </p:sp>
      <p:sp>
        <p:nvSpPr>
          <p:cNvPr id="4" name="Title 3"/>
          <p:cNvSpPr>
            <a:spLocks noGrp="1"/>
          </p:cNvSpPr>
          <p:nvPr>
            <p:ph type="title"/>
          </p:nvPr>
        </p:nvSpPr>
        <p:spPr/>
        <p:txBody>
          <a:bodyPr/>
          <a:lstStyle/>
          <a:p>
            <a:r>
              <a:rPr lang="en-US" dirty="0" smtClean="0"/>
              <a:t>A service mesh can help</a:t>
            </a:r>
            <a:endParaRPr lang="en-US" dirty="0"/>
          </a:p>
        </p:txBody>
      </p:sp>
      <p:pic>
        <p:nvPicPr>
          <p:cNvPr id="1026" name="Picture 2" descr="C:\Users\IBM_ADMIN\AppData\Local\Microsoft\Windows\Temporary Internet Files\Content.IE5\6KLMQ8TJ\reinvent[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4584" y="1442815"/>
            <a:ext cx="4348929" cy="43489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tfli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020" y="2545200"/>
            <a:ext cx="1468273" cy="1468273"/>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333" y="5269896"/>
            <a:ext cx="1957936" cy="502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descr="http://nerds.airbnb.com/wp-content/themes/airbnb-blog/assets/images/logo-re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85379" y="5216364"/>
            <a:ext cx="19431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83676" y="4000503"/>
            <a:ext cx="2990172" cy="5876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Group 7"/>
          <p:cNvGrpSpPr/>
          <p:nvPr/>
        </p:nvGrpSpPr>
        <p:grpSpPr>
          <a:xfrm>
            <a:off x="4234371" y="2653718"/>
            <a:ext cx="1557959" cy="894136"/>
            <a:chOff x="8842906" y="5697026"/>
            <a:chExt cx="1557959" cy="894136"/>
          </a:xfrm>
        </p:grpSpPr>
        <p:pic>
          <p:nvPicPr>
            <p:cNvPr id="3" name="Picture 2"/>
            <p:cNvPicPr>
              <a:picLocks noChangeAspect="1"/>
            </p:cNvPicPr>
            <p:nvPr/>
          </p:nvPicPr>
          <p:blipFill>
            <a:blip r:embed="rId8"/>
            <a:stretch>
              <a:fillRect/>
            </a:stretch>
          </p:blipFill>
          <p:spPr>
            <a:xfrm>
              <a:off x="8842906" y="5705069"/>
              <a:ext cx="593682" cy="886093"/>
            </a:xfrm>
            <a:prstGeom prst="rect">
              <a:avLst/>
            </a:prstGeom>
            <a:solidFill>
              <a:srgbClr val="00649D"/>
            </a:solidFill>
          </p:spPr>
        </p:pic>
        <p:sp>
          <p:nvSpPr>
            <p:cNvPr id="6" name="TextBox 5"/>
            <p:cNvSpPr txBox="1"/>
            <p:nvPr/>
          </p:nvSpPr>
          <p:spPr>
            <a:xfrm>
              <a:off x="9436588" y="5697026"/>
              <a:ext cx="964277" cy="894136"/>
            </a:xfrm>
            <a:prstGeom prst="rect">
              <a:avLst/>
            </a:prstGeom>
            <a:solidFill>
              <a:srgbClr val="00649D"/>
            </a:solidFill>
          </p:spPr>
          <p:txBody>
            <a:bodyPr wrap="square" rtlCol="0" anchor="b" anchorCtr="1">
              <a:noAutofit/>
            </a:bodyPr>
            <a:lstStyle/>
            <a:p>
              <a:r>
                <a:rPr lang="en-US" sz="2800" dirty="0" smtClean="0">
                  <a:solidFill>
                    <a:schemeClr val="bg1"/>
                  </a:solidFill>
                </a:rPr>
                <a:t>Istio</a:t>
              </a:r>
              <a:endParaRPr lang="en-US" sz="2800" dirty="0">
                <a:solidFill>
                  <a:schemeClr val="bg1"/>
                </a:solidFill>
              </a:endParaRPr>
            </a:p>
          </p:txBody>
        </p:sp>
      </p:grpSp>
      <p:sp>
        <p:nvSpPr>
          <p:cNvPr id="2" name="Content Placeholder 1"/>
          <p:cNvSpPr>
            <a:spLocks noGrp="1"/>
          </p:cNvSpPr>
          <p:nvPr>
            <p:ph idx="1"/>
          </p:nvPr>
        </p:nvSpPr>
        <p:spPr>
          <a:xfrm>
            <a:off x="256032" y="1082597"/>
            <a:ext cx="11795760" cy="5513832"/>
          </a:xfrm>
          <a:prstGeom prst="rect">
            <a:avLst/>
          </a:prstGeom>
        </p:spPr>
        <p:txBody>
          <a:bodyPr/>
          <a:lstStyle/>
          <a:p>
            <a:r>
              <a:rPr lang="en-US" sz="2000" dirty="0" smtClean="0"/>
              <a:t>These are common challenges for everyone creating </a:t>
            </a:r>
            <a:r>
              <a:rPr lang="en-US" sz="2000" dirty="0" err="1" smtClean="0"/>
              <a:t>microservices</a:t>
            </a:r>
            <a:endParaRPr lang="en-US" sz="2000" dirty="0" smtClean="0"/>
          </a:p>
          <a:p>
            <a:r>
              <a:rPr lang="en-US" sz="2000" dirty="0" smtClean="0"/>
              <a:t>Don’t reinvent the wheel</a:t>
            </a:r>
          </a:p>
          <a:p>
            <a:r>
              <a:rPr lang="en-US" sz="2000" dirty="0" smtClean="0"/>
              <a:t>Variety of solutions using open source tools</a:t>
            </a:r>
            <a:endParaRPr lang="en-US" sz="2000" dirty="0"/>
          </a:p>
        </p:txBody>
      </p:sp>
      <p:sp>
        <p:nvSpPr>
          <p:cNvPr id="7" name="Footer Placeholder 6"/>
          <p:cNvSpPr>
            <a:spLocks noGrp="1"/>
          </p:cNvSpPr>
          <p:nvPr>
            <p:ph type="ftr" sz="quarter" idx="11"/>
          </p:nvPr>
        </p:nvSpPr>
        <p:spPr/>
        <p:txBody>
          <a:bodyPr>
            <a:normAutofit/>
          </a:bodyPr>
          <a:lstStyle/>
          <a:p>
            <a:pPr>
              <a:defRPr/>
            </a:pPr>
            <a:r>
              <a:rPr lang="en-US" smtClean="0"/>
              <a:t>© Copyright IBM Corporation 2017</a:t>
            </a:r>
            <a:endParaRPr lang="en-US" dirty="0"/>
          </a:p>
        </p:txBody>
      </p:sp>
    </p:spTree>
    <p:extLst>
      <p:ext uri="{BB962C8B-B14F-4D97-AF65-F5344CB8AC3E}">
        <p14:creationId xmlns:p14="http://schemas.microsoft.com/office/powerpoint/2010/main" val="21146340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p:cNvSpPr>
            <a:spLocks noGrp="1"/>
          </p:cNvSpPr>
          <p:nvPr>
            <p:ph type="sldNum" sz="quarter" idx="10"/>
          </p:nvPr>
        </p:nvSpPr>
        <p:spPr/>
        <p:txBody>
          <a:bodyPr/>
          <a:lstStyle/>
          <a:p>
            <a:pPr>
              <a:defRPr/>
            </a:pPr>
            <a:fld id="{11A68DD8-55F1-4DDB-A894-47428CF80362}" type="slidenum">
              <a:rPr lang="en-US" smtClean="0"/>
              <a:pPr>
                <a:defRPr/>
              </a:pPr>
              <a:t>8</a:t>
            </a:fld>
            <a:endParaRPr lang="en-US" dirty="0"/>
          </a:p>
        </p:txBody>
      </p:sp>
      <p:sp>
        <p:nvSpPr>
          <p:cNvPr id="4" name="Footer Placeholder 3"/>
          <p:cNvSpPr>
            <a:spLocks noGrp="1"/>
          </p:cNvSpPr>
          <p:nvPr>
            <p:ph type="ftr" sz="quarter" idx="11"/>
          </p:nvPr>
        </p:nvSpPr>
        <p:spPr/>
        <p:txBody>
          <a:bodyPr>
            <a:normAutofit/>
          </a:bodyPr>
          <a:lstStyle/>
          <a:p>
            <a:pPr>
              <a:defRPr/>
            </a:pPr>
            <a:r>
              <a:rPr lang="en-US" smtClean="0"/>
              <a:t>© Copyright IBM Corporation 2017</a:t>
            </a:r>
            <a:endParaRPr lang="en-US" dirty="0"/>
          </a:p>
        </p:txBody>
      </p:sp>
      <p:sp>
        <p:nvSpPr>
          <p:cNvPr id="2" name="Title 1"/>
          <p:cNvSpPr>
            <a:spLocks noGrp="1"/>
          </p:cNvSpPr>
          <p:nvPr>
            <p:ph type="title"/>
          </p:nvPr>
        </p:nvSpPr>
        <p:spPr/>
        <p:txBody>
          <a:bodyPr/>
          <a:lstStyle/>
          <a:p>
            <a:r>
              <a:rPr lang="en-US" dirty="0"/>
              <a:t>A</a:t>
            </a:r>
            <a:r>
              <a:rPr lang="en-US" dirty="0" smtClean="0"/>
              <a:t> service mesh can help</a:t>
            </a:r>
            <a:endParaRPr lang="en-US" dirty="0"/>
          </a:p>
        </p:txBody>
      </p:sp>
      <p:sp>
        <p:nvSpPr>
          <p:cNvPr id="15" name="Content Placeholder 2"/>
          <p:cNvSpPr>
            <a:spLocks noGrp="1"/>
          </p:cNvSpPr>
          <p:nvPr>
            <p:ph idx="1"/>
          </p:nvPr>
        </p:nvSpPr>
        <p:spPr>
          <a:xfrm>
            <a:off x="256032" y="1165722"/>
            <a:ext cx="7208797" cy="5513832"/>
          </a:xfrm>
          <a:prstGeom prst="rect">
            <a:avLst/>
          </a:prstGeom>
        </p:spPr>
        <p:txBody>
          <a:bodyPr/>
          <a:lstStyle/>
          <a:p>
            <a:r>
              <a:rPr lang="en-US" sz="2000" dirty="0" smtClean="0"/>
              <a:t>How can I find the service I need?</a:t>
            </a:r>
          </a:p>
          <a:p>
            <a:pPr lvl="1"/>
            <a:r>
              <a:rPr lang="en-US" sz="2000" dirty="0" smtClean="0"/>
              <a:t>What if it moves or fails?</a:t>
            </a:r>
          </a:p>
          <a:p>
            <a:r>
              <a:rPr lang="en-US" sz="2000" dirty="0" smtClean="0"/>
              <a:t>How can I scale my services?</a:t>
            </a:r>
          </a:p>
          <a:p>
            <a:pPr lvl="1"/>
            <a:r>
              <a:rPr lang="en-US" sz="2000" dirty="0" smtClean="0"/>
              <a:t>Spread my load against multiple instances?</a:t>
            </a:r>
          </a:p>
          <a:p>
            <a:pPr lvl="1"/>
            <a:r>
              <a:rPr lang="en-US" sz="2000" dirty="0" smtClean="0"/>
              <a:t>Can I control how I spread the load?</a:t>
            </a:r>
          </a:p>
          <a:p>
            <a:r>
              <a:rPr lang="en-US" sz="2000" dirty="0" smtClean="0"/>
              <a:t>How can I </a:t>
            </a:r>
            <a:r>
              <a:rPr lang="en-US" dirty="0" smtClean="0"/>
              <a:t>test</a:t>
            </a:r>
            <a:r>
              <a:rPr lang="en-US" sz="2000" dirty="0" smtClean="0"/>
              <a:t> new versions of services?</a:t>
            </a:r>
          </a:p>
          <a:p>
            <a:pPr lvl="1"/>
            <a:r>
              <a:rPr lang="en-US" sz="2000" dirty="0" smtClean="0"/>
              <a:t>Without impacting existing users</a:t>
            </a:r>
          </a:p>
          <a:p>
            <a:r>
              <a:rPr lang="en-US" sz="2000" dirty="0" smtClean="0"/>
              <a:t>How can I test against failures?</a:t>
            </a:r>
          </a:p>
          <a:p>
            <a:pPr lvl="1"/>
            <a:r>
              <a:rPr lang="en-US" sz="2000" dirty="0" smtClean="0"/>
              <a:t>How does the failure of one service affect the others?</a:t>
            </a:r>
          </a:p>
          <a:p>
            <a:pPr lvl="1"/>
            <a:r>
              <a:rPr lang="en-US" sz="2000" dirty="0" smtClean="0"/>
              <a:t>Do my services have reasonable timeouts?</a:t>
            </a:r>
          </a:p>
          <a:p>
            <a:pPr lvl="1"/>
            <a:r>
              <a:rPr lang="en-US" sz="2000" dirty="0" smtClean="0"/>
              <a:t>Can I avoid cascading failures?</a:t>
            </a:r>
          </a:p>
        </p:txBody>
      </p:sp>
      <p:pic>
        <p:nvPicPr>
          <p:cNvPr id="7" name="Picture 4" descr="C:\Users\IBM_ADMIN\AppData\Local\Microsoft\Windows\Temporary Internet Files\Content.IE5\1RXEUQCE\idea[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3489" y="1705575"/>
            <a:ext cx="1329519" cy="354538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9536068" y="1394185"/>
            <a:ext cx="2464118" cy="1250540"/>
            <a:chOff x="9258517" y="746071"/>
            <a:chExt cx="2464118" cy="1250540"/>
          </a:xfrm>
        </p:grpSpPr>
        <p:pic>
          <p:nvPicPr>
            <p:cNvPr id="18" name="Picture 4" descr="C:\Users\IBM_ADMIN\AppData\Local\Microsoft\Windows\Temporary Internet Files\Content.IE5\IYFMDB9H\1400625045[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58517" y="746071"/>
              <a:ext cx="2464118" cy="125054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bwMode="gray">
            <a:xfrm>
              <a:off x="9274301" y="1394185"/>
              <a:ext cx="2309950" cy="355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lvl1pPr marL="228600" indent="-228600" algn="l" defTabSz="896938"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457200" indent="-228600" algn="l" defTabSz="896938"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800" b="0" i="0" u="none" kern="1200">
                  <a:solidFill>
                    <a:schemeClr val="tx1"/>
                  </a:solidFill>
                  <a:latin typeface="Arial" panose="020B0604020202020204" pitchFamily="34" charset="0"/>
                  <a:ea typeface="+mn-ea"/>
                  <a:cs typeface="Arial" panose="020B0604020202020204" pitchFamily="34" charset="0"/>
                </a:defRPr>
              </a:lvl2pPr>
              <a:lvl3pPr marL="685800" indent="-228600" algn="l" defTabSz="896938"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79984" indent="0" algn="l" defTabSz="896938" rtl="0" eaLnBrk="1" fontAlgn="base" hangingPunct="1">
                <a:spcBef>
                  <a:spcPct val="0"/>
                </a:spcBef>
                <a:spcAft>
                  <a:spcPct val="25000"/>
                </a:spcAft>
                <a:buClr>
                  <a:srgbClr val="1966B2"/>
                </a:buClr>
                <a:buFont typeface="Arial" panose="020B0604020202020204" pitchFamily="34" charset="0"/>
                <a:buNone/>
                <a:defRPr sz="1700" kern="1200">
                  <a:solidFill>
                    <a:schemeClr val="tx1"/>
                  </a:solidFill>
                  <a:latin typeface="Arial" panose="020B0604020202020204" pitchFamily="34" charset="0"/>
                  <a:ea typeface="+mn-ea"/>
                  <a:cs typeface="Arial" panose="020B0604020202020204" pitchFamily="34" charset="0"/>
                </a:defRPr>
              </a:lvl4pPr>
              <a:lvl5pPr marL="1122363" indent="-223838" algn="l" defTabSz="896938"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6094" indent="-334190" algn="l" defTabSz="1336761" rtl="0" eaLnBrk="1" latinLnBrk="0" hangingPunct="1">
                <a:lnSpc>
                  <a:spcPct val="90000"/>
                </a:lnSpc>
                <a:spcBef>
                  <a:spcPts val="731"/>
                </a:spcBef>
                <a:buFont typeface="Arial" panose="020B0604020202020204" pitchFamily="34" charset="0"/>
                <a:buChar char="•"/>
                <a:defRPr sz="2631" kern="1200">
                  <a:solidFill>
                    <a:schemeClr val="tx1"/>
                  </a:solidFill>
                  <a:latin typeface="+mn-lt"/>
                  <a:ea typeface="+mn-ea"/>
                  <a:cs typeface="+mn-cs"/>
                </a:defRPr>
              </a:lvl6pPr>
              <a:lvl7pPr marL="4344474" indent="-334190" algn="l" defTabSz="1336761" rtl="0" eaLnBrk="1" latinLnBrk="0" hangingPunct="1">
                <a:lnSpc>
                  <a:spcPct val="90000"/>
                </a:lnSpc>
                <a:spcBef>
                  <a:spcPts val="731"/>
                </a:spcBef>
                <a:buFont typeface="Arial" panose="020B0604020202020204" pitchFamily="34" charset="0"/>
                <a:buChar char="•"/>
                <a:defRPr sz="2631" kern="1200">
                  <a:solidFill>
                    <a:schemeClr val="tx1"/>
                  </a:solidFill>
                  <a:latin typeface="+mn-lt"/>
                  <a:ea typeface="+mn-ea"/>
                  <a:cs typeface="+mn-cs"/>
                </a:defRPr>
              </a:lvl7pPr>
              <a:lvl8pPr marL="5012855" indent="-334190" algn="l" defTabSz="1336761" rtl="0" eaLnBrk="1" latinLnBrk="0" hangingPunct="1">
                <a:lnSpc>
                  <a:spcPct val="90000"/>
                </a:lnSpc>
                <a:spcBef>
                  <a:spcPts val="731"/>
                </a:spcBef>
                <a:buFont typeface="Arial" panose="020B0604020202020204" pitchFamily="34" charset="0"/>
                <a:buChar char="•"/>
                <a:defRPr sz="2631" kern="1200">
                  <a:solidFill>
                    <a:schemeClr val="tx1"/>
                  </a:solidFill>
                  <a:latin typeface="+mn-lt"/>
                  <a:ea typeface="+mn-ea"/>
                  <a:cs typeface="+mn-cs"/>
                </a:defRPr>
              </a:lvl8pPr>
              <a:lvl9pPr marL="5681236" indent="-334190" algn="l" defTabSz="1336761" rtl="0" eaLnBrk="1" latinLnBrk="0" hangingPunct="1">
                <a:lnSpc>
                  <a:spcPct val="90000"/>
                </a:lnSpc>
                <a:spcBef>
                  <a:spcPts val="731"/>
                </a:spcBef>
                <a:buFont typeface="Arial" panose="020B0604020202020204" pitchFamily="34" charset="0"/>
                <a:buChar char="•"/>
                <a:defRPr sz="2631" kern="1200">
                  <a:solidFill>
                    <a:schemeClr val="tx1"/>
                  </a:solidFill>
                  <a:latin typeface="+mn-lt"/>
                  <a:ea typeface="+mn-ea"/>
                  <a:cs typeface="+mn-cs"/>
                </a:defRPr>
              </a:lvl9pPr>
            </a:lstStyle>
            <a:p>
              <a:pPr marL="0" indent="0" algn="ctr">
                <a:buNone/>
              </a:pPr>
              <a:r>
                <a:rPr lang="en-US" b="1" dirty="0" smtClean="0"/>
                <a:t>Service Discovery</a:t>
              </a:r>
            </a:p>
            <a:p>
              <a:pPr marL="0" indent="0" algn="ctr">
                <a:buNone/>
              </a:pPr>
              <a:endParaRPr lang="en-US" dirty="0"/>
            </a:p>
          </p:txBody>
        </p:sp>
      </p:grpSp>
      <p:grpSp>
        <p:nvGrpSpPr>
          <p:cNvPr id="14" name="Group 13"/>
          <p:cNvGrpSpPr/>
          <p:nvPr/>
        </p:nvGrpSpPr>
        <p:grpSpPr>
          <a:xfrm>
            <a:off x="9628783" y="3507939"/>
            <a:ext cx="2464118" cy="1250540"/>
            <a:chOff x="5575398" y="2680154"/>
            <a:chExt cx="2464118" cy="1250540"/>
          </a:xfrm>
        </p:grpSpPr>
        <p:pic>
          <p:nvPicPr>
            <p:cNvPr id="19" name="Picture 4" descr="C:\Users\IBM_ADMIN\AppData\Local\Microsoft\Windows\Temporary Internet Files\Content.IE5\IYFMDB9H\1400625045[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75398" y="2680154"/>
              <a:ext cx="2464118" cy="1250540"/>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txBox="1">
              <a:spLocks/>
            </p:cNvSpPr>
            <p:nvPr/>
          </p:nvSpPr>
          <p:spPr bwMode="gray">
            <a:xfrm>
              <a:off x="5636851" y="3420860"/>
              <a:ext cx="2309950" cy="355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lvl1pPr marL="228600" indent="-228600" algn="l" defTabSz="896938"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457200" indent="-228600" algn="l" defTabSz="896938"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800" b="0" i="0" u="none" kern="1200">
                  <a:solidFill>
                    <a:schemeClr val="tx1"/>
                  </a:solidFill>
                  <a:latin typeface="Arial" panose="020B0604020202020204" pitchFamily="34" charset="0"/>
                  <a:ea typeface="+mn-ea"/>
                  <a:cs typeface="Arial" panose="020B0604020202020204" pitchFamily="34" charset="0"/>
                </a:defRPr>
              </a:lvl2pPr>
              <a:lvl3pPr marL="685800" indent="-228600" algn="l" defTabSz="896938"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79984" indent="0" algn="l" defTabSz="896938" rtl="0" eaLnBrk="1" fontAlgn="base" hangingPunct="1">
                <a:spcBef>
                  <a:spcPct val="0"/>
                </a:spcBef>
                <a:spcAft>
                  <a:spcPct val="25000"/>
                </a:spcAft>
                <a:buClr>
                  <a:srgbClr val="1966B2"/>
                </a:buClr>
                <a:buFont typeface="Arial" panose="020B0604020202020204" pitchFamily="34" charset="0"/>
                <a:buNone/>
                <a:defRPr sz="1700" kern="1200">
                  <a:solidFill>
                    <a:schemeClr val="tx1"/>
                  </a:solidFill>
                  <a:latin typeface="Arial" panose="020B0604020202020204" pitchFamily="34" charset="0"/>
                  <a:ea typeface="+mn-ea"/>
                  <a:cs typeface="Arial" panose="020B0604020202020204" pitchFamily="34" charset="0"/>
                </a:defRPr>
              </a:lvl4pPr>
              <a:lvl5pPr marL="1122363" indent="-223838" algn="l" defTabSz="896938"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6094" indent="-334190" algn="l" defTabSz="1336761" rtl="0" eaLnBrk="1" latinLnBrk="0" hangingPunct="1">
                <a:lnSpc>
                  <a:spcPct val="90000"/>
                </a:lnSpc>
                <a:spcBef>
                  <a:spcPts val="731"/>
                </a:spcBef>
                <a:buFont typeface="Arial" panose="020B0604020202020204" pitchFamily="34" charset="0"/>
                <a:buChar char="•"/>
                <a:defRPr sz="2631" kern="1200">
                  <a:solidFill>
                    <a:schemeClr val="tx1"/>
                  </a:solidFill>
                  <a:latin typeface="+mn-lt"/>
                  <a:ea typeface="+mn-ea"/>
                  <a:cs typeface="+mn-cs"/>
                </a:defRPr>
              </a:lvl6pPr>
              <a:lvl7pPr marL="4344474" indent="-334190" algn="l" defTabSz="1336761" rtl="0" eaLnBrk="1" latinLnBrk="0" hangingPunct="1">
                <a:lnSpc>
                  <a:spcPct val="90000"/>
                </a:lnSpc>
                <a:spcBef>
                  <a:spcPts val="731"/>
                </a:spcBef>
                <a:buFont typeface="Arial" panose="020B0604020202020204" pitchFamily="34" charset="0"/>
                <a:buChar char="•"/>
                <a:defRPr sz="2631" kern="1200">
                  <a:solidFill>
                    <a:schemeClr val="tx1"/>
                  </a:solidFill>
                  <a:latin typeface="+mn-lt"/>
                  <a:ea typeface="+mn-ea"/>
                  <a:cs typeface="+mn-cs"/>
                </a:defRPr>
              </a:lvl7pPr>
              <a:lvl8pPr marL="5012855" indent="-334190" algn="l" defTabSz="1336761" rtl="0" eaLnBrk="1" latinLnBrk="0" hangingPunct="1">
                <a:lnSpc>
                  <a:spcPct val="90000"/>
                </a:lnSpc>
                <a:spcBef>
                  <a:spcPts val="731"/>
                </a:spcBef>
                <a:buFont typeface="Arial" panose="020B0604020202020204" pitchFamily="34" charset="0"/>
                <a:buChar char="•"/>
                <a:defRPr sz="2631" kern="1200">
                  <a:solidFill>
                    <a:schemeClr val="tx1"/>
                  </a:solidFill>
                  <a:latin typeface="+mn-lt"/>
                  <a:ea typeface="+mn-ea"/>
                  <a:cs typeface="+mn-cs"/>
                </a:defRPr>
              </a:lvl8pPr>
              <a:lvl9pPr marL="5681236" indent="-334190" algn="l" defTabSz="1336761" rtl="0" eaLnBrk="1" latinLnBrk="0" hangingPunct="1">
                <a:lnSpc>
                  <a:spcPct val="90000"/>
                </a:lnSpc>
                <a:spcBef>
                  <a:spcPts val="731"/>
                </a:spcBef>
                <a:buFont typeface="Arial" panose="020B0604020202020204" pitchFamily="34" charset="0"/>
                <a:buChar char="•"/>
                <a:defRPr sz="2631" kern="1200">
                  <a:solidFill>
                    <a:schemeClr val="tx1"/>
                  </a:solidFill>
                  <a:latin typeface="+mn-lt"/>
                  <a:ea typeface="+mn-ea"/>
                  <a:cs typeface="+mn-cs"/>
                </a:defRPr>
              </a:lvl9pPr>
            </a:lstStyle>
            <a:p>
              <a:pPr marL="0" indent="0" algn="ctr">
                <a:buNone/>
              </a:pPr>
              <a:r>
                <a:rPr lang="en-US" b="1" dirty="0" smtClean="0"/>
                <a:t>Circuit Breaker</a:t>
              </a:r>
            </a:p>
            <a:p>
              <a:pPr marL="0" indent="0" algn="ctr">
                <a:buNone/>
              </a:pPr>
              <a:endParaRPr lang="en-US" dirty="0"/>
            </a:p>
          </p:txBody>
        </p:sp>
      </p:grpSp>
      <p:grpSp>
        <p:nvGrpSpPr>
          <p:cNvPr id="21" name="Group 20"/>
          <p:cNvGrpSpPr/>
          <p:nvPr/>
        </p:nvGrpSpPr>
        <p:grpSpPr>
          <a:xfrm>
            <a:off x="8419260" y="5403207"/>
            <a:ext cx="2464118" cy="1250540"/>
            <a:chOff x="8880975" y="5403207"/>
            <a:chExt cx="2464118" cy="1250540"/>
          </a:xfrm>
        </p:grpSpPr>
        <p:pic>
          <p:nvPicPr>
            <p:cNvPr id="17" name="Picture 4" descr="C:\Users\IBM_ADMIN\AppData\Local\Microsoft\Windows\Temporary Internet Files\Content.IE5\IYFMDB9H\1400625045[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80975" y="5403207"/>
              <a:ext cx="2464118" cy="1250540"/>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p:cNvSpPr txBox="1">
              <a:spLocks/>
            </p:cNvSpPr>
            <p:nvPr/>
          </p:nvSpPr>
          <p:spPr bwMode="gray">
            <a:xfrm>
              <a:off x="9035143" y="6052843"/>
              <a:ext cx="2309950" cy="355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lvl1pPr marL="228600" indent="-228600" algn="l" defTabSz="896938"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457200" indent="-228600" algn="l" defTabSz="896938"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800" b="0" i="0" u="none" kern="1200">
                  <a:solidFill>
                    <a:schemeClr val="tx1"/>
                  </a:solidFill>
                  <a:latin typeface="Arial" panose="020B0604020202020204" pitchFamily="34" charset="0"/>
                  <a:ea typeface="+mn-ea"/>
                  <a:cs typeface="Arial" panose="020B0604020202020204" pitchFamily="34" charset="0"/>
                </a:defRPr>
              </a:lvl2pPr>
              <a:lvl3pPr marL="685800" indent="-228600" algn="l" defTabSz="896938"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79984" indent="0" algn="l" defTabSz="896938" rtl="0" eaLnBrk="1" fontAlgn="base" hangingPunct="1">
                <a:spcBef>
                  <a:spcPct val="0"/>
                </a:spcBef>
                <a:spcAft>
                  <a:spcPct val="25000"/>
                </a:spcAft>
                <a:buClr>
                  <a:srgbClr val="1966B2"/>
                </a:buClr>
                <a:buFont typeface="Arial" panose="020B0604020202020204" pitchFamily="34" charset="0"/>
                <a:buNone/>
                <a:defRPr sz="1700" kern="1200">
                  <a:solidFill>
                    <a:schemeClr val="tx1"/>
                  </a:solidFill>
                  <a:latin typeface="Arial" panose="020B0604020202020204" pitchFamily="34" charset="0"/>
                  <a:ea typeface="+mn-ea"/>
                  <a:cs typeface="Arial" panose="020B0604020202020204" pitchFamily="34" charset="0"/>
                </a:defRPr>
              </a:lvl4pPr>
              <a:lvl5pPr marL="1122363" indent="-223838" algn="l" defTabSz="896938"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6094" indent="-334190" algn="l" defTabSz="1336761" rtl="0" eaLnBrk="1" latinLnBrk="0" hangingPunct="1">
                <a:lnSpc>
                  <a:spcPct val="90000"/>
                </a:lnSpc>
                <a:spcBef>
                  <a:spcPts val="731"/>
                </a:spcBef>
                <a:buFont typeface="Arial" panose="020B0604020202020204" pitchFamily="34" charset="0"/>
                <a:buChar char="•"/>
                <a:defRPr sz="2631" kern="1200">
                  <a:solidFill>
                    <a:schemeClr val="tx1"/>
                  </a:solidFill>
                  <a:latin typeface="+mn-lt"/>
                  <a:ea typeface="+mn-ea"/>
                  <a:cs typeface="+mn-cs"/>
                </a:defRPr>
              </a:lvl6pPr>
              <a:lvl7pPr marL="4344474" indent="-334190" algn="l" defTabSz="1336761" rtl="0" eaLnBrk="1" latinLnBrk="0" hangingPunct="1">
                <a:lnSpc>
                  <a:spcPct val="90000"/>
                </a:lnSpc>
                <a:spcBef>
                  <a:spcPts val="731"/>
                </a:spcBef>
                <a:buFont typeface="Arial" panose="020B0604020202020204" pitchFamily="34" charset="0"/>
                <a:buChar char="•"/>
                <a:defRPr sz="2631" kern="1200">
                  <a:solidFill>
                    <a:schemeClr val="tx1"/>
                  </a:solidFill>
                  <a:latin typeface="+mn-lt"/>
                  <a:ea typeface="+mn-ea"/>
                  <a:cs typeface="+mn-cs"/>
                </a:defRPr>
              </a:lvl7pPr>
              <a:lvl8pPr marL="5012855" indent="-334190" algn="l" defTabSz="1336761" rtl="0" eaLnBrk="1" latinLnBrk="0" hangingPunct="1">
                <a:lnSpc>
                  <a:spcPct val="90000"/>
                </a:lnSpc>
                <a:spcBef>
                  <a:spcPts val="731"/>
                </a:spcBef>
                <a:buFont typeface="Arial" panose="020B0604020202020204" pitchFamily="34" charset="0"/>
                <a:buChar char="•"/>
                <a:defRPr sz="2631" kern="1200">
                  <a:solidFill>
                    <a:schemeClr val="tx1"/>
                  </a:solidFill>
                  <a:latin typeface="+mn-lt"/>
                  <a:ea typeface="+mn-ea"/>
                  <a:cs typeface="+mn-cs"/>
                </a:defRPr>
              </a:lvl8pPr>
              <a:lvl9pPr marL="5681236" indent="-334190" algn="l" defTabSz="1336761" rtl="0" eaLnBrk="1" latinLnBrk="0" hangingPunct="1">
                <a:lnSpc>
                  <a:spcPct val="90000"/>
                </a:lnSpc>
                <a:spcBef>
                  <a:spcPts val="731"/>
                </a:spcBef>
                <a:buFont typeface="Arial" panose="020B0604020202020204" pitchFamily="34" charset="0"/>
                <a:buChar char="•"/>
                <a:defRPr sz="2631" kern="1200">
                  <a:solidFill>
                    <a:schemeClr val="tx1"/>
                  </a:solidFill>
                  <a:latin typeface="+mn-lt"/>
                  <a:ea typeface="+mn-ea"/>
                  <a:cs typeface="+mn-cs"/>
                </a:defRPr>
              </a:lvl9pPr>
            </a:lstStyle>
            <a:p>
              <a:pPr marL="0" indent="0" algn="ctr">
                <a:buNone/>
              </a:pPr>
              <a:r>
                <a:rPr lang="en-US" b="1" dirty="0" smtClean="0"/>
                <a:t>Bulkhead</a:t>
              </a:r>
            </a:p>
            <a:p>
              <a:pPr marL="0" indent="0" algn="ctr">
                <a:buNone/>
              </a:pPr>
              <a:endParaRPr lang="en-US" dirty="0"/>
            </a:p>
          </p:txBody>
        </p:sp>
      </p:grpSp>
      <p:grpSp>
        <p:nvGrpSpPr>
          <p:cNvPr id="3" name="Group 2"/>
          <p:cNvGrpSpPr/>
          <p:nvPr/>
        </p:nvGrpSpPr>
        <p:grpSpPr>
          <a:xfrm>
            <a:off x="5442568" y="4728639"/>
            <a:ext cx="2464118" cy="1250540"/>
            <a:chOff x="5442568" y="746071"/>
            <a:chExt cx="2464118" cy="1250540"/>
          </a:xfrm>
        </p:grpSpPr>
        <p:pic>
          <p:nvPicPr>
            <p:cNvPr id="16" name="Picture 4" descr="C:\Users\IBM_ADMIN\AppData\Local\Microsoft\Windows\Temporary Internet Files\Content.IE5\IYFMDB9H\1400625045[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42568" y="746071"/>
              <a:ext cx="2464118" cy="1250540"/>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p:cNvSpPr txBox="1">
              <a:spLocks/>
            </p:cNvSpPr>
            <p:nvPr/>
          </p:nvSpPr>
          <p:spPr bwMode="gray">
            <a:xfrm>
              <a:off x="5519652" y="1474291"/>
              <a:ext cx="2309950" cy="355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lvl1pPr marL="228600" indent="-228600" algn="l" defTabSz="896938"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457200" indent="-228600" algn="l" defTabSz="896938"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800" b="0" i="0" u="none" kern="1200">
                  <a:solidFill>
                    <a:schemeClr val="tx1"/>
                  </a:solidFill>
                  <a:latin typeface="Arial" panose="020B0604020202020204" pitchFamily="34" charset="0"/>
                  <a:ea typeface="+mn-ea"/>
                  <a:cs typeface="Arial" panose="020B0604020202020204" pitchFamily="34" charset="0"/>
                </a:defRPr>
              </a:lvl2pPr>
              <a:lvl3pPr marL="685800" indent="-228600" algn="l" defTabSz="896938"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79984" indent="0" algn="l" defTabSz="896938" rtl="0" eaLnBrk="1" fontAlgn="base" hangingPunct="1">
                <a:spcBef>
                  <a:spcPct val="0"/>
                </a:spcBef>
                <a:spcAft>
                  <a:spcPct val="25000"/>
                </a:spcAft>
                <a:buClr>
                  <a:srgbClr val="1966B2"/>
                </a:buClr>
                <a:buFont typeface="Arial" panose="020B0604020202020204" pitchFamily="34" charset="0"/>
                <a:buNone/>
                <a:defRPr sz="1700" kern="1200">
                  <a:solidFill>
                    <a:schemeClr val="tx1"/>
                  </a:solidFill>
                  <a:latin typeface="Arial" panose="020B0604020202020204" pitchFamily="34" charset="0"/>
                  <a:ea typeface="+mn-ea"/>
                  <a:cs typeface="Arial" panose="020B0604020202020204" pitchFamily="34" charset="0"/>
                </a:defRPr>
              </a:lvl4pPr>
              <a:lvl5pPr marL="1122363" indent="-223838" algn="l" defTabSz="896938"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6094" indent="-334190" algn="l" defTabSz="1336761" rtl="0" eaLnBrk="1" latinLnBrk="0" hangingPunct="1">
                <a:lnSpc>
                  <a:spcPct val="90000"/>
                </a:lnSpc>
                <a:spcBef>
                  <a:spcPts val="731"/>
                </a:spcBef>
                <a:buFont typeface="Arial" panose="020B0604020202020204" pitchFamily="34" charset="0"/>
                <a:buChar char="•"/>
                <a:defRPr sz="2631" kern="1200">
                  <a:solidFill>
                    <a:schemeClr val="tx1"/>
                  </a:solidFill>
                  <a:latin typeface="+mn-lt"/>
                  <a:ea typeface="+mn-ea"/>
                  <a:cs typeface="+mn-cs"/>
                </a:defRPr>
              </a:lvl6pPr>
              <a:lvl7pPr marL="4344474" indent="-334190" algn="l" defTabSz="1336761" rtl="0" eaLnBrk="1" latinLnBrk="0" hangingPunct="1">
                <a:lnSpc>
                  <a:spcPct val="90000"/>
                </a:lnSpc>
                <a:spcBef>
                  <a:spcPts val="731"/>
                </a:spcBef>
                <a:buFont typeface="Arial" panose="020B0604020202020204" pitchFamily="34" charset="0"/>
                <a:buChar char="•"/>
                <a:defRPr sz="2631" kern="1200">
                  <a:solidFill>
                    <a:schemeClr val="tx1"/>
                  </a:solidFill>
                  <a:latin typeface="+mn-lt"/>
                  <a:ea typeface="+mn-ea"/>
                  <a:cs typeface="+mn-cs"/>
                </a:defRPr>
              </a:lvl7pPr>
              <a:lvl8pPr marL="5012855" indent="-334190" algn="l" defTabSz="1336761" rtl="0" eaLnBrk="1" latinLnBrk="0" hangingPunct="1">
                <a:lnSpc>
                  <a:spcPct val="90000"/>
                </a:lnSpc>
                <a:spcBef>
                  <a:spcPts val="731"/>
                </a:spcBef>
                <a:buFont typeface="Arial" panose="020B0604020202020204" pitchFamily="34" charset="0"/>
                <a:buChar char="•"/>
                <a:defRPr sz="2631" kern="1200">
                  <a:solidFill>
                    <a:schemeClr val="tx1"/>
                  </a:solidFill>
                  <a:latin typeface="+mn-lt"/>
                  <a:ea typeface="+mn-ea"/>
                  <a:cs typeface="+mn-cs"/>
                </a:defRPr>
              </a:lvl8pPr>
              <a:lvl9pPr marL="5681236" indent="-334190" algn="l" defTabSz="1336761" rtl="0" eaLnBrk="1" latinLnBrk="0" hangingPunct="1">
                <a:lnSpc>
                  <a:spcPct val="90000"/>
                </a:lnSpc>
                <a:spcBef>
                  <a:spcPts val="731"/>
                </a:spcBef>
                <a:buFont typeface="Arial" panose="020B0604020202020204" pitchFamily="34" charset="0"/>
                <a:buChar char="•"/>
                <a:defRPr sz="2631" kern="1200">
                  <a:solidFill>
                    <a:schemeClr val="tx1"/>
                  </a:solidFill>
                  <a:latin typeface="+mn-lt"/>
                  <a:ea typeface="+mn-ea"/>
                  <a:cs typeface="+mn-cs"/>
                </a:defRPr>
              </a:lvl9pPr>
            </a:lstStyle>
            <a:p>
              <a:pPr marL="0" indent="0" algn="ctr">
                <a:buNone/>
              </a:pPr>
              <a:r>
                <a:rPr lang="en-US" b="1" dirty="0" smtClean="0"/>
                <a:t>Failure Testing</a:t>
              </a:r>
            </a:p>
            <a:p>
              <a:pPr marL="0" indent="0" algn="ctr">
                <a:buNone/>
              </a:pPr>
              <a:endParaRPr lang="en-US" dirty="0"/>
            </a:p>
          </p:txBody>
        </p:sp>
      </p:grpSp>
      <p:grpSp>
        <p:nvGrpSpPr>
          <p:cNvPr id="20" name="Group 19"/>
          <p:cNvGrpSpPr/>
          <p:nvPr/>
        </p:nvGrpSpPr>
        <p:grpSpPr>
          <a:xfrm>
            <a:off x="5442568" y="768915"/>
            <a:ext cx="2464118" cy="1250540"/>
            <a:chOff x="5726896" y="4756238"/>
            <a:chExt cx="2464118" cy="1250540"/>
          </a:xfrm>
        </p:grpSpPr>
        <p:pic>
          <p:nvPicPr>
            <p:cNvPr id="1028" name="Picture 4" descr="C:\Users\IBM_ADMIN\AppData\Local\Microsoft\Windows\Temporary Internet Files\Content.IE5\IYFMDB9H\1400625045[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6896" y="4756238"/>
              <a:ext cx="2464118" cy="125054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bwMode="gray">
            <a:xfrm>
              <a:off x="5803980" y="5403207"/>
              <a:ext cx="2309950" cy="355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lvl1pPr marL="228600" indent="-228600" algn="l" defTabSz="896938"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457200" indent="-228600" algn="l" defTabSz="896938"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800" b="0" i="0" u="none" kern="1200">
                  <a:solidFill>
                    <a:schemeClr val="tx1"/>
                  </a:solidFill>
                  <a:latin typeface="Arial" panose="020B0604020202020204" pitchFamily="34" charset="0"/>
                  <a:ea typeface="+mn-ea"/>
                  <a:cs typeface="Arial" panose="020B0604020202020204" pitchFamily="34" charset="0"/>
                </a:defRPr>
              </a:lvl2pPr>
              <a:lvl3pPr marL="685800" indent="-228600" algn="l" defTabSz="896938"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79984" indent="0" algn="l" defTabSz="896938" rtl="0" eaLnBrk="1" fontAlgn="base" hangingPunct="1">
                <a:spcBef>
                  <a:spcPct val="0"/>
                </a:spcBef>
                <a:spcAft>
                  <a:spcPct val="25000"/>
                </a:spcAft>
                <a:buClr>
                  <a:srgbClr val="1966B2"/>
                </a:buClr>
                <a:buFont typeface="Arial" panose="020B0604020202020204" pitchFamily="34" charset="0"/>
                <a:buNone/>
                <a:defRPr sz="1700" kern="1200">
                  <a:solidFill>
                    <a:schemeClr val="tx1"/>
                  </a:solidFill>
                  <a:latin typeface="Arial" panose="020B0604020202020204" pitchFamily="34" charset="0"/>
                  <a:ea typeface="+mn-ea"/>
                  <a:cs typeface="Arial" panose="020B0604020202020204" pitchFamily="34" charset="0"/>
                </a:defRPr>
              </a:lvl4pPr>
              <a:lvl5pPr marL="1122363" indent="-223838" algn="l" defTabSz="896938"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6094" indent="-334190" algn="l" defTabSz="1336761" rtl="0" eaLnBrk="1" latinLnBrk="0" hangingPunct="1">
                <a:lnSpc>
                  <a:spcPct val="90000"/>
                </a:lnSpc>
                <a:spcBef>
                  <a:spcPts val="731"/>
                </a:spcBef>
                <a:buFont typeface="Arial" panose="020B0604020202020204" pitchFamily="34" charset="0"/>
                <a:buChar char="•"/>
                <a:defRPr sz="2631" kern="1200">
                  <a:solidFill>
                    <a:schemeClr val="tx1"/>
                  </a:solidFill>
                  <a:latin typeface="+mn-lt"/>
                  <a:ea typeface="+mn-ea"/>
                  <a:cs typeface="+mn-cs"/>
                </a:defRPr>
              </a:lvl6pPr>
              <a:lvl7pPr marL="4344474" indent="-334190" algn="l" defTabSz="1336761" rtl="0" eaLnBrk="1" latinLnBrk="0" hangingPunct="1">
                <a:lnSpc>
                  <a:spcPct val="90000"/>
                </a:lnSpc>
                <a:spcBef>
                  <a:spcPts val="731"/>
                </a:spcBef>
                <a:buFont typeface="Arial" panose="020B0604020202020204" pitchFamily="34" charset="0"/>
                <a:buChar char="•"/>
                <a:defRPr sz="2631" kern="1200">
                  <a:solidFill>
                    <a:schemeClr val="tx1"/>
                  </a:solidFill>
                  <a:latin typeface="+mn-lt"/>
                  <a:ea typeface="+mn-ea"/>
                  <a:cs typeface="+mn-cs"/>
                </a:defRPr>
              </a:lvl7pPr>
              <a:lvl8pPr marL="5012855" indent="-334190" algn="l" defTabSz="1336761" rtl="0" eaLnBrk="1" latinLnBrk="0" hangingPunct="1">
                <a:lnSpc>
                  <a:spcPct val="90000"/>
                </a:lnSpc>
                <a:spcBef>
                  <a:spcPts val="731"/>
                </a:spcBef>
                <a:buFont typeface="Arial" panose="020B0604020202020204" pitchFamily="34" charset="0"/>
                <a:buChar char="•"/>
                <a:defRPr sz="2631" kern="1200">
                  <a:solidFill>
                    <a:schemeClr val="tx1"/>
                  </a:solidFill>
                  <a:latin typeface="+mn-lt"/>
                  <a:ea typeface="+mn-ea"/>
                  <a:cs typeface="+mn-cs"/>
                </a:defRPr>
              </a:lvl8pPr>
              <a:lvl9pPr marL="5681236" indent="-334190" algn="l" defTabSz="1336761" rtl="0" eaLnBrk="1" latinLnBrk="0" hangingPunct="1">
                <a:lnSpc>
                  <a:spcPct val="90000"/>
                </a:lnSpc>
                <a:spcBef>
                  <a:spcPts val="731"/>
                </a:spcBef>
                <a:buFont typeface="Arial" panose="020B0604020202020204" pitchFamily="34" charset="0"/>
                <a:buChar char="•"/>
                <a:defRPr sz="2631" kern="1200">
                  <a:solidFill>
                    <a:schemeClr val="tx1"/>
                  </a:solidFill>
                  <a:latin typeface="+mn-lt"/>
                  <a:ea typeface="+mn-ea"/>
                  <a:cs typeface="+mn-cs"/>
                </a:defRPr>
              </a:lvl9pPr>
            </a:lstStyle>
            <a:p>
              <a:pPr marL="0" indent="0" algn="ctr">
                <a:buNone/>
              </a:pPr>
              <a:r>
                <a:rPr lang="en-US" b="1" dirty="0" smtClean="0"/>
                <a:t>Service Registry</a:t>
              </a:r>
            </a:p>
            <a:p>
              <a:pPr marL="0" indent="0" algn="ctr">
                <a:buNone/>
              </a:pPr>
              <a:endParaRPr lang="en-US" dirty="0"/>
            </a:p>
          </p:txBody>
        </p:sp>
      </p:grpSp>
    </p:spTree>
    <p:extLst>
      <p:ext uri="{BB962C8B-B14F-4D97-AF65-F5344CB8AC3E}">
        <p14:creationId xmlns:p14="http://schemas.microsoft.com/office/powerpoint/2010/main" val="21084066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Functions of a</a:t>
            </a:r>
            <a:br>
              <a:rPr lang="en-US" dirty="0" smtClean="0"/>
            </a:br>
            <a:r>
              <a:rPr lang="en-US" dirty="0" smtClean="0"/>
              <a:t>Service Mesh</a:t>
            </a:r>
            <a:endParaRPr lang="en-US" dirty="0"/>
          </a:p>
        </p:txBody>
      </p:sp>
      <p:sp>
        <p:nvSpPr>
          <p:cNvPr id="5" name="Slide Number Placeholder 4"/>
          <p:cNvSpPr>
            <a:spLocks noGrp="1"/>
          </p:cNvSpPr>
          <p:nvPr>
            <p:ph type="sldNum" sz="quarter" idx="10"/>
          </p:nvPr>
        </p:nvSpPr>
        <p:spPr/>
        <p:txBody>
          <a:bodyPr/>
          <a:lstStyle/>
          <a:p>
            <a:pPr>
              <a:defRPr/>
            </a:pPr>
            <a:fld id="{2DAFEF3C-BFF5-4598-9D1B-1BD302EA2799}" type="slidenum">
              <a:rPr lang="en-US" smtClean="0"/>
              <a:pPr>
                <a:defRPr/>
              </a:pPr>
              <a:t>9</a:t>
            </a:fld>
            <a:endParaRPr lang="en-US" dirty="0"/>
          </a:p>
        </p:txBody>
      </p:sp>
      <p:sp>
        <p:nvSpPr>
          <p:cNvPr id="3" name="Footer Placeholder 2"/>
          <p:cNvSpPr>
            <a:spLocks noGrp="1"/>
          </p:cNvSpPr>
          <p:nvPr>
            <p:ph type="ftr" sz="quarter" idx="11"/>
          </p:nvPr>
        </p:nvSpPr>
        <p:spPr/>
        <p:txBody>
          <a:bodyPr>
            <a:normAutofit/>
          </a:bodyPr>
          <a:lstStyle/>
          <a:p>
            <a:pPr>
              <a:defRPr/>
            </a:pPr>
            <a:r>
              <a:rPr lang="en-US" smtClean="0"/>
              <a:t>© Copyright IBM Corporation 2017</a:t>
            </a:r>
            <a:endParaRPr lang="en-US" dirty="0"/>
          </a:p>
        </p:txBody>
      </p:sp>
    </p:spTree>
    <p:extLst>
      <p:ext uri="{BB962C8B-B14F-4D97-AF65-F5344CB8AC3E}">
        <p14:creationId xmlns:p14="http://schemas.microsoft.com/office/powerpoint/2010/main" val="369153240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LASSAUTHORFOOTERSHOWNUM" val="0"/>
  <p:tag name="MMPROD_NEXTUNIQUEID" val="10012"/>
  <p:tag name="CLASSAUTHORTEMPNAME" val="Class Author cross-brand"/>
  <p:tag name="CLASSAUTHORTEMPVER" val="11.0"/>
  <p:tag name="MMPROD_UIDATA" val="&lt;database version=&quot;8.0&quot;&gt;&lt;object type=&quot;1&quot; unique_id=&quot;10001&quot;&gt;&lt;object type=&quot;2&quot; unique_id=&quot;267135&quot;&gt;&lt;object type=&quot;3&quot; unique_id=&quot;548283&quot;&gt;&lt;property id=&quot;20148&quot; value=&quot;5&quot;/&gt;&lt;property id=&quot;20300&quot; value=&quot;Slide 1 - &amp;quot;Overview of  Microservices Frameworks &amp;quot;&quot;/&gt;&lt;property id=&quot;20307&quot; value=&quot;336&quot;/&gt;&lt;/object&gt;&lt;object type=&quot;3&quot; unique_id=&quot;548644&quot;&gt;&lt;property id=&quot;20148&quot; value=&quot;5&quot;/&gt;&lt;property id=&quot;20300&quot; value=&quot;Slide 2 - &amp;quot;Topics&amp;quot;&quot;/&gt;&lt;property id=&quot;20307&quot; value=&quot;369&quot;/&gt;&lt;/object&gt;&lt;object type=&quot;3&quot; unique_id=&quot;549801&quot;&gt;&lt;property id=&quot;20148&quot; value=&quot;5&quot;/&gt;&lt;property id=&quot;20300&quot; value=&quot;Slide 3 - &amp;quot;Why Microservices Frameworks?&amp;quot;&quot;/&gt;&lt;property id=&quot;20307&quot; value=&quot;372&quot;/&gt;&lt;/object&gt;&lt;object type=&quot;3&quot; unique_id=&quot;549802&quot;&gt;&lt;property id=&quot;20148&quot; value=&quot;5&quot;/&gt;&lt;property id=&quot;20300&quot; value=&quot;Slide 8 - &amp;quot;Common Functions of a Microservices Framework&amp;quot;&quot;/&gt;&lt;property id=&quot;20307&quot; value=&quot;373&quot;/&gt;&lt;/object&gt;&lt;object type=&quot;3&quot; unique_id=&quot;820485&quot;&gt;&lt;property id=&quot;20148&quot; value=&quot;5&quot;/&gt;&lt;property id=&quot;20300&quot; value=&quot;Slide 4 - &amp;quot;Why Microservices Frameworks?&amp;quot;&quot;/&gt;&lt;property id=&quot;20307&quot; value=&quot;375&quot;/&gt;&lt;/object&gt;&lt;object type=&quot;3&quot; unique_id=&quot;820674&quot;&gt;&lt;property id=&quot;20148&quot; value=&quot;5&quot;/&gt;&lt;property id=&quot;20300&quot; value=&quot;Slide 5 - &amp;quot;What are the challenges with microservices?&amp;quot;&quot;/&gt;&lt;property id=&quot;20307&quot; value=&quot;377&quot;/&gt;&lt;/object&gt;&lt;object type=&quot;3&quot; unique_id=&quot;821978&quot;&gt;&lt;property id=&quot;20148&quot; value=&quot;5&quot;/&gt;&lt;property id=&quot;20300&quot; value=&quot;Slide 15 - &amp;quot;Automated Testing&amp;quot;&quot;/&gt;&lt;property id=&quot;20307&quot; value=&quot;394&quot;/&gt;&lt;/object&gt;&lt;object type=&quot;3&quot; unique_id=&quot;821982&quot;&gt;&lt;property id=&quot;20148&quot; value=&quot;5&quot;/&gt;&lt;property id=&quot;20300&quot; value=&quot;Slide 9 - &amp;quot;Service Registry / Service Discovery&amp;quot;&quot;/&gt;&lt;property id=&quot;20307&quot; value=&quot;385&quot;/&gt;&lt;/object&gt;&lt;object type=&quot;3&quot; unique_id=&quot;821983&quot;&gt;&lt;property id=&quot;20148&quot; value=&quot;5&quot;/&gt;&lt;property id=&quot;20300&quot; value=&quot;Slide 14 - &amp;quot;Server-side discovery built-in to Bluemix Cloud Foundry Runtimes&amp;quot;&quot;/&gt;&lt;property id=&quot;20307&quot; value=&quot;386&quot;/&gt;&lt;/object&gt;&lt;object type=&quot;3&quot; unique_id=&quot;821984&quot;&gt;&lt;property id=&quot;20148&quot; value=&quot;5&quot;/&gt;&lt;property id=&quot;20300&quot; value=&quot;Slide 16 - &amp;quot;Circuit breaker&amp;quot;&quot;/&gt;&lt;property id=&quot;20307&quot; value=&quot;387&quot;/&gt;&lt;/object&gt;&lt;object type=&quot;3&quot; unique_id=&quot;821985&quot;&gt;&lt;property id=&quot;20148&quot; value=&quot;5&quot;/&gt;&lt;property id=&quot;20300&quot; value=&quot;Slide 17 - &amp;quot;Bulkhead&amp;quot;&quot;/&gt;&lt;property id=&quot;20307&quot; value=&quot;388&quot;/&gt;&lt;/object&gt;&lt;object type=&quot;3&quot; unique_id=&quot;821987&quot;&gt;&lt;property id=&quot;20148&quot; value=&quot;5&quot;/&gt;&lt;property id=&quot;20300&quot; value=&quot;Slide 18 - &amp;quot;Microservices Framework Examples&amp;quot;&quot;/&gt;&lt;property id=&quot;20307&quot; value=&quot;393&quot;/&gt;&lt;/object&gt;&lt;object type=&quot;3&quot; unique_id=&quot;822604&quot;&gt;&lt;property id=&quot;20148&quot; value=&quot;5&quot;/&gt;&lt;property id=&quot;20300&quot; value=&quot;Slide 21 - &amp;quot;What is Netflix OSS?&amp;quot;&quot;/&gt;&lt;property id=&quot;20307&quot; value=&quot;396&quot;/&gt;&lt;/object&gt;&lt;object type=&quot;3&quot; unique_id=&quot;822606&quot;&gt;&lt;property id=&quot;20148&quot; value=&quot;5&quot;/&gt;&lt;property id=&quot;20300&quot; value=&quot;Slide 22 - &amp;quot;Netflix OSS Service Discovery – Eureka, Ribbon, Zuul&amp;quot;&quot;/&gt;&lt;property id=&quot;20307&quot; value=&quot;398&quot;/&gt;&lt;/object&gt;&lt;object type=&quot;3&quot; unique_id=&quot;822607&quot;&gt;&lt;property id=&quot;20148&quot; value=&quot;5&quot;/&gt;&lt;property id=&quot;20300&quot; value=&quot;Slide 23 - &amp;quot;Netflix OSS Circuit Breaker – Hystrix, Turbine, Hystrix Dashboard&amp;quot;&quot;/&gt;&lt;property id=&quot;20307&quot; value=&quot;399&quot;/&gt;&lt;/object&gt;&lt;object type=&quot;3&quot; unique_id=&quot;822608&quot;&gt;&lt;property id=&quot;20148&quot; value=&quot;5&quot;/&gt;&lt;property id=&quot;20300&quot; value=&quot;Slide 24 - &amp;quot;Netflix OSS Automated Testing – Chaos Monkey &amp;amp; Simian Army&amp;quot;&quot;/&gt;&lt;property id=&quot;20307&quot; value=&quot;400&quot;/&gt;&lt;/object&gt;&lt;object type=&quot;3&quot; unique_id=&quot;822609&quot;&gt;&lt;property id=&quot;20148&quot; value=&quot;5&quot;/&gt;&lt;property id=&quot;20300&quot; value=&quot;Slide 25 - &amp;quot;Netflix OSS Dashboard / Console – Asgard &amp;amp; Spinnaker&amp;quot;&quot;/&gt;&lt;property id=&quot;20307&quot; value=&quot;401&quot;/&gt;&lt;/object&gt;&lt;object type=&quot;3&quot; unique_id=&quot;822610&quot;&gt;&lt;property id=&quot;20148&quot; value=&quot;5&quot;/&gt;&lt;property id=&quot;20300&quot; value=&quot;Slide 26 - &amp;quot;Netflix OSS – Pros and Cons&amp;quot;&quot;/&gt;&lt;property id=&quot;20307&quot; value=&quot;402&quot;/&gt;&lt;/object&gt;&lt;object type=&quot;3&quot; unique_id=&quot;822611&quot;&gt;&lt;property id=&quot;20148&quot; value=&quot;5&quot;/&gt;&lt;property id=&quot;20300&quot; value=&quot;Slide 27 - &amp;quot;Netflix OSS &amp;amp; Bluemix Comparison&amp;quot;&quot;/&gt;&lt;property id=&quot;20307&quot; value=&quot;403&quot;/&gt;&lt;/object&gt;&lt;object type=&quot;3&quot; unique_id=&quot;823338&quot;&gt;&lt;property id=&quot;20148&quot; value=&quot;5&quot;/&gt;&lt;property id=&quot;20300&quot; value=&quot;Slide 20&quot;/&gt;&lt;property id=&quot;20307&quot; value=&quot;419&quot;/&gt;&lt;/object&gt;&lt;object type=&quot;3&quot; unique_id=&quot;823339&quot;&gt;&lt;property id=&quot;20148&quot; value=&quot;5&quot;/&gt;&lt;property id=&quot;20300&quot; value=&quot;Slide 28 - &amp;quot;Bluemix Service Discovery  &amp;amp; Service Proxy&amp;quot;&quot;/&gt;&lt;property id=&quot;20307&quot; value=&quot;420&quot;/&gt;&lt;/object&gt;&lt;object type=&quot;3&quot; unique_id=&quot;823340&quot;&gt;&lt;property id=&quot;20148&quot; value=&quot;5&quot;/&gt;&lt;property id=&quot;20300&quot; value=&quot;Slide 29 - &amp;quot;Bluemix Service Discovery &amp;quot;&quot;/&gt;&lt;property id=&quot;20307&quot; value=&quot;404&quot;/&gt;&lt;/object&gt;&lt;object type=&quot;3&quot; unique_id=&quot;823341&quot;&gt;&lt;property id=&quot;20148&quot; value=&quot;5&quot;/&gt;&lt;property id=&quot;20300&quot; value=&quot;Slide 30 - &amp;quot;Operational Overview&amp;quot;&quot;/&gt;&lt;property id=&quot;20307&quot; value=&quot;405&quot;/&gt;&lt;/object&gt;&lt;object type=&quot;3&quot; unique_id=&quot;823342&quot;&gt;&lt;property id=&quot;20148&quot; value=&quot;5&quot;/&gt;&lt;property id=&quot;20300&quot; value=&quot;Slide 31 - &amp;quot;Service Discovery API &amp;quot;&quot;/&gt;&lt;property id=&quot;20307&quot; value=&quot;406&quot;/&gt;&lt;/object&gt;&lt;object type=&quot;3&quot; unique_id=&quot;823343&quot;&gt;&lt;property id=&quot;20148&quot; value=&quot;5&quot;/&gt;&lt;property id=&quot;20300&quot; value=&quot;Slide 32 - &amp;quot;Next Steps&amp;quot;&quot;/&gt;&lt;property id=&quot;20307&quot; value=&quot;407&quot;/&gt;&lt;/object&gt;&lt;object type=&quot;3&quot; unique_id=&quot;823345&quot;&gt;&lt;property id=&quot;20148&quot; value=&quot;5&quot;/&gt;&lt;property id=&quot;20300&quot; value=&quot;Slide 33 - &amp;quot;Bluemix Service Proxy – Why?&amp;quot;&quot;/&gt;&lt;property id=&quot;20307&quot; value=&quot;409&quot;/&gt;&lt;/object&gt;&lt;object type=&quot;3&quot; unique_id=&quot;823347&quot;&gt;&lt;property id=&quot;20148&quot; value=&quot;5&quot;/&gt;&lt;property id=&quot;20300&quot; value=&quot;Slide 34 - &amp;quot;Bluemix Service Proxy&amp;quot;&quot;/&gt;&lt;property id=&quot;20307&quot; value=&quot;411&quot;/&gt;&lt;/object&gt;&lt;object type=&quot;3&quot; unique_id=&quot;823350&quot;&gt;&lt;property id=&quot;20148&quot; value=&quot;5&quot;/&gt;&lt;property id=&quot;20300&quot; value=&quot;Slide 35&quot;/&gt;&lt;property id=&quot;20307&quot; value=&quot;413&quot;/&gt;&lt;/object&gt;&lt;object type=&quot;3&quot; unique_id=&quot;823351&quot;&gt;&lt;property id=&quot;20148&quot; value=&quot;5&quot;/&gt;&lt;property id=&quot;20300&quot; value=&quot;Slide 36&quot;/&gt;&lt;property id=&quot;20307&quot; value=&quot;414&quot;/&gt;&lt;/object&gt;&lt;object type=&quot;3&quot; unique_id=&quot;823355&quot;&gt;&lt;property id=&quot;20148&quot; value=&quot;5&quot;/&gt;&lt;property id=&quot;20300&quot; value=&quot;Slide 40&quot;/&gt;&lt;property id=&quot;20307&quot; value=&quot;418&quot;/&gt;&lt;/object&gt;&lt;object type=&quot;3&quot; unique_id=&quot;824970&quot;&gt;&lt;property id=&quot;20148&quot; value=&quot;5&quot;/&gt;&lt;property id=&quot;20300&quot; value=&quot;Slide 6 - &amp;quot;A microservices framework can help&amp;quot;&quot;/&gt;&lt;property id=&quot;20307&quot; value=&quot;422&quot;/&gt;&lt;/object&gt;&lt;object type=&quot;3&quot; unique_id=&quot;825175&quot;&gt;&lt;property id=&quot;20148&quot; value=&quot;5&quot;/&gt;&lt;property id=&quot;20300&quot; value=&quot;Slide 43 - &amp;quot;Backup Slides&amp;quot;&quot;/&gt;&lt;property id=&quot;20307&quot; value=&quot;423&quot;/&gt;&lt;/object&gt;&lt;object type=&quot;3&quot; unique_id=&quot;825808&quot;&gt;&lt;property id=&quot;20148&quot; value=&quot;5&quot;/&gt;&lt;property id=&quot;20300&quot; value=&quot;Slide 7 - &amp;quot;A microservices framework can help&amp;quot;&quot;/&gt;&lt;property id=&quot;20307&quot; value=&quot;424&quot;/&gt;&lt;/object&gt;&lt;object type=&quot;3&quot; unique_id=&quot;826269&quot;&gt;&lt;property id=&quot;20148&quot; value=&quot;5&quot;/&gt;&lt;property id=&quot;20300&quot; value=&quot;Slide 10 - &amp;quot;Service Registry&amp;quot;&quot;/&gt;&lt;property id=&quot;20307&quot; value=&quot;429&quot;/&gt;&lt;/object&gt;&lt;object type=&quot;3&quot; unique_id=&quot;826270&quot;&gt;&lt;property id=&quot;20148&quot; value=&quot;5&quot;/&gt;&lt;property id=&quot;20300&quot; value=&quot;Slide 11 - &amp;quot;Client-Side Discovery &amp;quot;&quot;/&gt;&lt;property id=&quot;20307&quot; value=&quot;426&quot;/&gt;&lt;/object&gt;&lt;object type=&quot;3&quot; unique_id=&quot;826271&quot;&gt;&lt;property id=&quot;20148&quot; value=&quot;5&quot;/&gt;&lt;property id=&quot;20300&quot; value=&quot;Slide 12 - &amp;quot;Client-Side Discovery &amp;quot;&quot;/&gt;&lt;property id=&quot;20307&quot; value=&quot;428&quot;/&gt;&lt;/object&gt;&lt;object type=&quot;3&quot; unique_id=&quot;826272&quot;&gt;&lt;property id=&quot;20148&quot; value=&quot;5&quot;/&gt;&lt;property id=&quot;20300&quot; value=&quot;Slide 13 - &amp;quot;Server-Side Discovery &amp;quot;&quot;/&gt;&lt;property id=&quot;20307&quot; value=&quot;427&quot;/&gt;&lt;/object&gt;&lt;object type=&quot;3&quot; unique_id=&quot;826274&quot;&gt;&lt;property id=&quot;20148&quot; value=&quot;5&quot;/&gt;&lt;property id=&quot;20300&quot; value=&quot;Slide 37 - &amp;quot;Microservice Terminology you might not know &amp;quot;&quot;/&gt;&lt;property id=&quot;20307&quot; value=&quot;430&quot;/&gt;&lt;/object&gt;&lt;object type=&quot;3&quot; unique_id=&quot;826275&quot;&gt;&lt;property id=&quot;20148&quot; value=&quot;5&quot;/&gt;&lt;property id=&quot;20300&quot; value=&quot;Slide 44 - &amp;quot;Tools &amp;amp; Components used by these Frameworks&amp;quot;&quot;/&gt;&lt;property id=&quot;20307&quot; value=&quot;431&quot;/&gt;&lt;/object&gt;&lt;object type=&quot;3&quot; unique_id=&quot;826421&quot;&gt;&lt;property id=&quot;20148&quot; value=&quot;5&quot;/&gt;&lt;property id=&quot;20300&quot; value=&quot;Slide 19 - &amp;quot;Framework or Fabric – What’s in a name?&amp;quot;&quot;/&gt;&lt;property id=&quot;20307&quot; value=&quot;432&quot;/&gt;&lt;/object&gt;&lt;object type=&quot;3&quot; unique_id=&quot;826615&quot;&gt;&lt;property id=&quot;20148&quot; value=&quot;5&quot;/&gt;&lt;property id=&quot;20300&quot; value=&quot;Slide 38 - &amp;quot;Amalgam8 – Three Major Components&amp;quot;&quot;/&gt;&lt;property id=&quot;20307&quot; value=&quot;433&quot;/&gt;&lt;/object&gt;&lt;object type=&quot;3&quot; unique_id=&quot;826616&quot;&gt;&lt;property id=&quot;20148&quot; value=&quot;5&quot;/&gt;&lt;property id=&quot;20300&quot; value=&quot;Slide 39 - &amp;quot;How it works&amp;quot;&quot;/&gt;&lt;property id=&quot;20307&quot; value=&quot;434&quot;/&gt;&lt;/object&gt;&lt;object type=&quot;3&quot; unique_id=&quot;826813&quot;&gt;&lt;property id=&quot;20148&quot; value=&quot;5&quot;/&gt;&lt;property id=&quot;20300&quot; value=&quot;Slide 42 - &amp;quot;Summary&amp;quot;&quot;/&gt;&lt;property id=&quot;20307&quot; value=&quot;435&quot;/&gt;&lt;/object&gt;&lt;object type=&quot;3&quot; unique_id=&quot;827473&quot;&gt;&lt;property id=&quot;20148&quot; value=&quot;5&quot;/&gt;&lt;property id=&quot;20300&quot; value=&quot;Slide 41 - &amp;quot;Resources &amp;quot;&quot;/&gt;&lt;property id=&quot;20307&quot; value=&quot;436&quot;/&gt;&lt;/object&gt;&lt;/object&gt;&lt;object type=&quot;8&quot; unique_id=&quot;267187&quot;&gt;&lt;/object&gt;&lt;/object&gt;&lt;/database&gt;"/>
  <p:tag name="SECTOMILLISECCONVERTED" val="1"/>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CLASSAUTHORUNITTITLE" val="1"/>
</p:tagLst>
</file>

<file path=ppt/tags/tag3.xml><?xml version="1.0" encoding="utf-8"?>
<p:tagLst xmlns:a="http://schemas.openxmlformats.org/drawingml/2006/main" xmlns:r="http://schemas.openxmlformats.org/officeDocument/2006/relationships" xmlns:p="http://schemas.openxmlformats.org/presentationml/2006/main">
  <p:tag name="CLASSAUTHORALTUSESLIDE" val="1"/>
</p:tagLst>
</file>

<file path=ppt/tags/tag4.xml><?xml version="1.0" encoding="utf-8"?>
<p:tagLst xmlns:a="http://schemas.openxmlformats.org/drawingml/2006/main" xmlns:r="http://schemas.openxmlformats.org/officeDocument/2006/relationships" xmlns:p="http://schemas.openxmlformats.org/presentationml/2006/main">
  <p:tag name="CLASSAUTHORALTUSESLIDE" val="1"/>
</p:tagLst>
</file>

<file path=ppt/theme/theme1.xml><?xml version="1.0" encoding="utf-8"?>
<a:theme xmlns:a="http://schemas.openxmlformats.org/drawingml/2006/main" name="CLFAug15wide">
  <a:themeElements>
    <a:clrScheme name="">
      <a:dk1>
        <a:srgbClr val="000000"/>
      </a:dk1>
      <a:lt1>
        <a:srgbClr val="FFFFFF"/>
      </a:lt1>
      <a:dk2>
        <a:srgbClr val="8CC63F"/>
      </a:dk2>
      <a:lt2>
        <a:srgbClr val="F389AF"/>
      </a:lt2>
      <a:accent1>
        <a:srgbClr val="008ABF"/>
      </a:accent1>
      <a:accent2>
        <a:srgbClr val="8CC63F"/>
      </a:accent2>
      <a:accent3>
        <a:srgbClr val="FFCF01"/>
      </a:accent3>
      <a:accent4>
        <a:srgbClr val="B8471B"/>
      </a:accent4>
      <a:accent5>
        <a:srgbClr val="82D1F5"/>
      </a:accent5>
      <a:accent6>
        <a:srgbClr val="007670"/>
      </a:accent6>
      <a:hlink>
        <a:srgbClr val="00649D"/>
      </a:hlink>
      <a:folHlink>
        <a:srgbClr val="7F1C7D"/>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defRPr kumimoji="0" lang="de-DE" sz="1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defRPr kumimoji="0" lang="de-DE" sz="1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LD1WE_9.1 1">
        <a:dk1>
          <a:srgbClr val="000000"/>
        </a:dk1>
        <a:lt1>
          <a:srgbClr val="FFFFFF"/>
        </a:lt1>
        <a:dk2>
          <a:srgbClr val="000000"/>
        </a:dk2>
        <a:lt2>
          <a:srgbClr val="C0C0C0"/>
        </a:lt2>
        <a:accent1>
          <a:srgbClr val="008ABF"/>
        </a:accent1>
        <a:accent2>
          <a:srgbClr val="4D4D4D"/>
        </a:accent2>
        <a:accent3>
          <a:srgbClr val="FFFFFF"/>
        </a:accent3>
        <a:accent4>
          <a:srgbClr val="000000"/>
        </a:accent4>
        <a:accent5>
          <a:srgbClr val="BEC4FD"/>
        </a:accent5>
        <a:accent6>
          <a:srgbClr val="454545"/>
        </a:accent6>
        <a:hlink>
          <a:srgbClr val="1C7270"/>
        </a:hlink>
        <a:folHlink>
          <a:srgbClr val="9E640E"/>
        </a:folHlink>
      </a:clrScheme>
      <a:clrMap bg1="lt1" tx1="dk1" bg2="lt2" tx2="dk2" accent1="accent1" accent2="accent2" accent3="accent3" accent4="accent4" accent5="accent5" accent6="accent6" hlink="hlink" folHlink="folHlink"/>
    </a:extraClrScheme>
    <a:extraClrScheme>
      <a:clrScheme name="LD1WE_9.1 2">
        <a:dk1>
          <a:srgbClr val="808080"/>
        </a:dk1>
        <a:lt1>
          <a:srgbClr val="FFFFFF"/>
        </a:lt1>
        <a:dk2>
          <a:srgbClr val="000000"/>
        </a:dk2>
        <a:lt2>
          <a:srgbClr val="CCCCFF"/>
        </a:lt2>
        <a:accent1>
          <a:srgbClr val="7889FB"/>
        </a:accent1>
        <a:accent2>
          <a:srgbClr val="DFFF66"/>
        </a:accent2>
        <a:accent3>
          <a:srgbClr val="AAAAAA"/>
        </a:accent3>
        <a:accent4>
          <a:srgbClr val="DADADA"/>
        </a:accent4>
        <a:accent5>
          <a:srgbClr val="BEC4FD"/>
        </a:accent5>
        <a:accent6>
          <a:srgbClr val="CAE75C"/>
        </a:accent6>
        <a:hlink>
          <a:srgbClr val="C0C0C0"/>
        </a:hlink>
        <a:folHlink>
          <a:srgbClr val="D18213"/>
        </a:folHlink>
      </a:clrScheme>
      <a:clrMap bg1="dk2" tx1="lt1" bg2="dk1" tx2="lt2" accent1="accent1" accent2="accent2" accent3="accent3" accent4="accent4" accent5="accent5" accent6="accent6" hlink="hlink" folHlink="folHlink"/>
    </a:extraClrScheme>
    <a:extraClrScheme>
      <a:clrScheme name="CommonLookAug15">
        <a:dk1>
          <a:srgbClr val="000000"/>
        </a:dk1>
        <a:lt1>
          <a:srgbClr val="FFFFFF"/>
        </a:lt1>
        <a:dk2>
          <a:srgbClr val="000000"/>
        </a:dk2>
        <a:lt2>
          <a:srgbClr val="F389AF"/>
        </a:lt2>
        <a:accent1>
          <a:srgbClr val="008ABF"/>
        </a:accent1>
        <a:accent2>
          <a:srgbClr val="8CC63F"/>
        </a:accent2>
        <a:accent3>
          <a:srgbClr val="FFCF01"/>
        </a:accent3>
        <a:accent4>
          <a:srgbClr val="B8471B"/>
        </a:accent4>
        <a:accent5>
          <a:srgbClr val="82D1F5"/>
        </a:accent5>
        <a:accent6>
          <a:srgbClr val="007670"/>
        </a:accent6>
        <a:hlink>
          <a:srgbClr val="00649D"/>
        </a:hlink>
        <a:folHlink>
          <a:srgbClr val="7F1C7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2016 Unit templateWIDE.potx" id="{66139B18-5809-4E27-AB4A-13190995D102}" vid="{4FB9538C-9565-4019-8B1C-9C4269F5133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7889FB"/>
      </a:accent1>
      <a:accent2>
        <a:srgbClr val="4D4D4D"/>
      </a:accent2>
      <a:accent3>
        <a:srgbClr val="FFFFFF"/>
      </a:accent3>
      <a:accent4>
        <a:srgbClr val="000000"/>
      </a:accent4>
      <a:accent5>
        <a:srgbClr val="BEC4FD"/>
      </a:accent5>
      <a:accent6>
        <a:srgbClr val="454545"/>
      </a:accent6>
      <a:hlink>
        <a:srgbClr val="1C7270"/>
      </a:hlink>
      <a:folHlink>
        <a:srgbClr val="9E640E"/>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27559</TotalTime>
  <Words>9188</Words>
  <Application>Microsoft Office PowerPoint</Application>
  <PresentationFormat>Custom</PresentationFormat>
  <Paragraphs>728</Paragraphs>
  <Slides>43</Slides>
  <Notes>38</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CLFAug15wide</vt:lpstr>
      <vt:lpstr>Service Mesh</vt:lpstr>
      <vt:lpstr>Agenda</vt:lpstr>
      <vt:lpstr>Why Service Mesh?</vt:lpstr>
      <vt:lpstr>Why Service Mesh?</vt:lpstr>
      <vt:lpstr>The complexity tradeoff</vt:lpstr>
      <vt:lpstr>What are the challenges with microservices?</vt:lpstr>
      <vt:lpstr>A service mesh can help</vt:lpstr>
      <vt:lpstr>A service mesh can help</vt:lpstr>
      <vt:lpstr>Common Functions of a Service Mesh</vt:lpstr>
      <vt:lpstr>What is a service mesh?</vt:lpstr>
      <vt:lpstr>Service Registry</vt:lpstr>
      <vt:lpstr>Service Discovery / Service Proxy</vt:lpstr>
      <vt:lpstr>Client-Side Discovery </vt:lpstr>
      <vt:lpstr>Server-Side Discovery </vt:lpstr>
      <vt:lpstr>Server-side discovery built-in to Cloud Foundry &amp; Kubernetes</vt:lpstr>
      <vt:lpstr>Automated Testing</vt:lpstr>
      <vt:lpstr>Circuit breaker</vt:lpstr>
      <vt:lpstr>Bulkhead</vt:lpstr>
      <vt:lpstr>Services Mesh Implementations</vt:lpstr>
      <vt:lpstr>PowerPoint Presentation</vt:lpstr>
      <vt:lpstr>What is Netflix OSS?</vt:lpstr>
      <vt:lpstr>Major Netflix OSS Projects</vt:lpstr>
      <vt:lpstr>Netflix OSS Circuit Breaker – Hystrix, Turbine, Hystrix Dashboard</vt:lpstr>
      <vt:lpstr>PowerPoint Presentation</vt:lpstr>
      <vt:lpstr>Evolving Service Mesh</vt:lpstr>
      <vt:lpstr>Intelligent Routing and Load Balancing</vt:lpstr>
      <vt:lpstr>Resilience Across Languages and Platforms</vt:lpstr>
      <vt:lpstr>Fleet Wide Policy Enforcement</vt:lpstr>
      <vt:lpstr>In-Depth Telemetry and Reporting</vt:lpstr>
      <vt:lpstr>Managing services: Proxy and sidecar</vt:lpstr>
      <vt:lpstr>Mesh Request Flow</vt:lpstr>
      <vt:lpstr>Envoy: Istio’s proxy of choice</vt:lpstr>
      <vt:lpstr>Istio Control Plane</vt:lpstr>
      <vt:lpstr>Traffic Splitting</vt:lpstr>
      <vt:lpstr>Traffic Steering</vt:lpstr>
      <vt:lpstr>Resiliency</vt:lpstr>
      <vt:lpstr>Resiliency Testing</vt:lpstr>
      <vt:lpstr>Istio Auth Service Authentication Architecture</vt:lpstr>
      <vt:lpstr>Conclusion</vt:lpstr>
      <vt:lpstr>Conclusion</vt:lpstr>
      <vt:lpstr>Resources</vt:lpstr>
      <vt:lpstr>Backup Slides</vt:lpstr>
      <vt:lpstr>Istio Advantages</vt:lpstr>
    </vt:vector>
  </TitlesOfParts>
  <Company>IBM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 of Microservice Frameworks</dc:title>
  <dc:creator>Ray Hawkes</dc:creator>
  <cp:lastModifiedBy>ADMINIBM</cp:lastModifiedBy>
  <cp:revision>650</cp:revision>
  <cp:lastPrinted>2016-07-26T14:25:42Z</cp:lastPrinted>
  <dcterms:created xsi:type="dcterms:W3CDTF">2007-02-23T17:24:38Z</dcterms:created>
  <dcterms:modified xsi:type="dcterms:W3CDTF">2017-11-08T22:16:49Z</dcterms:modified>
</cp:coreProperties>
</file>